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63" r:id="rId4"/>
    <p:sldId id="260" r:id="rId5"/>
    <p:sldId id="262" r:id="rId6"/>
    <p:sldId id="261" r:id="rId7"/>
    <p:sldId id="257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61D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72" autoAdjust="0"/>
    <p:restoredTop sz="94828"/>
  </p:normalViewPr>
  <p:slideViewPr>
    <p:cSldViewPr snapToGrid="0">
      <p:cViewPr varScale="1">
        <p:scale>
          <a:sx n="100" d="100"/>
          <a:sy n="100" d="100"/>
        </p:scale>
        <p:origin x="114" y="5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DB49E4-FADB-D441-A2DA-4C6F4022450F}" type="datetimeFigureOut">
              <a:rPr lang="en-US" smtClean="0"/>
              <a:t>7/31/2018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500DD-504D-5E44-B65A-9E08A4A31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58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2500DD-504D-5E44-B65A-9E08A4A31A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3633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B8E5E-A60D-479E-AFAF-1A6EBB7B4D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DE616B-76D3-4CBB-9795-53BC34448A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65CFBE-C11B-41AB-9270-C728963FB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3DE4-A0B4-44AC-8E04-29452F5CCB22}" type="datetimeFigureOut">
              <a:rPr lang="en-AU" smtClean="0"/>
              <a:t>31/07/2018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71B1DA-9E48-481C-855B-310C4E110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96078-8031-40AF-98F9-A4B68D677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8BBD-E1A3-4F3A-9CC6-AC32FA03CC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0928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22A7E4-6997-40D9-BAC6-ABC5B3530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0F6343-1517-4E7C-8C68-3A88DB838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55536A-A2AB-4004-962B-F96C0F0FF6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3DE4-A0B4-44AC-8E04-29452F5CCB22}" type="datetimeFigureOut">
              <a:rPr lang="en-AU" smtClean="0"/>
              <a:t>31/07/2018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F7F2FC-5C21-48DF-864E-59F4553F5D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2BF1F3-246A-4EC8-964E-4CB787D96E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8BBD-E1A3-4F3A-9CC6-AC32FA03CC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9318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4DA465-1F7C-43F0-8962-98D9BCD0EC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98D715-C8E8-4D91-ACB6-0EC9544A95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20402A-E994-4076-A250-85E813EB7F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3DE4-A0B4-44AC-8E04-29452F5CCB22}" type="datetimeFigureOut">
              <a:rPr lang="en-AU" smtClean="0"/>
              <a:t>31/07/2018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DFB442-22AE-4B87-8625-4ADDE8A0C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140B4-5B0B-4A20-A93D-8012EFAB4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8BBD-E1A3-4F3A-9CC6-AC32FA03CC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22390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736ADA-CF9C-4835-9206-A5916F5EC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8FC91B-F372-4E18-9B3B-30881286A3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881B0B-2AC1-4F6E-84B9-CC978A8E14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3DE4-A0B4-44AC-8E04-29452F5CCB22}" type="datetimeFigureOut">
              <a:rPr lang="en-AU" smtClean="0"/>
              <a:t>31/07/2018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921632-7FF7-47C0-AF25-58760DDD7F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E0B57-9EA7-485C-B0CD-50CCC4CC53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8BBD-E1A3-4F3A-9CC6-AC32FA03CC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24527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E98098-663C-4EA9-8E1B-FB3643C51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8D067C-EB35-4E29-8401-E19FB295DC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C6AD23-186F-47D6-A230-9520BCE60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3DE4-A0B4-44AC-8E04-29452F5CCB22}" type="datetimeFigureOut">
              <a:rPr lang="en-AU" smtClean="0"/>
              <a:t>31/07/2018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5AC4AD-D295-47CD-93C2-17D2F4863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D6377-8F9F-4663-A335-FE324C7A2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8BBD-E1A3-4F3A-9CC6-AC32FA03CC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722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00D80F-7AD8-4053-B3EC-96BFB5030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DC37DA-2625-437F-8542-51F6F6C92B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121960-20E6-4F9B-A3F1-3BD1AB5E7A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417935-6BAE-454F-A0C4-0CF3AB6B8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3DE4-A0B4-44AC-8E04-29452F5CCB22}" type="datetimeFigureOut">
              <a:rPr lang="en-AU" smtClean="0"/>
              <a:t>31/07/2018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78584-9BC2-4408-A940-52483D5E0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5A54C5-033B-4344-8ECE-35E150D27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8BBD-E1A3-4F3A-9CC6-AC32FA03CC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705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1F5AC4-F9E1-4787-A85F-9753D0A49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F6E315A-4DF5-453F-B0E1-4F9057078A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F1B062C-DE70-48C9-B2F4-135840E7FB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CCEDB3C-235C-418A-AFBB-2A053C30CDE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98FD909-19F9-45B5-BFF7-FBED5A88FC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C28C145-DD48-43DE-8CB2-116FB5D45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3DE4-A0B4-44AC-8E04-29452F5CCB22}" type="datetimeFigureOut">
              <a:rPr lang="en-AU" smtClean="0"/>
              <a:t>31/07/2018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C0EB02-69CC-4E9D-AB27-FE70031B53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419946B-7991-4175-8A3A-72A8B6A70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8BBD-E1A3-4F3A-9CC6-AC32FA03CC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72128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BD5671-8F77-499A-B438-F11174A3E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680B24-E61F-46F4-AB3F-1A4399CDF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3DE4-A0B4-44AC-8E04-29452F5CCB22}" type="datetimeFigureOut">
              <a:rPr lang="en-AU" smtClean="0"/>
              <a:t>31/07/2018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2A5FCD-C5F9-4A16-8B7D-4A9E567ED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0A99A7-C668-48D7-92FF-2BCBAECAB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8BBD-E1A3-4F3A-9CC6-AC32FA03CC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8412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D168F0A-6585-4488-ADA5-A02B52BA9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3DE4-A0B4-44AC-8E04-29452F5CCB22}" type="datetimeFigureOut">
              <a:rPr lang="en-AU" smtClean="0"/>
              <a:t>31/07/2018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E669E26-44D0-46D4-85A3-3DDF254BB8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18755A-83EF-482A-9422-C9A3D469D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8BBD-E1A3-4F3A-9CC6-AC32FA03CC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119798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5B7C4-C5AC-4DEA-8412-A82970957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EEAE71-97A7-4CE9-BEFA-A16A1F1EE7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5523D-92A3-411B-A9B6-237F06160E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7E4061-CE20-4352-A5AA-7C457CEB39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3DE4-A0B4-44AC-8E04-29452F5CCB22}" type="datetimeFigureOut">
              <a:rPr lang="en-AU" smtClean="0"/>
              <a:t>31/07/2018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733BB6-0EC6-48B1-A049-56DBD1E8E6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324319-2E9B-4D90-9738-420974C6F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8BBD-E1A3-4F3A-9CC6-AC32FA03CC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832833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63E22-E7DF-41C2-BD2B-A81C27F2A7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E4B2FC-47EB-4667-98EF-3599A8E4D3E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7BD118-597F-4225-85D2-014B300B04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517739-FC4F-4509-9362-10127CB2E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0D3DE4-A0B4-44AC-8E04-29452F5CCB22}" type="datetimeFigureOut">
              <a:rPr lang="en-AU" smtClean="0"/>
              <a:t>31/07/2018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D15289-9BF5-4B92-86BF-C86127BFE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4F8C88A-0821-419C-93CB-806037435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518BBD-E1A3-4F3A-9CC6-AC32FA03CC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642564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3A64594-DAFC-4ECA-866C-10F82D09B4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B226C8-D438-4CDC-A441-53714DAF73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13CB94-5951-4507-AB28-5E1472EE7A9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0D3DE4-A0B4-44AC-8E04-29452F5CCB22}" type="datetimeFigureOut">
              <a:rPr lang="en-AU" smtClean="0"/>
              <a:t>31/07/2018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2C43B-0F72-4341-A00C-E9BFE63E21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B6A8AB-EBA1-42F5-8F56-3F6B6FE7A1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18BBD-E1A3-4F3A-9CC6-AC32FA03CC1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0462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.emf"/><Relationship Id="rId7" Type="http://schemas.openxmlformats.org/officeDocument/2006/relationships/image" Target="../media/image8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127AA4-AB7F-40BF-9892-D064BB504DDE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6" b="19482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A319671-365B-46B3-A468-CCB6DADF3D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7041" y="819027"/>
            <a:ext cx="5516136" cy="1739590"/>
          </a:xfrm>
        </p:spPr>
        <p:txBody>
          <a:bodyPr>
            <a:normAutofit/>
          </a:bodyPr>
          <a:lstStyle/>
          <a:p>
            <a:pPr algn="r"/>
            <a:r>
              <a:rPr lang="en-AU" sz="2600" b="1" dirty="0">
                <a:solidFill>
                  <a:schemeClr val="bg1"/>
                </a:solidFill>
              </a:rPr>
              <a:t>Kathy Brown</a:t>
            </a:r>
          </a:p>
          <a:p>
            <a:pPr algn="r"/>
            <a:r>
              <a:rPr lang="en-AU" sz="1800" dirty="0">
                <a:solidFill>
                  <a:schemeClr val="bg1"/>
                </a:solidFill>
              </a:rPr>
              <a:t>Senior Director</a:t>
            </a:r>
          </a:p>
          <a:p>
            <a:pPr algn="r"/>
            <a:r>
              <a:rPr lang="en-AU" sz="1800" dirty="0">
                <a:solidFill>
                  <a:schemeClr val="bg1"/>
                </a:solidFill>
              </a:rPr>
              <a:t>Aboriginal and Torres Strait Islander Health Branch</a:t>
            </a:r>
          </a:p>
          <a:p>
            <a:pPr algn="r"/>
            <a:r>
              <a:rPr lang="en-AU" sz="1800" dirty="0">
                <a:solidFill>
                  <a:schemeClr val="bg1"/>
                </a:solidFill>
              </a:rPr>
              <a:t>Queensland Health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1FFE4F5-75DA-47EA-A409-F2EEA1D2BF14}"/>
              </a:ext>
            </a:extLst>
          </p:cNvPr>
          <p:cNvSpPr txBox="1">
            <a:spLocks/>
          </p:cNvSpPr>
          <p:nvPr/>
        </p:nvSpPr>
        <p:spPr>
          <a:xfrm>
            <a:off x="12654" y="1041848"/>
            <a:ext cx="6182929" cy="1293948"/>
          </a:xfrm>
          <a:prstGeom prst="rect">
            <a:avLst/>
          </a:prstGeom>
          <a:solidFill>
            <a:srgbClr val="761D20"/>
          </a:solidFill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3600" b="1" dirty="0">
                <a:solidFill>
                  <a:schemeClr val="bg1"/>
                </a:solidFill>
              </a:rPr>
              <a:t>RHEUMATIC HEART DISEASE</a:t>
            </a:r>
          </a:p>
          <a:p>
            <a:r>
              <a:rPr lang="en-AU" sz="2600" dirty="0">
                <a:solidFill>
                  <a:schemeClr val="bg1"/>
                </a:solidFill>
              </a:rPr>
              <a:t>A plan of action for Queensland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79ACCD-2721-49D5-B6BE-6C2A723F379D}"/>
              </a:ext>
            </a:extLst>
          </p:cNvPr>
          <p:cNvSpPr/>
          <p:nvPr/>
        </p:nvSpPr>
        <p:spPr>
          <a:xfrm>
            <a:off x="1716016" y="3428999"/>
            <a:ext cx="9523379" cy="30875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791845" algn="just">
              <a:lnSpc>
                <a:spcPct val="115000"/>
              </a:lnSpc>
              <a:spcAft>
                <a:spcPts val="1000"/>
              </a:spcAft>
            </a:pPr>
            <a:r>
              <a:rPr lang="en-AU" sz="24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“While acute rheumatic fever has become a rare curiosity in Australia’s non-Indigenous population, its incidence in Indigenous Australians living in remote areas remains among the highest reported in the world.  It is unlikely that such a stark contrast between two populations living within the same national borders exists for any other disease or on any other continent.” </a:t>
            </a:r>
            <a:endParaRPr lang="en-AU" sz="2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015365" marR="791845" algn="r">
              <a:lnSpc>
                <a:spcPct val="115000"/>
              </a:lnSpc>
              <a:spcAft>
                <a:spcPts val="1000"/>
              </a:spcAft>
            </a:pPr>
            <a:r>
              <a:rPr lang="en-AU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AU" sz="14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Alex Brown, Malcolm McDonald, Tom </a:t>
            </a:r>
            <a:r>
              <a:rPr lang="en-AU" sz="14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Calma</a:t>
            </a:r>
            <a:endParaRPr lang="en-A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17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circular motifs-2d-hi-res-rgb">
            <a:extLst>
              <a:ext uri="{FF2B5EF4-FFF2-40B4-BE49-F238E27FC236}">
                <a16:creationId xmlns:a16="http://schemas.microsoft.com/office/drawing/2014/main" id="{E632CF4B-AE5A-4736-9997-9E3BB46B790B}"/>
              </a:ext>
            </a:extLst>
          </p:cNvPr>
          <p:cNvPicPr/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82"/>
          <a:stretch/>
        </p:blipFill>
        <p:spPr bwMode="auto">
          <a:xfrm>
            <a:off x="3276097" y="2473043"/>
            <a:ext cx="8309546" cy="4388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963EDC-44F1-44EB-9ED4-AFE4D0B8572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27" r="481" b="84639"/>
          <a:stretch/>
        </p:blipFill>
        <p:spPr bwMode="auto">
          <a:xfrm>
            <a:off x="-8238" y="0"/>
            <a:ext cx="12200238" cy="15569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A92F86-ECF8-4327-8767-693C84D1EE0F}"/>
              </a:ext>
            </a:extLst>
          </p:cNvPr>
          <p:cNvSpPr txBox="1"/>
          <p:nvPr/>
        </p:nvSpPr>
        <p:spPr>
          <a:xfrm>
            <a:off x="296562" y="547642"/>
            <a:ext cx="1162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The Rheumatic Heart Disease pathway</a:t>
            </a: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4ACABAD-3BEB-4D1C-8ADD-E7606280428F}"/>
              </a:ext>
            </a:extLst>
          </p:cNvPr>
          <p:cNvGrpSpPr/>
          <p:nvPr/>
        </p:nvGrpSpPr>
        <p:grpSpPr>
          <a:xfrm>
            <a:off x="227185" y="2189752"/>
            <a:ext cx="11729391" cy="3998447"/>
            <a:chOff x="196720" y="1845720"/>
            <a:chExt cx="11729391" cy="3998447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3038A7F-F0D7-48C8-81A9-4DAE7C6A695D}"/>
                </a:ext>
              </a:extLst>
            </p:cNvPr>
            <p:cNvSpPr txBox="1"/>
            <p:nvPr/>
          </p:nvSpPr>
          <p:spPr>
            <a:xfrm>
              <a:off x="1587162" y="3642810"/>
              <a:ext cx="9000000" cy="33855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AU" sz="1600" b="1" dirty="0">
                  <a:solidFill>
                    <a:schemeClr val="accent2"/>
                  </a:solidFill>
                </a:rPr>
                <a:t>Diagnosis </a:t>
              </a:r>
              <a:r>
                <a:rPr lang="en-AU" sz="1600" dirty="0">
                  <a:solidFill>
                    <a:schemeClr val="bg1"/>
                  </a:solidFill>
                </a:rPr>
                <a:t>should be based on assessment of symptoms combined with clinical history. 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78EC49E-90EC-4D2C-9449-44B6303F48D0}"/>
                </a:ext>
              </a:extLst>
            </p:cNvPr>
            <p:cNvSpPr txBox="1"/>
            <p:nvPr/>
          </p:nvSpPr>
          <p:spPr>
            <a:xfrm>
              <a:off x="2926111" y="5439899"/>
              <a:ext cx="9000000" cy="33855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AU" sz="1600" b="1" dirty="0">
                  <a:solidFill>
                    <a:schemeClr val="accent2"/>
                  </a:solidFill>
                </a:rPr>
                <a:t>Rheumatic Heart Disease </a:t>
              </a:r>
              <a:r>
                <a:rPr lang="en-AU" sz="1600" dirty="0">
                  <a:solidFill>
                    <a:schemeClr val="bg1"/>
                  </a:solidFill>
                </a:rPr>
                <a:t>occurs when untreated, recurrent ARF episodes cause heart valve damage.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CC0056BA-7224-4641-9B88-1BF71948F2B8}"/>
                </a:ext>
              </a:extLst>
            </p:cNvPr>
            <p:cNvSpPr txBox="1"/>
            <p:nvPr/>
          </p:nvSpPr>
          <p:spPr>
            <a:xfrm>
              <a:off x="2444394" y="4840870"/>
              <a:ext cx="9000000" cy="33855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AU" sz="1600" b="1" dirty="0">
                  <a:solidFill>
                    <a:schemeClr val="accent2"/>
                  </a:solidFill>
                </a:rPr>
                <a:t>Recurrence </a:t>
              </a:r>
              <a:r>
                <a:rPr lang="en-AU" sz="1600" dirty="0">
                  <a:solidFill>
                    <a:schemeClr val="bg1"/>
                  </a:solidFill>
                </a:rPr>
                <a:t>rate of ARF is greatest in first year after first episode. 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F7BC9DD-4007-4CE8-8507-E37EB92402CF}"/>
                </a:ext>
              </a:extLst>
            </p:cNvPr>
            <p:cNvSpPr txBox="1"/>
            <p:nvPr/>
          </p:nvSpPr>
          <p:spPr>
            <a:xfrm>
              <a:off x="698433" y="2444750"/>
              <a:ext cx="9000000" cy="33855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AU" sz="1600" b="1" dirty="0">
                  <a:solidFill>
                    <a:schemeClr val="accent2"/>
                  </a:solidFill>
                </a:rPr>
                <a:t>Social determinants </a:t>
              </a:r>
              <a:r>
                <a:rPr lang="en-AU" sz="1600" dirty="0">
                  <a:solidFill>
                    <a:schemeClr val="bg1"/>
                  </a:solidFill>
                </a:rPr>
                <a:t>such as poor living conditions are key drivers for onset of ARF and RHD.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FD89812-C67A-4E83-B74D-EA8C0E6D8630}"/>
                </a:ext>
              </a:extLst>
            </p:cNvPr>
            <p:cNvSpPr txBox="1"/>
            <p:nvPr/>
          </p:nvSpPr>
          <p:spPr>
            <a:xfrm>
              <a:off x="248924" y="1845720"/>
              <a:ext cx="9000000" cy="33855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AU" sz="1600" b="1" dirty="0">
                  <a:solidFill>
                    <a:schemeClr val="accent2"/>
                  </a:solidFill>
                </a:rPr>
                <a:t>Acute Rheumatic Fever </a:t>
              </a:r>
              <a:r>
                <a:rPr lang="en-AU" sz="1600" dirty="0">
                  <a:solidFill>
                    <a:schemeClr val="bg1"/>
                  </a:solidFill>
                </a:rPr>
                <a:t>is an autoimmune response to a group A streptococcus (GAS) bacterial infection. </a:t>
              </a:r>
            </a:p>
          </p:txBody>
        </p:sp>
        <p:sp>
          <p:nvSpPr>
            <p:cNvPr id="53" name="Arrow: Curved Right 52">
              <a:extLst>
                <a:ext uri="{FF2B5EF4-FFF2-40B4-BE49-F238E27FC236}">
                  <a16:creationId xmlns:a16="http://schemas.microsoft.com/office/drawing/2014/main" id="{1EEB8157-2E26-4EF2-8C91-F5F60EFC726D}"/>
                </a:ext>
              </a:extLst>
            </p:cNvPr>
            <p:cNvSpPr/>
            <p:nvPr/>
          </p:nvSpPr>
          <p:spPr>
            <a:xfrm rot="20334989">
              <a:off x="196720" y="2237538"/>
              <a:ext cx="407612" cy="599030"/>
            </a:xfrm>
            <a:prstGeom prst="curvedRightArrow">
              <a:avLst>
                <a:gd name="adj1" fmla="val 25000"/>
                <a:gd name="adj2" fmla="val 48545"/>
                <a:gd name="adj3" fmla="val 25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47DA1182-D02B-4A91-88D7-1152893BDDBB}"/>
                </a:ext>
              </a:extLst>
            </p:cNvPr>
            <p:cNvSpPr txBox="1"/>
            <p:nvPr/>
          </p:nvSpPr>
          <p:spPr>
            <a:xfrm>
              <a:off x="2029845" y="4241840"/>
              <a:ext cx="9000000" cy="33855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AU" sz="1600" b="1" dirty="0">
                  <a:solidFill>
                    <a:schemeClr val="accent2"/>
                  </a:solidFill>
                </a:rPr>
                <a:t>Misdiagnosis </a:t>
              </a:r>
              <a:r>
                <a:rPr lang="en-AU" sz="1600" dirty="0">
                  <a:solidFill>
                    <a:schemeClr val="bg1"/>
                  </a:solidFill>
                </a:rPr>
                <a:t>occurs due to complexity of diagnosis may result in delayed or no treatment.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C78056CE-11E5-4E67-ADFE-74E8B6C1E9EA}"/>
                </a:ext>
              </a:extLst>
            </p:cNvPr>
            <p:cNvSpPr txBox="1"/>
            <p:nvPr/>
          </p:nvSpPr>
          <p:spPr>
            <a:xfrm>
              <a:off x="1134963" y="3043779"/>
              <a:ext cx="9000000" cy="33855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txBody>
            <a:bodyPr wrap="square" rtlCol="0">
              <a:spAutoFit/>
            </a:bodyPr>
            <a:lstStyle/>
            <a:p>
              <a:r>
                <a:rPr lang="en-AU" sz="1600" b="1" dirty="0">
                  <a:solidFill>
                    <a:schemeClr val="accent2"/>
                  </a:solidFill>
                </a:rPr>
                <a:t>Symptoms </a:t>
              </a:r>
              <a:r>
                <a:rPr lang="en-AU" sz="1600" dirty="0">
                  <a:solidFill>
                    <a:schemeClr val="bg1"/>
                  </a:solidFill>
                </a:rPr>
                <a:t>such as fever, joint pain, sore throats and rashes are non-specific to the infection.</a:t>
              </a:r>
            </a:p>
          </p:txBody>
        </p:sp>
        <p:sp>
          <p:nvSpPr>
            <p:cNvPr id="60" name="Arrow: Curved Right 59">
              <a:extLst>
                <a:ext uri="{FF2B5EF4-FFF2-40B4-BE49-F238E27FC236}">
                  <a16:creationId xmlns:a16="http://schemas.microsoft.com/office/drawing/2014/main" id="{7A90F252-3C4E-43D3-8E58-46B1F5B32672}"/>
                </a:ext>
              </a:extLst>
            </p:cNvPr>
            <p:cNvSpPr/>
            <p:nvPr/>
          </p:nvSpPr>
          <p:spPr>
            <a:xfrm rot="20334989">
              <a:off x="633251" y="2846130"/>
              <a:ext cx="407612" cy="599030"/>
            </a:xfrm>
            <a:prstGeom prst="curvedRightArrow">
              <a:avLst>
                <a:gd name="adj1" fmla="val 25000"/>
                <a:gd name="adj2" fmla="val 48545"/>
                <a:gd name="adj3" fmla="val 25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61" name="Arrow: Curved Right 60">
              <a:extLst>
                <a:ext uri="{FF2B5EF4-FFF2-40B4-BE49-F238E27FC236}">
                  <a16:creationId xmlns:a16="http://schemas.microsoft.com/office/drawing/2014/main" id="{A2964AD7-75D9-43E6-9922-15561EA30E6A}"/>
                </a:ext>
              </a:extLst>
            </p:cNvPr>
            <p:cNvSpPr/>
            <p:nvPr/>
          </p:nvSpPr>
          <p:spPr>
            <a:xfrm rot="20334989">
              <a:off x="1069781" y="3437376"/>
              <a:ext cx="407612" cy="599030"/>
            </a:xfrm>
            <a:prstGeom prst="curvedRightArrow">
              <a:avLst>
                <a:gd name="adj1" fmla="val 25000"/>
                <a:gd name="adj2" fmla="val 48545"/>
                <a:gd name="adj3" fmla="val 25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62" name="Arrow: Curved Right 61">
              <a:extLst>
                <a:ext uri="{FF2B5EF4-FFF2-40B4-BE49-F238E27FC236}">
                  <a16:creationId xmlns:a16="http://schemas.microsoft.com/office/drawing/2014/main" id="{35E3D5A6-CFD9-4888-A450-9700D6EB561D}"/>
                </a:ext>
              </a:extLst>
            </p:cNvPr>
            <p:cNvSpPr/>
            <p:nvPr/>
          </p:nvSpPr>
          <p:spPr>
            <a:xfrm rot="20334989">
              <a:off x="1537923" y="4050633"/>
              <a:ext cx="407612" cy="599030"/>
            </a:xfrm>
            <a:prstGeom prst="curvedRightArrow">
              <a:avLst>
                <a:gd name="adj1" fmla="val 25000"/>
                <a:gd name="adj2" fmla="val 48545"/>
                <a:gd name="adj3" fmla="val 25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63" name="Arrow: Curved Right 62">
              <a:extLst>
                <a:ext uri="{FF2B5EF4-FFF2-40B4-BE49-F238E27FC236}">
                  <a16:creationId xmlns:a16="http://schemas.microsoft.com/office/drawing/2014/main" id="{C08A091E-A280-4571-AB14-B40465A5C347}"/>
                </a:ext>
              </a:extLst>
            </p:cNvPr>
            <p:cNvSpPr/>
            <p:nvPr/>
          </p:nvSpPr>
          <p:spPr>
            <a:xfrm rot="20334989">
              <a:off x="1942680" y="4647885"/>
              <a:ext cx="407612" cy="599030"/>
            </a:xfrm>
            <a:prstGeom prst="curvedRightArrow">
              <a:avLst>
                <a:gd name="adj1" fmla="val 25000"/>
                <a:gd name="adj2" fmla="val 48545"/>
                <a:gd name="adj3" fmla="val 25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  <p:sp>
          <p:nvSpPr>
            <p:cNvPr id="64" name="Arrow: Curved Right 63">
              <a:extLst>
                <a:ext uri="{FF2B5EF4-FFF2-40B4-BE49-F238E27FC236}">
                  <a16:creationId xmlns:a16="http://schemas.microsoft.com/office/drawing/2014/main" id="{402B5DB6-BF20-43FC-84FD-CDBCCBE5066D}"/>
                </a:ext>
              </a:extLst>
            </p:cNvPr>
            <p:cNvSpPr/>
            <p:nvPr/>
          </p:nvSpPr>
          <p:spPr>
            <a:xfrm rot="20334989">
              <a:off x="2433917" y="5245137"/>
              <a:ext cx="407612" cy="599030"/>
            </a:xfrm>
            <a:prstGeom prst="curvedRightArrow">
              <a:avLst>
                <a:gd name="adj1" fmla="val 25000"/>
                <a:gd name="adj2" fmla="val 48545"/>
                <a:gd name="adj3" fmla="val 25000"/>
              </a:avLst>
            </a:prstGeom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6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circular motifs-2d-hi-res-rgb">
            <a:extLst>
              <a:ext uri="{FF2B5EF4-FFF2-40B4-BE49-F238E27FC236}">
                <a16:creationId xmlns:a16="http://schemas.microsoft.com/office/drawing/2014/main" id="{E632CF4B-AE5A-4736-9997-9E3BB46B790B}"/>
              </a:ext>
            </a:extLst>
          </p:cNvPr>
          <p:cNvPicPr/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82"/>
          <a:stretch/>
        </p:blipFill>
        <p:spPr bwMode="auto">
          <a:xfrm>
            <a:off x="3276097" y="2469047"/>
            <a:ext cx="8309546" cy="4388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963EDC-44F1-44EB-9ED4-AFE4D0B8572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27" r="481" b="84639"/>
          <a:stretch/>
        </p:blipFill>
        <p:spPr bwMode="auto">
          <a:xfrm>
            <a:off x="-8238" y="0"/>
            <a:ext cx="12200238" cy="15569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A92F86-ECF8-4327-8767-693C84D1EE0F}"/>
              </a:ext>
            </a:extLst>
          </p:cNvPr>
          <p:cNvSpPr txBox="1"/>
          <p:nvPr/>
        </p:nvSpPr>
        <p:spPr>
          <a:xfrm>
            <a:off x="296562" y="547642"/>
            <a:ext cx="1162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Acute Rheumatic Fever and Rheumatic Heart Disease in Queensland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D35C0F6-4925-4810-9ADD-0A9E37B494B7}"/>
              </a:ext>
            </a:extLst>
          </p:cNvPr>
          <p:cNvGrpSpPr/>
          <p:nvPr/>
        </p:nvGrpSpPr>
        <p:grpSpPr>
          <a:xfrm>
            <a:off x="558763" y="2281880"/>
            <a:ext cx="2519148" cy="3944762"/>
            <a:chOff x="2792626" y="891837"/>
            <a:chExt cx="2813124" cy="4405102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01CBDDA-286E-4D34-BCBF-46759D359452}"/>
                </a:ext>
              </a:extLst>
            </p:cNvPr>
            <p:cNvGrpSpPr/>
            <p:nvPr/>
          </p:nvGrpSpPr>
          <p:grpSpPr>
            <a:xfrm>
              <a:off x="2792626" y="891837"/>
              <a:ext cx="2532385" cy="2026368"/>
              <a:chOff x="2792626" y="891837"/>
              <a:chExt cx="2532385" cy="2026368"/>
            </a:xfrm>
          </p:grpSpPr>
          <p:pic>
            <p:nvPicPr>
              <p:cNvPr id="29" name="Picture 9">
                <a:extLst>
                  <a:ext uri="{FF2B5EF4-FFF2-40B4-BE49-F238E27FC236}">
                    <a16:creationId xmlns:a16="http://schemas.microsoft.com/office/drawing/2014/main" id="{36CCA61E-70C9-40BF-B98D-94B4FE47BAF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51019" b="18051"/>
              <a:stretch/>
            </p:blipFill>
            <p:spPr bwMode="auto">
              <a:xfrm>
                <a:off x="2792626" y="1100846"/>
                <a:ext cx="2532385" cy="18173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6201C0C5-693F-4AE9-B08A-CC39C029FC96}"/>
                  </a:ext>
                </a:extLst>
              </p:cNvPr>
              <p:cNvSpPr txBox="1"/>
              <p:nvPr/>
            </p:nvSpPr>
            <p:spPr>
              <a:xfrm>
                <a:off x="3116472" y="891837"/>
                <a:ext cx="18337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400" dirty="0">
                    <a:solidFill>
                      <a:schemeClr val="accent1">
                        <a:lumMod val="75000"/>
                      </a:schemeClr>
                    </a:solidFill>
                  </a:rPr>
                  <a:t>Indigenous</a:t>
                </a:r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52FCE21E-88DF-49D2-A211-FD4C920E18B2}"/>
                </a:ext>
              </a:extLst>
            </p:cNvPr>
            <p:cNvGrpSpPr/>
            <p:nvPr/>
          </p:nvGrpSpPr>
          <p:grpSpPr>
            <a:xfrm>
              <a:off x="2792626" y="2948375"/>
              <a:ext cx="2547029" cy="1813042"/>
              <a:chOff x="2795274" y="3886555"/>
              <a:chExt cx="2547029" cy="1813042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4C3790D4-C783-47EA-831D-136E5173E714}"/>
                  </a:ext>
                </a:extLst>
              </p:cNvPr>
              <p:cNvGrpSpPr/>
              <p:nvPr/>
            </p:nvGrpSpPr>
            <p:grpSpPr>
              <a:xfrm>
                <a:off x="2795274" y="4099446"/>
                <a:ext cx="2547029" cy="1600151"/>
                <a:chOff x="7166987" y="292443"/>
                <a:chExt cx="3007560" cy="2145957"/>
              </a:xfrm>
            </p:grpSpPr>
            <p:pic>
              <p:nvPicPr>
                <p:cNvPr id="27" name="Picture 9">
                  <a:extLst>
                    <a:ext uri="{FF2B5EF4-FFF2-40B4-BE49-F238E27FC236}">
                      <a16:creationId xmlns:a16="http://schemas.microsoft.com/office/drawing/2014/main" id="{1DBAF626-33B9-425F-9876-271875518845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5728" b="18051"/>
                <a:stretch/>
              </p:blipFill>
              <p:spPr bwMode="auto">
                <a:xfrm>
                  <a:off x="7471719" y="292443"/>
                  <a:ext cx="2702828" cy="214595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8" name="Picture 9">
                  <a:extLst>
                    <a:ext uri="{FF2B5EF4-FFF2-40B4-BE49-F238E27FC236}">
                      <a16:creationId xmlns:a16="http://schemas.microsoft.com/office/drawing/2014/main" id="{A6CE3A89-8B8F-4296-B5BC-F7A3096A6C9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r="93659" b="27035"/>
                <a:stretch/>
              </p:blipFill>
              <p:spPr bwMode="auto">
                <a:xfrm>
                  <a:off x="7166987" y="308919"/>
                  <a:ext cx="379274" cy="18720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51D02F7-147F-4622-A785-8FADD22AE144}"/>
                  </a:ext>
                </a:extLst>
              </p:cNvPr>
              <p:cNvSpPr txBox="1"/>
              <p:nvPr/>
            </p:nvSpPr>
            <p:spPr>
              <a:xfrm>
                <a:off x="3116472" y="3886555"/>
                <a:ext cx="1833774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AU" sz="1400" dirty="0">
                    <a:solidFill>
                      <a:schemeClr val="accent1">
                        <a:lumMod val="75000"/>
                      </a:schemeClr>
                    </a:solidFill>
                  </a:rPr>
                  <a:t>Non-Indigenous</a:t>
                </a:r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A01898F-5638-45A9-9833-0A92B3E6C488}"/>
                </a:ext>
              </a:extLst>
            </p:cNvPr>
            <p:cNvSpPr/>
            <p:nvPr/>
          </p:nvSpPr>
          <p:spPr>
            <a:xfrm>
              <a:off x="2957822" y="1199614"/>
              <a:ext cx="1989776" cy="54395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CF42412-FE0F-4463-8328-C7E3FB0CCF14}"/>
                </a:ext>
              </a:extLst>
            </p:cNvPr>
            <p:cNvGrpSpPr/>
            <p:nvPr/>
          </p:nvGrpSpPr>
          <p:grpSpPr>
            <a:xfrm>
              <a:off x="2814795" y="4824774"/>
              <a:ext cx="2790955" cy="472165"/>
              <a:chOff x="2814795" y="4824774"/>
              <a:chExt cx="2790955" cy="472165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6369CDC3-ECD4-43B7-A77A-BC78A65E6309}"/>
                  </a:ext>
                </a:extLst>
              </p:cNvPr>
              <p:cNvGrpSpPr/>
              <p:nvPr/>
            </p:nvGrpSpPr>
            <p:grpSpPr>
              <a:xfrm>
                <a:off x="2814795" y="4824774"/>
                <a:ext cx="2790955" cy="472165"/>
                <a:chOff x="8835399" y="2446638"/>
                <a:chExt cx="3554623" cy="601359"/>
              </a:xfrm>
            </p:grpSpPr>
            <p:pic>
              <p:nvPicPr>
                <p:cNvPr id="19" name="Picture 9">
                  <a:extLst>
                    <a:ext uri="{FF2B5EF4-FFF2-40B4-BE49-F238E27FC236}">
                      <a16:creationId xmlns:a16="http://schemas.microsoft.com/office/drawing/2014/main" id="{B10EB2F3-62A3-4C91-A066-F6833E2AFF1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027" t="81163" r="5478" b="10658"/>
                <a:stretch/>
              </p:blipFill>
              <p:spPr bwMode="auto">
                <a:xfrm>
                  <a:off x="10528271" y="2452125"/>
                  <a:ext cx="1861751" cy="21418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0" name="Picture 9">
                  <a:extLst>
                    <a:ext uri="{FF2B5EF4-FFF2-40B4-BE49-F238E27FC236}">
                      <a16:creationId xmlns:a16="http://schemas.microsoft.com/office/drawing/2014/main" id="{FA9B8FF2-1F0B-4311-918C-A95B3211ECB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186" t="81319" r="37931" b="10816"/>
                <a:stretch/>
              </p:blipFill>
              <p:spPr bwMode="auto">
                <a:xfrm>
                  <a:off x="10627127" y="2623099"/>
                  <a:ext cx="1458097" cy="205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1" name="Picture 9">
                  <a:extLst>
                    <a:ext uri="{FF2B5EF4-FFF2-40B4-BE49-F238E27FC236}">
                      <a16:creationId xmlns:a16="http://schemas.microsoft.com/office/drawing/2014/main" id="{11D04F10-AA7F-4BED-A4C2-4BEA6041D6DA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407" t="81889" r="63145" b="11602"/>
                <a:stretch/>
              </p:blipFill>
              <p:spPr bwMode="auto">
                <a:xfrm>
                  <a:off x="10606530" y="2812567"/>
                  <a:ext cx="1614617" cy="1704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2" name="Picture 9">
                  <a:extLst>
                    <a:ext uri="{FF2B5EF4-FFF2-40B4-BE49-F238E27FC236}">
                      <a16:creationId xmlns:a16="http://schemas.microsoft.com/office/drawing/2014/main" id="{1213FBF5-0169-4F67-ADB6-77762ADCF2D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64027" t="89027" r="5478" b="3108"/>
                <a:stretch/>
              </p:blipFill>
              <p:spPr bwMode="auto">
                <a:xfrm>
                  <a:off x="8835399" y="2446638"/>
                  <a:ext cx="1861750" cy="2059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3" name="Picture 9">
                  <a:extLst>
                    <a:ext uri="{FF2B5EF4-FFF2-40B4-BE49-F238E27FC236}">
                      <a16:creationId xmlns:a16="http://schemas.microsoft.com/office/drawing/2014/main" id="{1B141DC3-E83D-4126-8E1C-0625ADC58A60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186" t="88241" r="37931" b="2322"/>
                <a:stretch/>
              </p:blipFill>
              <p:spPr bwMode="auto">
                <a:xfrm>
                  <a:off x="8939499" y="2605167"/>
                  <a:ext cx="1458098" cy="24713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24" name="Picture 9">
                  <a:extLst>
                    <a:ext uri="{FF2B5EF4-FFF2-40B4-BE49-F238E27FC236}">
                      <a16:creationId xmlns:a16="http://schemas.microsoft.com/office/drawing/2014/main" id="{077C2974-4710-43C1-ABEB-AE8E947E315C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0407" t="88789" r="63145" b="1850"/>
                <a:stretch/>
              </p:blipFill>
              <p:spPr bwMode="auto">
                <a:xfrm>
                  <a:off x="8913655" y="2802874"/>
                  <a:ext cx="1614617" cy="24512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341D4DDA-ED74-4D63-970D-5E6104BE9C46}"/>
                  </a:ext>
                </a:extLst>
              </p:cNvPr>
              <p:cNvSpPr/>
              <p:nvPr/>
            </p:nvSpPr>
            <p:spPr>
              <a:xfrm>
                <a:off x="2847159" y="4953586"/>
                <a:ext cx="1252332" cy="180611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31" name="Rectangle 2">
            <a:extLst>
              <a:ext uri="{FF2B5EF4-FFF2-40B4-BE49-F238E27FC236}">
                <a16:creationId xmlns:a16="http://schemas.microsoft.com/office/drawing/2014/main" id="{035A821F-652A-4233-853E-DB335CDA2E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67501" y="1600111"/>
            <a:ext cx="3368418" cy="69487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altLang="en-US" sz="1600" dirty="0">
                <a:solidFill>
                  <a:srgbClr val="003366"/>
                </a:solidFill>
                <a:latin typeface="+mn-lt"/>
              </a:rPr>
              <a:t>Queensland CVD Burden by condition, age and Indigenous status (2011)</a:t>
            </a:r>
            <a:endParaRPr lang="en-AU" altLang="en-US" sz="1600" dirty="0">
              <a:solidFill>
                <a:srgbClr val="003366"/>
              </a:solidFill>
              <a:latin typeface="+mn-lt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C3BF231E-0641-4C3C-A190-04BA2EEC7359}"/>
              </a:ext>
            </a:extLst>
          </p:cNvPr>
          <p:cNvSpPr txBox="1"/>
          <p:nvPr/>
        </p:nvSpPr>
        <p:spPr>
          <a:xfrm>
            <a:off x="3995740" y="1991668"/>
            <a:ext cx="2826000" cy="187743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chemeClr val="accent2"/>
                </a:solidFill>
              </a:rPr>
              <a:t>88 percent </a:t>
            </a:r>
          </a:p>
          <a:p>
            <a:pPr algn="ctr"/>
            <a:r>
              <a:rPr lang="en-AU" dirty="0">
                <a:solidFill>
                  <a:schemeClr val="bg1"/>
                </a:solidFill>
              </a:rPr>
              <a:t>The proportion of ARF notifications (total </a:t>
            </a:r>
            <a:r>
              <a:rPr lang="en-AU" dirty="0">
                <a:solidFill>
                  <a:schemeClr val="accent2"/>
                </a:solidFill>
              </a:rPr>
              <a:t>1,151</a:t>
            </a:r>
            <a:r>
              <a:rPr lang="en-AU" dirty="0">
                <a:solidFill>
                  <a:schemeClr val="bg1"/>
                </a:solidFill>
              </a:rPr>
              <a:t>) for Indigenous Queenslanders (</a:t>
            </a:r>
            <a:r>
              <a:rPr lang="en-AU" dirty="0">
                <a:solidFill>
                  <a:schemeClr val="accent2"/>
                </a:solidFill>
              </a:rPr>
              <a:t>1,018</a:t>
            </a:r>
            <a:r>
              <a:rPr lang="en-AU" dirty="0">
                <a:solidFill>
                  <a:schemeClr val="bg1"/>
                </a:solidFill>
              </a:rPr>
              <a:t>) </a:t>
            </a:r>
            <a:r>
              <a:rPr lang="en-AU" sz="1200" dirty="0">
                <a:solidFill>
                  <a:schemeClr val="bg1"/>
                </a:solidFill>
              </a:rPr>
              <a:t>between 1999 and 2017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9DCA20E-DF7E-4DF7-BC49-8D8EA1C5B88C}"/>
              </a:ext>
            </a:extLst>
          </p:cNvPr>
          <p:cNvSpPr txBox="1"/>
          <p:nvPr/>
        </p:nvSpPr>
        <p:spPr>
          <a:xfrm>
            <a:off x="8326571" y="4314151"/>
            <a:ext cx="2827506" cy="187743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chemeClr val="accent2"/>
                </a:solidFill>
              </a:rPr>
              <a:t>1,055</a:t>
            </a:r>
            <a:r>
              <a:rPr lang="en-A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AU" dirty="0">
                <a:solidFill>
                  <a:schemeClr val="bg1"/>
                </a:solidFill>
              </a:rPr>
              <a:t>The number of Indigenous Queenslanders with RHD currently listed on the Queensland RHD Register</a:t>
            </a:r>
          </a:p>
          <a:p>
            <a:pPr algn="ctr"/>
            <a:r>
              <a:rPr lang="en-AU" sz="1200" dirty="0">
                <a:solidFill>
                  <a:schemeClr val="bg1"/>
                </a:solidFill>
              </a:rPr>
              <a:t>at July 2017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81D5DD3-87A5-46EE-9A55-9CC02938C259}"/>
              </a:ext>
            </a:extLst>
          </p:cNvPr>
          <p:cNvSpPr txBox="1"/>
          <p:nvPr/>
        </p:nvSpPr>
        <p:spPr>
          <a:xfrm>
            <a:off x="3946601" y="4325153"/>
            <a:ext cx="2827506" cy="187743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chemeClr val="accent2"/>
                </a:solidFill>
              </a:rPr>
              <a:t>169 times</a:t>
            </a:r>
            <a:r>
              <a:rPr lang="en-AU" sz="32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  <a:p>
            <a:pPr algn="ctr"/>
            <a:r>
              <a:rPr lang="en-AU" dirty="0">
                <a:solidFill>
                  <a:schemeClr val="bg1"/>
                </a:solidFill>
              </a:rPr>
              <a:t>The prevalence rate of RHD for Indigenous Australians compared with non-Indigenous Australians</a:t>
            </a:r>
          </a:p>
          <a:p>
            <a:pPr algn="ctr"/>
            <a:r>
              <a:rPr lang="en-AU" sz="1200" dirty="0">
                <a:solidFill>
                  <a:schemeClr val="bg1"/>
                </a:solidFill>
              </a:rPr>
              <a:t>at December 2015</a:t>
            </a:r>
            <a:endParaRPr lang="en-AU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7B33D5E-766E-4875-99A5-D949B94F8726}"/>
              </a:ext>
            </a:extLst>
          </p:cNvPr>
          <p:cNvSpPr txBox="1"/>
          <p:nvPr/>
        </p:nvSpPr>
        <p:spPr>
          <a:xfrm>
            <a:off x="8326571" y="2034330"/>
            <a:ext cx="2826000" cy="1877437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AU" sz="3200" b="1" dirty="0">
                <a:solidFill>
                  <a:schemeClr val="accent2"/>
                </a:solidFill>
              </a:rPr>
              <a:t>12 years </a:t>
            </a:r>
          </a:p>
          <a:p>
            <a:pPr algn="ctr"/>
            <a:r>
              <a:rPr lang="en-AU" dirty="0">
                <a:solidFill>
                  <a:schemeClr val="bg1"/>
                </a:solidFill>
              </a:rPr>
              <a:t>The median age for onset of ARF for both Indigenous and non-Indigenous Queenslanders</a:t>
            </a:r>
          </a:p>
          <a:p>
            <a:pPr algn="ctr"/>
            <a:r>
              <a:rPr lang="en-AU" sz="1200" dirty="0">
                <a:solidFill>
                  <a:schemeClr val="bg1"/>
                </a:solidFill>
              </a:rPr>
              <a:t>RHD Register data</a:t>
            </a:r>
          </a:p>
        </p:txBody>
      </p:sp>
    </p:spTree>
    <p:extLst>
      <p:ext uri="{BB962C8B-B14F-4D97-AF65-F5344CB8AC3E}">
        <p14:creationId xmlns:p14="http://schemas.microsoft.com/office/powerpoint/2010/main" val="4157899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circular motifs-2d-hi-res-rgb">
            <a:extLst>
              <a:ext uri="{FF2B5EF4-FFF2-40B4-BE49-F238E27FC236}">
                <a16:creationId xmlns:a16="http://schemas.microsoft.com/office/drawing/2014/main" id="{E632CF4B-AE5A-4736-9997-9E3BB46B790B}"/>
              </a:ext>
            </a:extLst>
          </p:cNvPr>
          <p:cNvPicPr/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82"/>
          <a:stretch/>
        </p:blipFill>
        <p:spPr bwMode="auto">
          <a:xfrm>
            <a:off x="3276097" y="2469047"/>
            <a:ext cx="8309546" cy="4388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963EDC-44F1-44EB-9ED4-AFE4D0B8572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27" r="481" b="84639"/>
          <a:stretch/>
        </p:blipFill>
        <p:spPr bwMode="auto">
          <a:xfrm>
            <a:off x="-8238" y="0"/>
            <a:ext cx="12200238" cy="15569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A92F86-ECF8-4327-8767-693C84D1EE0F}"/>
              </a:ext>
            </a:extLst>
          </p:cNvPr>
          <p:cNvSpPr txBox="1"/>
          <p:nvPr/>
        </p:nvSpPr>
        <p:spPr>
          <a:xfrm>
            <a:off x="296562" y="547642"/>
            <a:ext cx="1162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Rheumatic Heart Policy Framework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B2CF104-B24D-4D92-B1F4-7254225830F3}"/>
              </a:ext>
            </a:extLst>
          </p:cNvPr>
          <p:cNvSpPr txBox="1"/>
          <p:nvPr/>
        </p:nvSpPr>
        <p:spPr>
          <a:xfrm>
            <a:off x="563090" y="1768993"/>
            <a:ext cx="10952915" cy="2246769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accent2"/>
                </a:solidFill>
              </a:rPr>
              <a:t>National</a:t>
            </a:r>
            <a:endParaRPr lang="en-AU" sz="1200" b="1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2"/>
                </a:solidFill>
              </a:rPr>
              <a:t>Rheumatic Fever Strategy </a:t>
            </a:r>
            <a:r>
              <a:rPr lang="en-AU" dirty="0">
                <a:solidFill>
                  <a:schemeClr val="bg1"/>
                </a:solidFill>
              </a:rPr>
              <a:t>(2009) – State-based register and control programs; education and training resources; data collection.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2"/>
                </a:solidFill>
              </a:rPr>
              <a:t>Evaluation of the </a:t>
            </a:r>
            <a:r>
              <a:rPr lang="en-AU" dirty="0" err="1">
                <a:solidFill>
                  <a:schemeClr val="accent2"/>
                </a:solidFill>
              </a:rPr>
              <a:t>RHS</a:t>
            </a:r>
            <a:r>
              <a:rPr lang="en-AU" dirty="0">
                <a:solidFill>
                  <a:schemeClr val="accent2"/>
                </a:solidFill>
              </a:rPr>
              <a:t> </a:t>
            </a:r>
            <a:r>
              <a:rPr lang="en-AU" dirty="0">
                <a:solidFill>
                  <a:schemeClr val="bg1"/>
                </a:solidFill>
              </a:rPr>
              <a:t>(2017) – Support an increased awareness of ARF and RHD among Aboriginal and Torres Strait Islander Queenslanders.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2"/>
                </a:solidFill>
              </a:rPr>
              <a:t>National Partnership Agreement on Rheumatic Fever Strategy </a:t>
            </a:r>
            <a:r>
              <a:rPr lang="en-AU" dirty="0">
                <a:solidFill>
                  <a:schemeClr val="bg1"/>
                </a:solidFill>
              </a:rPr>
              <a:t>(2017-18) – Commonwealth funding continued for three years (2017–18 to 2020–21).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74EEEB7-EF26-48F9-96A0-F7A83E80943A}"/>
              </a:ext>
            </a:extLst>
          </p:cNvPr>
          <p:cNvSpPr txBox="1"/>
          <p:nvPr/>
        </p:nvSpPr>
        <p:spPr>
          <a:xfrm>
            <a:off x="563090" y="4519510"/>
            <a:ext cx="10952915" cy="141577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accent2"/>
                </a:solidFill>
              </a:rPr>
              <a:t>Queensland</a:t>
            </a:r>
            <a:endParaRPr lang="en-AU" sz="1200" b="1" dirty="0">
              <a:solidFill>
                <a:schemeClr val="accent2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2"/>
                </a:solidFill>
              </a:rPr>
              <a:t>Queensland RHD Register and Control Program </a:t>
            </a:r>
            <a:r>
              <a:rPr lang="en-AU" dirty="0">
                <a:solidFill>
                  <a:schemeClr val="bg1"/>
                </a:solidFill>
              </a:rPr>
              <a:t>– State-based register and recall system, improved clinical care, education and training, data collection.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accent2"/>
                </a:solidFill>
              </a:rPr>
              <a:t>Queensland Aboriginal and Torres Strait Islander Rheumatic Heart Disease Action Plan 2018–2021</a:t>
            </a:r>
            <a:r>
              <a:rPr lang="en-AU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20662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circular motifs-2d-hi-res-rgb">
            <a:extLst>
              <a:ext uri="{FF2B5EF4-FFF2-40B4-BE49-F238E27FC236}">
                <a16:creationId xmlns:a16="http://schemas.microsoft.com/office/drawing/2014/main" id="{E632CF4B-AE5A-4736-9997-9E3BB46B790B}"/>
              </a:ext>
            </a:extLst>
          </p:cNvPr>
          <p:cNvPicPr/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82"/>
          <a:stretch/>
        </p:blipFill>
        <p:spPr bwMode="auto">
          <a:xfrm>
            <a:off x="3276097" y="2469047"/>
            <a:ext cx="8309546" cy="4388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963EDC-44F1-44EB-9ED4-AFE4D0B8572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27" r="481" b="84639"/>
          <a:stretch/>
        </p:blipFill>
        <p:spPr bwMode="auto">
          <a:xfrm>
            <a:off x="-8238" y="0"/>
            <a:ext cx="12200238" cy="15569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A92F86-ECF8-4327-8767-693C84D1EE0F}"/>
              </a:ext>
            </a:extLst>
          </p:cNvPr>
          <p:cNvSpPr txBox="1"/>
          <p:nvPr/>
        </p:nvSpPr>
        <p:spPr>
          <a:xfrm>
            <a:off x="296562" y="547642"/>
            <a:ext cx="1162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Rheumatic Heart Disease Action Plan 2018-2021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18F7D1-3CD3-4728-AF10-E5FFE6C93B3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7260" t="11300" r="16942" b="15833"/>
          <a:stretch/>
        </p:blipFill>
        <p:spPr>
          <a:xfrm>
            <a:off x="418288" y="1678210"/>
            <a:ext cx="3370835" cy="485877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59A26E9-3A3F-4F1A-BC56-D4D4485DB45D}"/>
              </a:ext>
            </a:extLst>
          </p:cNvPr>
          <p:cNvSpPr txBox="1"/>
          <p:nvPr/>
        </p:nvSpPr>
        <p:spPr>
          <a:xfrm>
            <a:off x="4509289" y="2430215"/>
            <a:ext cx="6992133" cy="3354765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AU" sz="3200" b="1" dirty="0">
                <a:solidFill>
                  <a:schemeClr val="accent2"/>
                </a:solidFill>
              </a:rPr>
              <a:t>$4.5 million </a:t>
            </a:r>
            <a:r>
              <a:rPr lang="en-AU" sz="1200" b="1" dirty="0">
                <a:solidFill>
                  <a:schemeClr val="accent2"/>
                </a:solidFill>
              </a:rPr>
              <a:t>(over 3 years from 2018-19)</a:t>
            </a:r>
          </a:p>
          <a:p>
            <a:r>
              <a:rPr lang="en-AU" dirty="0">
                <a:solidFill>
                  <a:schemeClr val="bg1"/>
                </a:solidFill>
              </a:rPr>
              <a:t>New funding has been earmarked for activities under the RHD Action Plan: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</a:rPr>
              <a:t>Support an increased awareness of ARF and RHD among Aboriginal and Torres Strait Islander Queenslanders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</a:rPr>
              <a:t>Increased education for communities and clinicians on identifying the early symptoms of ARF and the important of early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</a:rPr>
              <a:t>Foster clinical knowledge on ARF and RHD across the health workforce, to support early diagnosis and treatment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solidFill>
                  <a:schemeClr val="bg1"/>
                </a:solidFill>
              </a:rPr>
              <a:t>Enhance the Queensland RHD Register and Control Program to enable stronger linkages with acute cardiology services</a:t>
            </a:r>
            <a:r>
              <a:rPr lang="en-AU" sz="1200" dirty="0">
                <a:solidFill>
                  <a:schemeClr val="bg1"/>
                </a:solidFill>
              </a:rPr>
              <a:t>.</a:t>
            </a:r>
            <a:endParaRPr lang="en-A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216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 descr="circular motifs-2d-hi-res-rgb">
            <a:extLst>
              <a:ext uri="{FF2B5EF4-FFF2-40B4-BE49-F238E27FC236}">
                <a16:creationId xmlns:a16="http://schemas.microsoft.com/office/drawing/2014/main" id="{E632CF4B-AE5A-4736-9997-9E3BB46B790B}"/>
              </a:ext>
            </a:extLst>
          </p:cNvPr>
          <p:cNvPicPr/>
          <p:nvPr/>
        </p:nvPicPr>
        <p:blipFill rotWithShape="1"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182"/>
          <a:stretch/>
        </p:blipFill>
        <p:spPr bwMode="auto">
          <a:xfrm>
            <a:off x="3276097" y="2469047"/>
            <a:ext cx="8309546" cy="4388953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963EDC-44F1-44EB-9ED4-AFE4D0B85727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27" r="481" b="84639"/>
          <a:stretch/>
        </p:blipFill>
        <p:spPr bwMode="auto">
          <a:xfrm>
            <a:off x="-8238" y="0"/>
            <a:ext cx="12200238" cy="155695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DA92F86-ECF8-4327-8767-693C84D1EE0F}"/>
              </a:ext>
            </a:extLst>
          </p:cNvPr>
          <p:cNvSpPr txBox="1"/>
          <p:nvPr/>
        </p:nvSpPr>
        <p:spPr>
          <a:xfrm>
            <a:off x="296562" y="547642"/>
            <a:ext cx="116295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Priorities under the RHD Action Plan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D303D5B-B741-4872-B97B-2F7A4236C57B}"/>
              </a:ext>
            </a:extLst>
          </p:cNvPr>
          <p:cNvSpPr txBox="1"/>
          <p:nvPr/>
        </p:nvSpPr>
        <p:spPr>
          <a:xfrm>
            <a:off x="1213816" y="1889905"/>
            <a:ext cx="8158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accent1">
                    <a:lumMod val="75000"/>
                  </a:schemeClr>
                </a:solidFill>
              </a:rPr>
              <a:t>Promote, prevent, empower</a:t>
            </a:r>
          </a:p>
          <a:p>
            <a:r>
              <a:rPr lang="en-AU" sz="1300" dirty="0">
                <a:solidFill>
                  <a:schemeClr val="accent1"/>
                </a:solidFill>
              </a:rPr>
              <a:t>Ensure patients have the information they need and enable them to make the best decisions on their health</a:t>
            </a:r>
            <a:r>
              <a:rPr lang="en-AU" sz="14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1EE291-635B-4E68-80C8-6F46D00A4CC9}"/>
              </a:ext>
            </a:extLst>
          </p:cNvPr>
          <p:cNvSpPr txBox="1"/>
          <p:nvPr/>
        </p:nvSpPr>
        <p:spPr>
          <a:xfrm>
            <a:off x="1213817" y="2884319"/>
            <a:ext cx="11444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accent1">
                    <a:lumMod val="75000"/>
                  </a:schemeClr>
                </a:solidFill>
              </a:rPr>
              <a:t>Improve the patient experience</a:t>
            </a:r>
          </a:p>
          <a:p>
            <a:r>
              <a:rPr lang="en-AU" sz="1300" dirty="0">
                <a:solidFill>
                  <a:schemeClr val="accent1"/>
                </a:solidFill>
              </a:rPr>
              <a:t>Provide patients with a comfortable clinical experience, coordinated streamlined service delivery and positive engagement with health care providers.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2FD5A0-CCB6-4217-87BD-267BFCC973BC}"/>
              </a:ext>
            </a:extLst>
          </p:cNvPr>
          <p:cNvSpPr txBox="1"/>
          <p:nvPr/>
        </p:nvSpPr>
        <p:spPr>
          <a:xfrm>
            <a:off x="1213817" y="3878014"/>
            <a:ext cx="92732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accent1">
                    <a:lumMod val="75000"/>
                  </a:schemeClr>
                </a:solidFill>
              </a:rPr>
              <a:t>Strengthen the approach</a:t>
            </a:r>
          </a:p>
          <a:p>
            <a:r>
              <a:rPr lang="en-AU" sz="1300" dirty="0">
                <a:solidFill>
                  <a:schemeClr val="accent1"/>
                </a:solidFill>
              </a:rPr>
              <a:t>Work cohesively to establish new relationships and partnerships with health service providers, and build on existing ones.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B79CBC3-1561-42F2-B4EA-FE8B4A49500E}"/>
              </a:ext>
            </a:extLst>
          </p:cNvPr>
          <p:cNvSpPr txBox="1"/>
          <p:nvPr/>
        </p:nvSpPr>
        <p:spPr>
          <a:xfrm>
            <a:off x="1213817" y="4873147"/>
            <a:ext cx="79016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accent1">
                    <a:lumMod val="75000"/>
                  </a:schemeClr>
                </a:solidFill>
              </a:rPr>
              <a:t>Foster clinical knowledge</a:t>
            </a:r>
          </a:p>
          <a:p>
            <a:r>
              <a:rPr lang="en-AU" sz="1300" dirty="0">
                <a:solidFill>
                  <a:schemeClr val="accent1"/>
                </a:solidFill>
              </a:rPr>
              <a:t>Enable health professionals to appropriately prevent, diagnose and manage ARF and RHD</a:t>
            </a:r>
            <a:r>
              <a:rPr lang="en-AU" sz="1400" dirty="0">
                <a:solidFill>
                  <a:schemeClr val="accent1"/>
                </a:solidFill>
              </a:rPr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678361-1413-42DC-A678-DB12B7A2F106}"/>
              </a:ext>
            </a:extLst>
          </p:cNvPr>
          <p:cNvSpPr txBox="1"/>
          <p:nvPr/>
        </p:nvSpPr>
        <p:spPr>
          <a:xfrm>
            <a:off x="1213817" y="5867561"/>
            <a:ext cx="1071229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>
                <a:solidFill>
                  <a:schemeClr val="accent1">
                    <a:lumMod val="75000"/>
                  </a:schemeClr>
                </a:solidFill>
              </a:rPr>
              <a:t>Enhance the Queensland RHD Register and Control Program</a:t>
            </a:r>
          </a:p>
          <a:p>
            <a:r>
              <a:rPr lang="en-AU" sz="1300" dirty="0">
                <a:solidFill>
                  <a:schemeClr val="accent1"/>
                </a:solidFill>
              </a:rPr>
              <a:t>Enable the Register to fully meet the needs of patients, other stakeholders and the requirements of the Rheumatic Fever Strategy and the Action Plan.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4E647554-037F-4466-B5C0-604F124A69C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555"/>
          <a:stretch/>
        </p:blipFill>
        <p:spPr>
          <a:xfrm>
            <a:off x="296562" y="1789889"/>
            <a:ext cx="799482" cy="770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522C945-A85C-4B3B-9DCF-87DD6CF539D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6562" y="2784063"/>
            <a:ext cx="822003" cy="7704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6F353EC5-684C-4E9D-9782-3D26D8509D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562" y="3778237"/>
            <a:ext cx="831239" cy="77040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0652075-19A2-4857-925F-0AD44CC074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6562" y="4772411"/>
            <a:ext cx="770628" cy="7704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5D8364A-936E-4847-AB69-0F2C211F73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96562" y="5766586"/>
            <a:ext cx="778740" cy="77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9214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2127AA4-AB7F-40BF-9892-D064BB504DDE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36" b="19482"/>
          <a:stretch/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A92F86-ECF8-4327-8767-693C84D1EE0F}"/>
              </a:ext>
            </a:extLst>
          </p:cNvPr>
          <p:cNvSpPr txBox="1"/>
          <p:nvPr/>
        </p:nvSpPr>
        <p:spPr>
          <a:xfrm>
            <a:off x="3561945" y="3198166"/>
            <a:ext cx="50681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dirty="0">
                <a:solidFill>
                  <a:schemeClr val="bg1"/>
                </a:solidFill>
                <a:latin typeface="Arial Rounded MT Bold" panose="020F0704030504030204" pitchFamily="34" charset="0"/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656281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4961</TotalTime>
  <Words>641</Words>
  <Application>Microsoft Office PowerPoint</Application>
  <PresentationFormat>Widescreen</PresentationFormat>
  <Paragraphs>59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3" baseType="lpstr">
      <vt:lpstr>Arial</vt:lpstr>
      <vt:lpstr>Arial Rounded MT Bold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Queensland CVD Burden by condition, age and Indigenous status (2011)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Cate Kildea</dc:creator>
  <cp:lastModifiedBy>Cate Kildea</cp:lastModifiedBy>
  <cp:revision>37</cp:revision>
  <dcterms:created xsi:type="dcterms:W3CDTF">2018-07-23T23:55:57Z</dcterms:created>
  <dcterms:modified xsi:type="dcterms:W3CDTF">2018-07-31T00:58:31Z</dcterms:modified>
</cp:coreProperties>
</file>