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314" r:id="rId3"/>
    <p:sldId id="315" r:id="rId4"/>
    <p:sldId id="300" r:id="rId5"/>
    <p:sldId id="310" r:id="rId6"/>
    <p:sldId id="312" r:id="rId7"/>
    <p:sldId id="301" r:id="rId8"/>
    <p:sldId id="321" r:id="rId9"/>
    <p:sldId id="319" r:id="rId10"/>
    <p:sldId id="317" r:id="rId11"/>
    <p:sldId id="318" r:id="rId12"/>
    <p:sldId id="305" r:id="rId13"/>
    <p:sldId id="302" r:id="rId14"/>
    <p:sldId id="303" r:id="rId15"/>
    <p:sldId id="316" r:id="rId16"/>
    <p:sldId id="282" r:id="rId17"/>
    <p:sldId id="278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A1CFF"/>
    <a:srgbClr val="4BFF12"/>
    <a:srgbClr val="C96633"/>
    <a:srgbClr val="3BFFE0"/>
    <a:srgbClr val="98BF83"/>
    <a:srgbClr val="F89C42"/>
    <a:srgbClr val="AB42CD"/>
    <a:srgbClr val="8EB4E3"/>
    <a:srgbClr val="F78754"/>
    <a:srgbClr val="579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90" autoAdjust="0"/>
  </p:normalViewPr>
  <p:slideViewPr>
    <p:cSldViewPr snapToGrid="0" snapToObjects="1">
      <p:cViewPr>
        <p:scale>
          <a:sx n="85" d="100"/>
          <a:sy n="85" d="100"/>
        </p:scale>
        <p:origin x="-896" y="-3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545747672108"/>
          <c:y val="0.0640044705469354"/>
          <c:w val="0.450647358151623"/>
          <c:h val="0.61901653575231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LP/P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 genes</c:v>
                </c:pt>
                <c:pt idx="1">
                  <c:v>5 genes</c:v>
                </c:pt>
                <c:pt idx="2">
                  <c:v>8 genes</c:v>
                </c:pt>
                <c:pt idx="3">
                  <c:v>15 genes</c:v>
                </c:pt>
                <c:pt idx="4">
                  <c:v>46 genes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28.0</c:v>
                </c:pt>
                <c:pt idx="1">
                  <c:v>32.0</c:v>
                </c:pt>
                <c:pt idx="2">
                  <c:v>33.0</c:v>
                </c:pt>
                <c:pt idx="3">
                  <c:v>33.0</c:v>
                </c:pt>
                <c:pt idx="4">
                  <c:v>33.0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VUS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 genes</c:v>
                </c:pt>
                <c:pt idx="1">
                  <c:v>5 genes</c:v>
                </c:pt>
                <c:pt idx="2">
                  <c:v>8 genes</c:v>
                </c:pt>
                <c:pt idx="3">
                  <c:v>15 genes</c:v>
                </c:pt>
                <c:pt idx="4">
                  <c:v>46 genes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9.0</c:v>
                </c:pt>
                <c:pt idx="1">
                  <c:v>11.0</c:v>
                </c:pt>
                <c:pt idx="2">
                  <c:v>12.0</c:v>
                </c:pt>
                <c:pt idx="3">
                  <c:v>16.0</c:v>
                </c:pt>
                <c:pt idx="4">
                  <c:v>37.0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Multiple variants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 genes</c:v>
                </c:pt>
                <c:pt idx="1">
                  <c:v>5 genes</c:v>
                </c:pt>
                <c:pt idx="2">
                  <c:v>8 genes</c:v>
                </c:pt>
                <c:pt idx="3">
                  <c:v>15 genes</c:v>
                </c:pt>
                <c:pt idx="4">
                  <c:v>46 genes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  <c:pt idx="4">
                  <c:v>17.0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424136"/>
        <c:axId val="-2057651048"/>
      </c:lineChart>
      <c:catAx>
        <c:axId val="214342413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57651048"/>
        <c:crosses val="autoZero"/>
        <c:auto val="1"/>
        <c:lblAlgn val="ctr"/>
        <c:lblOffset val="100"/>
        <c:noMultiLvlLbl val="0"/>
      </c:catAx>
      <c:valAx>
        <c:axId val="-2057651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3424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1421025432124"/>
          <c:y val="0.793722840670313"/>
          <c:w val="0.503471383526468"/>
          <c:h val="0.1043100513843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Century Gothic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FE5B9-56C4-3D45-893C-23B240BDBC61}" type="datetimeFigureOut">
              <a:rPr lang="en-US" smtClean="0"/>
              <a:t>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37916-EEEE-894D-A042-34093420E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8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9pPr>
          </a:lstStyle>
          <a:p>
            <a:fld id="{2546AB19-1E6D-4B4C-BCC1-2E01665EFDDA}" type="slidenum">
              <a:rPr lang="en-US" sz="1200">
                <a:latin typeface="Times" charset="0"/>
              </a:rPr>
              <a:pPr/>
              <a:t>4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9pPr>
          </a:lstStyle>
          <a:p>
            <a:fld id="{29284EFF-A8D3-8340-9985-8D3240B23CDF}" type="slidenum">
              <a:rPr lang="en-US" sz="1200">
                <a:latin typeface="Times" charset="0"/>
              </a:rPr>
              <a:pPr/>
              <a:t>5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9pPr>
          </a:lstStyle>
          <a:p>
            <a:fld id="{29284EFF-A8D3-8340-9985-8D3240B23CDF}" type="slidenum">
              <a:rPr lang="en-US" sz="1200">
                <a:latin typeface="Times" charset="0"/>
              </a:rPr>
              <a:pPr/>
              <a:t>6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37916-EEEE-894D-A042-34093420E3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532415" y="3836276"/>
            <a:ext cx="1611586" cy="10181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77353"/>
            <a:ext cx="7772400" cy="110251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04190"/>
            <a:ext cx="7772400" cy="8211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RGB Centenary-Institute-Mast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/>
          <a:stretch/>
        </p:blipFill>
        <p:spPr>
          <a:xfrm>
            <a:off x="7593804" y="184286"/>
            <a:ext cx="1550196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0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E01E-29B1-E041-A051-284EFBE0D571}" type="datetimeFigureOut">
              <a:rPr lang="en-US" smtClean="0"/>
              <a:t>1/8/18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3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793859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E01E-29B1-E041-A051-284EFBE0D571}" type="datetimeFigureOut">
              <a:rPr lang="en-US" smtClean="0"/>
              <a:t>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2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194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194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E01E-29B1-E041-A051-284EFBE0D571}" type="datetimeFigureOut">
              <a:rPr lang="en-US" smtClean="0"/>
              <a:t>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8094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8094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E01E-29B1-E041-A051-284EFBE0D571}" type="datetimeFigureOut">
              <a:rPr lang="en-US" smtClean="0"/>
              <a:t>1/8/18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7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E01E-29B1-E041-A051-284EFBE0D571}" type="datetimeFigureOut">
              <a:rPr lang="en-US" smtClean="0"/>
              <a:t>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7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E01E-29B1-E041-A051-284EFBE0D571}" type="datetimeFigureOut">
              <a:rPr lang="en-US" smtClean="0"/>
              <a:t>1/8/18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7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59379" y="47734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8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3691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E01E-29B1-E041-A051-284EFBE0D571}" type="datetimeFigureOut">
              <a:rPr lang="en-US" smtClean="0"/>
              <a:t>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5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51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291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55047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D60E01E-29B1-E041-A051-284EFBE0D571}" type="datetimeFigureOut">
              <a:rPr lang="en-US" smtClean="0"/>
              <a:pPr/>
              <a:t>1/8/18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55047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6853"/>
            <a:ext cx="9144000" cy="154755"/>
          </a:xfrm>
          <a:prstGeom prst="rect">
            <a:avLst/>
          </a:prstGeom>
          <a:solidFill>
            <a:srgbClr val="91D8AE"/>
          </a:solidFill>
          <a:ln w="38100" cmpd="sng">
            <a:solidFill>
              <a:srgbClr val="91D8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71892"/>
            <a:ext cx="9144000" cy="154755"/>
          </a:xfrm>
          <a:prstGeom prst="rect">
            <a:avLst/>
          </a:prstGeom>
          <a:solidFill>
            <a:srgbClr val="91D8AE"/>
          </a:solidFill>
          <a:ln w="38100" cmpd="sng">
            <a:solidFill>
              <a:srgbClr val="91D8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3629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13801"/>
            <a:ext cx="9144000" cy="1102519"/>
          </a:xfrm>
        </p:spPr>
        <p:txBody>
          <a:bodyPr>
            <a:noAutofit/>
          </a:bodyPr>
          <a:lstStyle/>
          <a:p>
            <a:r>
              <a:rPr lang="en-US" sz="2300" dirty="0" smtClean="0">
                <a:latin typeface="Arial"/>
                <a:cs typeface="Arial"/>
              </a:rPr>
              <a:t>Multidisciplinary Care of Families with Inherited Heart Disease</a:t>
            </a:r>
            <a:endParaRPr lang="en-US" sz="23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225" y="3909847"/>
            <a:ext cx="8449587" cy="883940"/>
          </a:xfrm>
        </p:spPr>
        <p:txBody>
          <a:bodyPr>
            <a:noAutofit/>
          </a:bodyPr>
          <a:lstStyle/>
          <a:p>
            <a:r>
              <a:rPr lang="en-AU" sz="1400" b="1" dirty="0" smtClean="0">
                <a:solidFill>
                  <a:schemeClr val="tx1"/>
                </a:solidFill>
                <a:latin typeface="Arial"/>
                <a:cs typeface="Arial"/>
              </a:rPr>
              <a:t>Dr Jodie Ingles </a:t>
            </a:r>
            <a:r>
              <a:rPr lang="en-AU" sz="1400" b="1" dirty="0" err="1" smtClean="0">
                <a:solidFill>
                  <a:schemeClr val="tx1"/>
                </a:solidFill>
                <a:latin typeface="Arial"/>
                <a:cs typeface="Arial"/>
              </a:rPr>
              <a:t>GradDipGenCouns</a:t>
            </a:r>
            <a:r>
              <a:rPr lang="en-AU" sz="1400" b="1" dirty="0" smtClean="0">
                <a:solidFill>
                  <a:schemeClr val="tx1"/>
                </a:solidFill>
                <a:latin typeface="Arial"/>
                <a:cs typeface="Arial"/>
              </a:rPr>
              <a:t> MPH PhD</a:t>
            </a:r>
            <a:endParaRPr lang="en-US" sz="800" dirty="0">
              <a:latin typeface="Arial"/>
              <a:cs typeface="Arial"/>
            </a:endParaRPr>
          </a:p>
          <a:p>
            <a:r>
              <a:rPr lang="en-AU" sz="1300" dirty="0" smtClean="0">
                <a:latin typeface="Arial"/>
                <a:cs typeface="Arial"/>
              </a:rPr>
              <a:t>Molecular Cardiology Program, </a:t>
            </a:r>
            <a:r>
              <a:rPr lang="en-AU" sz="1300" dirty="0">
                <a:latin typeface="Arial"/>
                <a:cs typeface="Arial"/>
              </a:rPr>
              <a:t>Centenary Institute, </a:t>
            </a:r>
            <a:r>
              <a:rPr lang="en-AU" sz="1300" dirty="0" smtClean="0">
                <a:latin typeface="Arial"/>
                <a:cs typeface="Arial"/>
              </a:rPr>
              <a:t>Sydney.</a:t>
            </a:r>
          </a:p>
          <a:p>
            <a:r>
              <a:rPr lang="en-AU" sz="1300" dirty="0" smtClean="0">
                <a:latin typeface="Arial"/>
                <a:cs typeface="Arial"/>
              </a:rPr>
              <a:t>Sydney </a:t>
            </a:r>
            <a:r>
              <a:rPr lang="en-AU" sz="1300" dirty="0">
                <a:latin typeface="Arial"/>
                <a:cs typeface="Arial"/>
              </a:rPr>
              <a:t>Medical School, University of </a:t>
            </a:r>
            <a:r>
              <a:rPr lang="en-AU" sz="1300" dirty="0" smtClean="0">
                <a:latin typeface="Arial"/>
                <a:cs typeface="Arial"/>
              </a:rPr>
              <a:t>Sydney.</a:t>
            </a:r>
            <a:endParaRPr lang="en-AU" sz="1300" dirty="0">
              <a:latin typeface="Arial"/>
              <a:cs typeface="Arial"/>
            </a:endParaRPr>
          </a:p>
          <a:p>
            <a:r>
              <a:rPr lang="en-AU" sz="1300" dirty="0" smtClean="0">
                <a:latin typeface="Arial"/>
                <a:cs typeface="Arial"/>
              </a:rPr>
              <a:t>Department </a:t>
            </a:r>
            <a:r>
              <a:rPr lang="en-AU" sz="1300" dirty="0">
                <a:latin typeface="Arial"/>
                <a:cs typeface="Arial"/>
              </a:rPr>
              <a:t>of Cardiology, Royal Prince Alfred Hospital, </a:t>
            </a:r>
            <a:r>
              <a:rPr lang="en-AU" sz="1300" dirty="0" smtClean="0">
                <a:latin typeface="Arial"/>
                <a:cs typeface="Arial"/>
              </a:rPr>
              <a:t>Sydney.</a:t>
            </a:r>
            <a:endParaRPr lang="en-US" sz="1300" dirty="0">
              <a:latin typeface="Arial"/>
              <a:cs typeface="Arial"/>
            </a:endParaRPr>
          </a:p>
        </p:txBody>
      </p:sp>
      <p:pic>
        <p:nvPicPr>
          <p:cNvPr id="4" name="Picture 3" descr="126USYD_LOGO_Standard_Colou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60"/>
          <a:stretch/>
        </p:blipFill>
        <p:spPr>
          <a:xfrm>
            <a:off x="167090" y="288038"/>
            <a:ext cx="1946108" cy="648000"/>
          </a:xfrm>
          <a:prstGeom prst="rect">
            <a:avLst/>
          </a:prstGeom>
        </p:spPr>
      </p:pic>
      <p:pic>
        <p:nvPicPr>
          <p:cNvPr id="5" name="Picture 4" descr="RPA_Crest_blue-with_yellow_RPA-lettering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88" y="279399"/>
            <a:ext cx="882322" cy="9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3103" y="11030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21680" y="4310907"/>
            <a:ext cx="858560" cy="740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9480" y="47687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901" y="193009"/>
            <a:ext cx="1116800" cy="1152000"/>
          </a:xfrm>
          <a:prstGeom prst="rect">
            <a:avLst/>
          </a:prstGeom>
        </p:spPr>
      </p:pic>
      <p:pic>
        <p:nvPicPr>
          <p:cNvPr id="12" name="Picture 11" descr="ACGT_Logo_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/>
          <a:stretch/>
        </p:blipFill>
        <p:spPr>
          <a:xfrm>
            <a:off x="5380052" y="211653"/>
            <a:ext cx="2167047" cy="1315262"/>
          </a:xfrm>
          <a:prstGeom prst="rect">
            <a:avLst/>
          </a:prstGeom>
        </p:spPr>
      </p:pic>
      <p:pic>
        <p:nvPicPr>
          <p:cNvPr id="11" name="Picture 10" descr="Screen Shot 2018-07-30 at 12.56.1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" y="1894648"/>
            <a:ext cx="7803103" cy="19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1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occer de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23" y="352283"/>
            <a:ext cx="6342694" cy="305307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72302" y="271009"/>
            <a:ext cx="2771698" cy="43326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Screen Shot 2016-04-20 at 10.3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009"/>
            <a:ext cx="6547617" cy="46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830" y="3007790"/>
            <a:ext cx="6318472" cy="338553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7" descr="Screen Shot 2016-04-20 at 10.48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05" y="292519"/>
            <a:ext cx="2220261" cy="19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24702" y="4603706"/>
            <a:ext cx="2883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Ingles et al JAMA </a:t>
            </a:r>
            <a:r>
              <a:rPr lang="en-US" sz="1600" i="1" dirty="0" err="1" smtClean="0"/>
              <a:t>Int</a:t>
            </a:r>
            <a:r>
              <a:rPr lang="en-US" sz="1600" i="1" dirty="0" smtClean="0"/>
              <a:t> Med 2016</a:t>
            </a:r>
            <a:endParaRPr lang="en-US" sz="1600" i="1" dirty="0"/>
          </a:p>
        </p:txBody>
      </p:sp>
      <p:sp>
        <p:nvSpPr>
          <p:cNvPr id="15" name="Content Placeholder 13"/>
          <p:cNvSpPr>
            <a:spLocks noGrp="1"/>
          </p:cNvSpPr>
          <p:nvPr>
            <p:ph idx="1"/>
          </p:nvPr>
        </p:nvSpPr>
        <p:spPr>
          <a:xfrm>
            <a:off x="6517735" y="2369312"/>
            <a:ext cx="2596383" cy="2324040"/>
          </a:xfrm>
        </p:spPr>
        <p:txBody>
          <a:bodyPr>
            <a:normAutofit/>
          </a:bodyPr>
          <a:lstStyle/>
          <a:p>
            <a:pPr marL="179388" indent="-179388">
              <a:lnSpc>
                <a:spcPct val="150000"/>
              </a:lnSpc>
            </a:pPr>
            <a:r>
              <a:rPr lang="en-US" sz="1800" dirty="0" smtClean="0"/>
              <a:t>47% prolonged grief and/or posttraumatic stress</a:t>
            </a:r>
          </a:p>
          <a:p>
            <a:pPr marL="179388" indent="-179388">
              <a:lnSpc>
                <a:spcPct val="150000"/>
              </a:lnSpc>
            </a:pPr>
            <a:r>
              <a:rPr lang="en-US" sz="1800" dirty="0" smtClean="0"/>
              <a:t>18% both</a:t>
            </a:r>
            <a:endParaRPr lang="en-US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003176" y="25823"/>
            <a:ext cx="6140824" cy="2454088"/>
            <a:chOff x="3137647" y="2689412"/>
            <a:chExt cx="6140824" cy="2454088"/>
          </a:xfrm>
        </p:grpSpPr>
        <p:sp>
          <p:nvSpPr>
            <p:cNvPr id="19" name="Rectangle 18"/>
            <p:cNvSpPr/>
            <p:nvPr/>
          </p:nvSpPr>
          <p:spPr>
            <a:xfrm>
              <a:off x="3137647" y="2689412"/>
              <a:ext cx="6140824" cy="2454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Screen Shot 2016-04-20 at 10.23.58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20"/>
            <a:stretch/>
          </p:blipFill>
          <p:spPr bwMode="auto">
            <a:xfrm>
              <a:off x="3296971" y="2855469"/>
              <a:ext cx="5847029" cy="2017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347771" y="4531916"/>
              <a:ext cx="5638025" cy="1847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029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Adjustment and Needs after SCD</a:t>
            </a:r>
            <a:endParaRPr lang="en-US" sz="3600" dirty="0"/>
          </a:p>
        </p:txBody>
      </p:sp>
      <p:pic>
        <p:nvPicPr>
          <p:cNvPr id="4" name="Picture 3" descr="Screen Shot 2017-11-30 at 3.1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39" y="2029534"/>
            <a:ext cx="3838978" cy="254129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88635"/>
              </p:ext>
            </p:extLst>
          </p:nvPr>
        </p:nvGraphicFramePr>
        <p:xfrm>
          <a:off x="71597" y="1272252"/>
          <a:ext cx="4370293" cy="29489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896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7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79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79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lvl="0"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Domain</a:t>
                      </a:r>
                      <a:endParaRPr lang="en-US" sz="11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%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endorsing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need</a:t>
                      </a:r>
                      <a:endParaRPr lang="en-US" sz="11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%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rating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importance</a:t>
                      </a:r>
                      <a:endParaRPr lang="en-US" sz="11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%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rating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need as met or unmet</a:t>
                      </a:r>
                      <a:endParaRPr lang="en-US" sz="11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Medical</a:t>
                      </a:r>
                      <a:endParaRPr lang="en-US" sz="1100" dirty="0">
                        <a:solidFill>
                          <a:srgbClr val="595959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21458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Yes: 70.89</a:t>
                      </a:r>
                    </a:p>
                    <a:p>
                      <a:pPr marL="0" marR="0" indent="0" algn="ctr" defTabSz="21458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No: </a:t>
                      </a:r>
                      <a:r>
                        <a:rPr lang="en-US" sz="1100" dirty="0" smtClean="0"/>
                        <a:t>29.11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21458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Low: 6.36</a:t>
                      </a:r>
                    </a:p>
                    <a:p>
                      <a:pPr marL="0" marR="0" indent="0" algn="ctr" defTabSz="21458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Moderate: 17.39</a:t>
                      </a:r>
                    </a:p>
                    <a:p>
                      <a:pPr marL="0" marR="0" indent="0" algn="ctr" defTabSz="21458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High: </a:t>
                      </a:r>
                      <a:r>
                        <a:rPr lang="en-US" sz="1100" dirty="0" smtClean="0"/>
                        <a:t>75.16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Met: 67.65</a:t>
                      </a:r>
                    </a:p>
                    <a:p>
                      <a:pPr algn="ctr"/>
                      <a:r>
                        <a:rPr lang="en-US" sz="1100" dirty="0"/>
                        <a:t>Unmet: </a:t>
                      </a:r>
                      <a:r>
                        <a:rPr lang="en-US" sz="1100" dirty="0" smtClean="0"/>
                        <a:t>32.35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Psychosocial</a:t>
                      </a:r>
                      <a:endParaRPr lang="en-US" sz="1100" dirty="0">
                        <a:solidFill>
                          <a:srgbClr val="595959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Yes: 51.74</a:t>
                      </a:r>
                    </a:p>
                    <a:p>
                      <a:pPr algn="ctr"/>
                      <a:r>
                        <a:rPr lang="en-US" sz="1100" dirty="0"/>
                        <a:t>No: </a:t>
                      </a:r>
                      <a:r>
                        <a:rPr lang="en-US" sz="1100" dirty="0" smtClean="0"/>
                        <a:t>48.26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Low: 5.35</a:t>
                      </a:r>
                    </a:p>
                    <a:p>
                      <a:pPr algn="ctr"/>
                      <a:r>
                        <a:rPr lang="en-US" sz="1100" dirty="0"/>
                        <a:t>Moderate: 26.54</a:t>
                      </a:r>
                    </a:p>
                    <a:p>
                      <a:pPr algn="ctr"/>
                      <a:r>
                        <a:rPr lang="en-US" sz="1100" dirty="0"/>
                        <a:t>High: </a:t>
                      </a:r>
                      <a:r>
                        <a:rPr lang="en-US" sz="1100" dirty="0" smtClean="0"/>
                        <a:t>68.11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Met: 45.59</a:t>
                      </a:r>
                    </a:p>
                    <a:p>
                      <a:pPr algn="ctr"/>
                      <a:r>
                        <a:rPr lang="en-US" sz="1100" dirty="0"/>
                        <a:t>Unmet: </a:t>
                      </a:r>
                      <a:r>
                        <a:rPr lang="en-US" sz="1100" dirty="0" smtClean="0"/>
                        <a:t>54.41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Financial</a:t>
                      </a:r>
                      <a:endParaRPr lang="en-US" sz="1100" dirty="0">
                        <a:solidFill>
                          <a:srgbClr val="595959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Yes: 45.95</a:t>
                      </a:r>
                    </a:p>
                    <a:p>
                      <a:pPr algn="ctr"/>
                      <a:r>
                        <a:rPr lang="en-US" sz="1100" dirty="0"/>
                        <a:t>No: </a:t>
                      </a:r>
                      <a:r>
                        <a:rPr lang="en-US" sz="1100" dirty="0" smtClean="0"/>
                        <a:t>54.05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Low: 5.88</a:t>
                      </a:r>
                    </a:p>
                    <a:p>
                      <a:pPr algn="ctr"/>
                      <a:r>
                        <a:rPr lang="en-US" sz="1100" dirty="0"/>
                        <a:t>Moderate: 47.06</a:t>
                      </a:r>
                    </a:p>
                    <a:p>
                      <a:pPr algn="ctr"/>
                      <a:r>
                        <a:rPr lang="en-US" sz="1100" dirty="0"/>
                        <a:t>High: </a:t>
                      </a:r>
                      <a:r>
                        <a:rPr lang="en-US" sz="1100" dirty="0" smtClean="0"/>
                        <a:t>47.06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Met: 62.50</a:t>
                      </a:r>
                    </a:p>
                    <a:p>
                      <a:pPr algn="ctr"/>
                      <a:r>
                        <a:rPr lang="en-US" sz="1100" dirty="0"/>
                        <a:t>Unmet: </a:t>
                      </a:r>
                      <a:r>
                        <a:rPr lang="en-US" sz="1100" dirty="0" smtClean="0"/>
                        <a:t>37.50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Spiritual</a:t>
                      </a:r>
                      <a:endParaRPr lang="en-US" sz="1100" dirty="0">
                        <a:solidFill>
                          <a:srgbClr val="595959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Yes: 34.21</a:t>
                      </a:r>
                    </a:p>
                    <a:p>
                      <a:pPr algn="ctr"/>
                      <a:r>
                        <a:rPr lang="en-US" sz="1100" dirty="0"/>
                        <a:t>No: </a:t>
                      </a:r>
                      <a:r>
                        <a:rPr lang="en-US" sz="1100" dirty="0" smtClean="0"/>
                        <a:t>65.79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Low: 7.69</a:t>
                      </a:r>
                    </a:p>
                    <a:p>
                      <a:pPr algn="ctr"/>
                      <a:r>
                        <a:rPr lang="en-US" sz="1100" dirty="0"/>
                        <a:t>Moderate: 30.77</a:t>
                      </a:r>
                    </a:p>
                    <a:p>
                      <a:pPr algn="ctr"/>
                      <a:r>
                        <a:rPr lang="en-US" sz="1100" dirty="0"/>
                        <a:t>High: </a:t>
                      </a:r>
                      <a:r>
                        <a:rPr lang="en-US" sz="1100" dirty="0" smtClean="0"/>
                        <a:t>61.54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Met: 61.54</a:t>
                      </a:r>
                    </a:p>
                    <a:p>
                      <a:pPr algn="ctr"/>
                      <a:r>
                        <a:rPr lang="en-US" sz="1100" dirty="0"/>
                        <a:t>Unmet: </a:t>
                      </a:r>
                      <a:r>
                        <a:rPr lang="en-US" sz="1100" dirty="0" smtClean="0"/>
                        <a:t>38.46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609944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00658" y="811027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Impact of Molecular Autopsy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47146" y="811027"/>
            <a:ext cx="162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Needs Analysis</a:t>
            </a:r>
            <a:endParaRPr lang="en-US" b="1" dirty="0"/>
          </a:p>
        </p:txBody>
      </p:sp>
      <p:cxnSp>
        <p:nvCxnSpPr>
          <p:cNvPr id="9" name="Straight Connector 8"/>
          <p:cNvCxnSpPr>
            <a:stCxn id="2" idx="2"/>
          </p:cNvCxnSpPr>
          <p:nvPr/>
        </p:nvCxnSpPr>
        <p:spPr>
          <a:xfrm flipH="1">
            <a:off x="4566340" y="892829"/>
            <a:ext cx="5660" cy="3813642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53467" y="4576200"/>
            <a:ext cx="325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Bates K, </a:t>
            </a:r>
            <a:r>
              <a:rPr lang="mr-IN" i="1" dirty="0" smtClean="0"/>
              <a:t>…</a:t>
            </a:r>
            <a:r>
              <a:rPr lang="en-AU" i="1" dirty="0" smtClean="0"/>
              <a:t> Ingles J. Unpublished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570830"/>
            <a:ext cx="369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McDonald K, </a:t>
            </a:r>
            <a:r>
              <a:rPr lang="mr-IN" i="1" dirty="0" smtClean="0"/>
              <a:t>…</a:t>
            </a:r>
            <a:r>
              <a:rPr lang="en-AU" i="1" dirty="0" smtClean="0"/>
              <a:t> Ingles J. Unpublished</a:t>
            </a:r>
            <a:endParaRPr lang="en-US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31494"/>
          <a:stretch/>
        </p:blipFill>
        <p:spPr>
          <a:xfrm>
            <a:off x="3960538" y="4116445"/>
            <a:ext cx="1210238" cy="829087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4519658" y="1141461"/>
            <a:ext cx="463928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“I believe there are things I can do to avoid the problems that may arise from having the genetic risk”</a:t>
            </a:r>
          </a:p>
          <a:p>
            <a:endParaRPr lang="en-US" sz="800" dirty="0"/>
          </a:p>
          <a:p>
            <a:r>
              <a:rPr lang="en-US" sz="1500" dirty="0" smtClean="0"/>
              <a:t>“I rarely think about the fact that I have the genetic risk”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0955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certain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812"/>
            <a:ext cx="9144000" cy="32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0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0404525"/>
              </p:ext>
            </p:extLst>
          </p:nvPr>
        </p:nvGraphicFramePr>
        <p:xfrm>
          <a:off x="-365503" y="897854"/>
          <a:ext cx="7803949" cy="356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4995" y="1339027"/>
            <a:ext cx="87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entury Gothic"/>
                <a:cs typeface="Century Gothic"/>
              </a:rPr>
              <a:t>28%</a:t>
            </a:r>
            <a:endParaRPr lang="en-US" dirty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8236" y="1309145"/>
            <a:ext cx="64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entury Gothic"/>
                <a:cs typeface="Century Gothic"/>
              </a:rPr>
              <a:t>33%</a:t>
            </a:r>
            <a:endParaRPr lang="en-US" dirty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2218" y="2441675"/>
            <a:ext cx="64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entury Gothic"/>
                <a:cs typeface="Century Gothic"/>
              </a:rPr>
              <a:t>9%</a:t>
            </a:r>
            <a:endParaRPr lang="en-US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8236" y="993123"/>
            <a:ext cx="64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entury Gothic"/>
                <a:cs typeface="Century Gothic"/>
              </a:rPr>
              <a:t>37%</a:t>
            </a:r>
            <a:endParaRPr lang="en-US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9848" y="1792456"/>
            <a:ext cx="400110" cy="83388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Yield (%)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218" y="2869192"/>
            <a:ext cx="64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Century Gothic"/>
                <a:cs typeface="Century Gothic"/>
              </a:rPr>
              <a:t>2</a:t>
            </a:r>
            <a:r>
              <a:rPr lang="en-US" dirty="0" smtClean="0">
                <a:solidFill>
                  <a:schemeClr val="accent3"/>
                </a:solidFill>
                <a:latin typeface="Century Gothic"/>
                <a:cs typeface="Century Gothic"/>
              </a:rPr>
              <a:t>%</a:t>
            </a:r>
            <a:endParaRPr lang="en-US" dirty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3177" y="2197245"/>
            <a:ext cx="64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Century Gothic"/>
                <a:cs typeface="Century Gothic"/>
              </a:rPr>
              <a:t>17%</a:t>
            </a:r>
            <a:endParaRPr lang="en-US" dirty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0" y="50520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Lack of consistency of cardiac genetic tests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67095" y="4594482"/>
            <a:ext cx="440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Burns, </a:t>
            </a:r>
            <a:r>
              <a:rPr lang="mr-IN" i="1" dirty="0" smtClean="0"/>
              <a:t>…</a:t>
            </a:r>
            <a:r>
              <a:rPr lang="en-AU" i="1" dirty="0" smtClean="0"/>
              <a:t> Ingles</a:t>
            </a:r>
            <a:r>
              <a:rPr lang="en-US" i="1" dirty="0" smtClean="0"/>
              <a:t>. </a:t>
            </a:r>
            <a:r>
              <a:rPr lang="en-US" i="1" dirty="0" err="1" smtClean="0"/>
              <a:t>Circ</a:t>
            </a:r>
            <a:r>
              <a:rPr lang="en-US" i="1" dirty="0" smtClean="0"/>
              <a:t> </a:t>
            </a:r>
            <a:r>
              <a:rPr lang="en-US" i="1" dirty="0" err="1" smtClean="0"/>
              <a:t>Cardiovasc</a:t>
            </a:r>
            <a:r>
              <a:rPr lang="en-US" i="1" dirty="0" smtClean="0"/>
              <a:t> Genet. 2017</a:t>
            </a:r>
            <a:endParaRPr lang="en-US" i="1" dirty="0"/>
          </a:p>
        </p:txBody>
      </p:sp>
      <p:pic>
        <p:nvPicPr>
          <p:cNvPr id="16" name="Picture 15" descr="Macintosh HD:Users:jodie:Documents:Cardio Lab:2018:Papers:CLINGEN HCM Gene Curation:Gene lists:Fig3_Clingen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95" y="1057180"/>
            <a:ext cx="4750921" cy="21291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570654" y="3481294"/>
            <a:ext cx="4573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24 HCM gene panels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162 unique genes, only 23 (14%) present on more than half of panels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9146" y="4579541"/>
            <a:ext cx="2701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 smtClean="0"/>
              <a:t>Ingles et al</a:t>
            </a:r>
            <a:r>
              <a:rPr lang="en-US" i="1" dirty="0" smtClean="0"/>
              <a:t>. In preparation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6263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6" grpId="0"/>
      <p:bldP spid="9" grpId="0"/>
      <p:bldP spid="7" grpId="0"/>
      <p:bldP spid="10" grpId="0"/>
      <p:bldP spid="11" grpId="0"/>
      <p:bldP spid="13" grpId="0"/>
      <p:bldP spid="14" grpId="0"/>
      <p:bldP spid="1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166"/>
            <a:ext cx="9144000" cy="651718"/>
          </a:xfrm>
        </p:spPr>
        <p:txBody>
          <a:bodyPr>
            <a:noAutofit/>
          </a:bodyPr>
          <a:lstStyle/>
          <a:p>
            <a:r>
              <a:rPr lang="en-US" sz="3200" dirty="0" smtClean="0"/>
              <a:t>How do patients understand uncertainty?</a:t>
            </a:r>
            <a:endParaRPr lang="en-US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094942" y="871445"/>
            <a:ext cx="3899646" cy="368429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More concerned with clinical diagnosis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Expectation genetic testing would alleviate uncertainty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Recall </a:t>
            </a:r>
            <a:r>
              <a:rPr lang="en-US" sz="2000" dirty="0"/>
              <a:t>and understanding poor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Misunderstood implications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471601" y="4555743"/>
            <a:ext cx="371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Burns et al. </a:t>
            </a:r>
            <a:r>
              <a:rPr lang="en-US" i="1" dirty="0" err="1" smtClean="0"/>
              <a:t>Eur</a:t>
            </a:r>
            <a:r>
              <a:rPr lang="en-US" i="1" dirty="0" smtClean="0"/>
              <a:t> J Human Genet. 2017</a:t>
            </a:r>
            <a:endParaRPr lang="en-US" i="1" dirty="0"/>
          </a:p>
        </p:txBody>
      </p:sp>
      <p:pic>
        <p:nvPicPr>
          <p:cNvPr id="10" name="Picture 9" descr="Fig3_CB_slid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r="3061"/>
          <a:stretch/>
        </p:blipFill>
        <p:spPr>
          <a:xfrm>
            <a:off x="239059" y="776551"/>
            <a:ext cx="4930588" cy="41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Better Communication of Results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9420"/>
            <a:ext cx="4198472" cy="291202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latin typeface="Arial"/>
                <a:cs typeface="Arial"/>
              </a:rPr>
              <a:t>Piloted a booklet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HCM genetics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Evidence for the result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What the result means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What it means for family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Encourages passing booklet 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AU" sz="1600" b="1" i="1" dirty="0">
                <a:latin typeface="Arial"/>
                <a:cs typeface="Arial"/>
              </a:rPr>
              <a:t>Australia and New Zealand Clinical Trial Registration; ACTRN12617000706370 </a:t>
            </a:r>
            <a:endParaRPr lang="en-US" sz="1600" b="1" i="1" dirty="0">
              <a:latin typeface="Arial"/>
              <a:cs typeface="Arial"/>
            </a:endParaRPr>
          </a:p>
        </p:txBody>
      </p:sp>
      <p:pic>
        <p:nvPicPr>
          <p:cNvPr id="4" name="Picture 3" descr="Screen Shot 2016-11-18 at 1.1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29" y="901331"/>
            <a:ext cx="4855882" cy="3388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Yanapi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6"/>
          <a:stretch/>
        </p:blipFill>
        <p:spPr>
          <a:xfrm>
            <a:off x="337671" y="3501188"/>
            <a:ext cx="1096682" cy="909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89" y="4411046"/>
            <a:ext cx="18586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Yana </a:t>
            </a:r>
            <a:r>
              <a:rPr lang="en-US" sz="1600" dirty="0" err="1" smtClean="0"/>
              <a:t>Smagarinsky</a:t>
            </a:r>
            <a:r>
              <a:rPr lang="en-US" sz="1600" dirty="0" smtClean="0"/>
              <a:t>, MGC student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394333" y="4331628"/>
            <a:ext cx="4860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Smagarinsky</a:t>
            </a:r>
            <a:r>
              <a:rPr lang="en-US" i="1" dirty="0"/>
              <a:t> </a:t>
            </a:r>
            <a:r>
              <a:rPr lang="mr-IN" i="1" dirty="0" smtClean="0"/>
              <a:t>…</a:t>
            </a:r>
            <a:r>
              <a:rPr lang="en-AU" i="1" dirty="0" smtClean="0"/>
              <a:t> Ingles</a:t>
            </a:r>
            <a:r>
              <a:rPr lang="en-US" i="1" dirty="0" smtClean="0"/>
              <a:t>. Pilot Feasibility Stud. 2017</a:t>
            </a:r>
          </a:p>
          <a:p>
            <a:r>
              <a:rPr lang="en-US" i="1" dirty="0" smtClean="0"/>
              <a:t>Burns, James, Ingles. Heart Rhythm. In press</a:t>
            </a:r>
            <a:endParaRPr lang="en-US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2117041" y="3443269"/>
            <a:ext cx="1739412" cy="1555952"/>
            <a:chOff x="6629274" y="3099622"/>
            <a:chExt cx="1739412" cy="1555952"/>
          </a:xfrm>
        </p:grpSpPr>
        <p:sp>
          <p:nvSpPr>
            <p:cNvPr id="9" name="TextBox 8"/>
            <p:cNvSpPr txBox="1"/>
            <p:nvPr/>
          </p:nvSpPr>
          <p:spPr>
            <a:xfrm>
              <a:off x="6629274" y="4070798"/>
              <a:ext cx="173941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Charlotte Burns, PhD student </a:t>
              </a:r>
              <a:endParaRPr lang="en-US" sz="16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7998" y="3099622"/>
              <a:ext cx="1026195" cy="1026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17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107"/>
            <a:ext cx="9144000" cy="85725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Expertise </a:t>
            </a:r>
            <a:r>
              <a:rPr lang="en-US" sz="3600" dirty="0" smtClean="0"/>
              <a:t>of a Multidisciplinary Team</a:t>
            </a:r>
            <a:endParaRPr lang="en-US" sz="36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14872" y="1192946"/>
            <a:ext cx="3401042" cy="3377583"/>
            <a:chOff x="226977" y="304517"/>
            <a:chExt cx="4615933" cy="4584095"/>
          </a:xfrm>
        </p:grpSpPr>
        <p:sp>
          <p:nvSpPr>
            <p:cNvPr id="6" name="Rounded Rectangle 5"/>
            <p:cNvSpPr/>
            <p:nvPr/>
          </p:nvSpPr>
          <p:spPr>
            <a:xfrm>
              <a:off x="375182" y="304517"/>
              <a:ext cx="1778000" cy="45840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 cmpd="sng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PSYCHOLOGICAL</a:t>
              </a:r>
              <a:br>
                <a:rPr lang="en-US" sz="1100" b="1" dirty="0" smtClean="0">
                  <a:solidFill>
                    <a:schemeClr val="tx1"/>
                  </a:solidFill>
                </a:rPr>
              </a:br>
              <a:r>
                <a:rPr lang="en-US" sz="1100" b="1" dirty="0" smtClean="0">
                  <a:solidFill>
                    <a:schemeClr val="tx1"/>
                  </a:solidFill>
                </a:rPr>
                <a:t> CARE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55810" y="304517"/>
              <a:ext cx="1778000" cy="4584095"/>
            </a:xfrm>
            <a:prstGeom prst="roundRect">
              <a:avLst/>
            </a:prstGeom>
            <a:solidFill>
              <a:srgbClr val="FDEADA"/>
            </a:solidFill>
            <a:ln w="57150" cmpd="sng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CARDIAC </a:t>
              </a:r>
            </a:p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CARE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26977" y="3729646"/>
              <a:ext cx="2071347" cy="56547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Psychologist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230326" y="457491"/>
              <a:ext cx="635838" cy="210372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rot="10800000">
              <a:off x="2230325" y="735983"/>
              <a:ext cx="635838" cy="210372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28575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84463" y="2915207"/>
              <a:ext cx="2416370" cy="56547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Genetic counsellor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471441" y="2092680"/>
              <a:ext cx="2478799" cy="56547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Nurse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833549" y="1284584"/>
              <a:ext cx="3009361" cy="56547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Cardiologist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 descr="Screen Shot 2016-10-13 at 1.5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64" y="831734"/>
            <a:ext cx="5078048" cy="2595280"/>
          </a:xfrm>
          <a:prstGeom prst="rect">
            <a:avLst/>
          </a:prstGeom>
        </p:spPr>
      </p:pic>
      <p:sp>
        <p:nvSpPr>
          <p:cNvPr id="15" name="Content Placeholder 13"/>
          <p:cNvSpPr>
            <a:spLocks noGrp="1"/>
          </p:cNvSpPr>
          <p:nvPr>
            <p:ph idx="1"/>
          </p:nvPr>
        </p:nvSpPr>
        <p:spPr>
          <a:xfrm>
            <a:off x="3899646" y="3390289"/>
            <a:ext cx="5139766" cy="157017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Clinical, genetic and psychological care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Multidisciplinary clinic settings are a feasible way to deliver this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Genetic counsellors key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5673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65461"/>
            <a:ext cx="8229600" cy="857250"/>
          </a:xfrm>
        </p:spPr>
        <p:txBody>
          <a:bodyPr>
            <a:normAutofit/>
          </a:bodyPr>
          <a:lstStyle/>
          <a:p>
            <a:r>
              <a:rPr lang="en-US" sz="4400" dirty="0">
                <a:ea typeface="ＭＳ Ｐゴシック" charset="0"/>
              </a:rPr>
              <a:t>Summary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24118" y="862948"/>
            <a:ext cx="8770470" cy="28574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>
                <a:ea typeface="ＭＳ Ｐゴシック" charset="0"/>
              </a:rPr>
              <a:t>Cardiac genetic testing is a rapidly evolving area</a:t>
            </a:r>
          </a:p>
          <a:p>
            <a:pPr marL="0" indent="0" algn="ctr">
              <a:buNone/>
            </a:pPr>
            <a:endParaRPr lang="en-US" sz="2000" dirty="0">
              <a:ea typeface="ＭＳ Ｐゴシック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ea typeface="ＭＳ Ｐゴシック" charset="0"/>
              </a:rPr>
              <a:t>Our knowledge is continually changing, with inherent uncertainty</a:t>
            </a:r>
          </a:p>
          <a:p>
            <a:pPr marL="0" indent="0" algn="ctr">
              <a:buNone/>
            </a:pPr>
            <a:endParaRPr lang="en-US" sz="2000" dirty="0" smtClean="0">
              <a:ea typeface="ＭＳ Ｐゴシック" charset="0"/>
            </a:endParaRPr>
          </a:p>
          <a:p>
            <a:pPr marL="0" indent="0" algn="ctr" eaLnBrk="1" hangingPunct="1">
              <a:buFont typeface="Times" charset="0"/>
              <a:buNone/>
            </a:pPr>
            <a:r>
              <a:rPr lang="en-US" sz="2000" dirty="0" smtClean="0">
                <a:ea typeface="ＭＳ Ｐゴシック" charset="0"/>
              </a:rPr>
              <a:t>Implications for the family can be significant</a:t>
            </a:r>
          </a:p>
          <a:p>
            <a:pPr marL="0" indent="0" algn="ctr" eaLnBrk="1" hangingPunct="1">
              <a:buFont typeface="Times" charset="0"/>
              <a:buNone/>
            </a:pPr>
            <a:endParaRPr lang="en-US" sz="2000" dirty="0" smtClean="0">
              <a:ea typeface="ＭＳ Ｐゴシック" charset="0"/>
            </a:endParaRPr>
          </a:p>
          <a:p>
            <a:pPr marL="0" indent="0" algn="ctr" eaLnBrk="1" hangingPunct="1">
              <a:buFont typeface="Times" charset="0"/>
              <a:buNone/>
            </a:pPr>
            <a:r>
              <a:rPr lang="en-US" sz="2000" dirty="0" smtClean="0">
                <a:ea typeface="ＭＳ Ｐゴシック" charset="0"/>
              </a:rPr>
              <a:t>Experienced cardiac genetic counsellor is a critical part of the </a:t>
            </a:r>
            <a:br>
              <a:rPr lang="en-US" sz="2000" dirty="0" smtClean="0">
                <a:ea typeface="ＭＳ Ｐゴシック" charset="0"/>
              </a:rPr>
            </a:br>
            <a:r>
              <a:rPr lang="en-US" sz="2000" dirty="0" smtClean="0">
                <a:ea typeface="ＭＳ Ｐゴシック" charset="0"/>
              </a:rPr>
              <a:t>multidisciplinary team</a:t>
            </a:r>
          </a:p>
        </p:txBody>
      </p:sp>
      <p:pic>
        <p:nvPicPr>
          <p:cNvPr id="26627" name="Picture 4" descr="Paper people with heartslow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7" b="11784"/>
          <a:stretch>
            <a:fillRect/>
          </a:stretch>
        </p:blipFill>
        <p:spPr bwMode="auto">
          <a:xfrm>
            <a:off x="1668463" y="3708260"/>
            <a:ext cx="581660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6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molecule bod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6" t="11610" r="24534" b="13309"/>
          <a:stretch/>
        </p:blipFill>
        <p:spPr bwMode="auto">
          <a:xfrm>
            <a:off x="3765177" y="534670"/>
            <a:ext cx="1601662" cy="371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2796" y="404470"/>
            <a:ext cx="3717088" cy="1156078"/>
            <a:chOff x="2981159" y="1777330"/>
            <a:chExt cx="3717179" cy="115746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 bwMode="auto">
            <a:xfrm>
              <a:off x="4797486" y="1777331"/>
              <a:ext cx="1900852" cy="1157462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defRPr/>
              </a:pPr>
              <a:endParaRPr lang="en-US"/>
            </a:p>
          </p:txBody>
        </p:sp>
        <p:sp>
          <p:nvSpPr>
            <p:cNvPr id="6" name="TextBox 23"/>
            <p:cNvSpPr txBox="1">
              <a:spLocks noChangeArrowheads="1"/>
            </p:cNvSpPr>
            <p:nvPr/>
          </p:nvSpPr>
          <p:spPr bwMode="auto">
            <a:xfrm>
              <a:off x="4810190" y="1818279"/>
              <a:ext cx="1888147" cy="59626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1800" dirty="0" smtClean="0"/>
                <a:t>Diagnosis and management</a:t>
              </a:r>
            </a:p>
          </p:txBody>
        </p:sp>
        <p:pic>
          <p:nvPicPr>
            <p:cNvPr id="7" name="Picture 1" descr="shutterstock_39286366lowre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81159" y="1777330"/>
              <a:ext cx="1736193" cy="11574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334206" y="397668"/>
            <a:ext cx="3779912" cy="1162878"/>
            <a:chOff x="2918335" y="4177535"/>
            <a:chExt cx="3780020" cy="1164336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4705688" y="4212892"/>
              <a:ext cx="1980996" cy="112897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defRPr/>
              </a:pPr>
              <a:endParaRPr lang="en-US"/>
            </a:p>
          </p:txBody>
        </p:sp>
        <p:sp>
          <p:nvSpPr>
            <p:cNvPr id="10" name="TextBox 32"/>
            <p:cNvSpPr txBox="1">
              <a:spLocks noChangeArrowheads="1"/>
            </p:cNvSpPr>
            <p:nvPr/>
          </p:nvSpPr>
          <p:spPr bwMode="auto">
            <a:xfrm>
              <a:off x="4705689" y="4184344"/>
              <a:ext cx="1992666" cy="3466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1800" dirty="0" smtClean="0"/>
                <a:t>Inheritance risk</a:t>
              </a:r>
            </a:p>
          </p:txBody>
        </p:sp>
        <p:pic>
          <p:nvPicPr>
            <p:cNvPr id="11" name="Picture 2" descr="shutterstock_16592128low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335" y="4177535"/>
              <a:ext cx="1746503" cy="11643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349308" y="3220426"/>
            <a:ext cx="3764811" cy="1152927"/>
            <a:chOff x="2981158" y="5849353"/>
            <a:chExt cx="3764918" cy="115426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3" name="Rectangle 12"/>
            <p:cNvSpPr/>
            <p:nvPr/>
          </p:nvSpPr>
          <p:spPr bwMode="auto">
            <a:xfrm>
              <a:off x="4712557" y="5850942"/>
              <a:ext cx="2033517" cy="115267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defRPr/>
              </a:pPr>
              <a:endParaRPr lang="en-US"/>
            </a:p>
          </p:txBody>
        </p:sp>
        <p:sp>
          <p:nvSpPr>
            <p:cNvPr id="14" name="TextBox 34"/>
            <p:cNvSpPr txBox="1">
              <a:spLocks noChangeArrowheads="1"/>
            </p:cNvSpPr>
            <p:nvPr/>
          </p:nvSpPr>
          <p:spPr bwMode="auto">
            <a:xfrm>
              <a:off x="4712558" y="5889087"/>
              <a:ext cx="2033518" cy="3466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1800" dirty="0" smtClean="0"/>
                <a:t>Research</a:t>
              </a:r>
            </a:p>
          </p:txBody>
        </p:sp>
        <p:pic>
          <p:nvPicPr>
            <p:cNvPr id="15" name="Picture 9" descr="shutterstock_23938651lowr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158" y="5849353"/>
              <a:ext cx="1731400" cy="11542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349308" y="1788979"/>
            <a:ext cx="3753140" cy="1183275"/>
            <a:chOff x="2981158" y="5034386"/>
            <a:chExt cx="3753247" cy="1181501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Rectangle 17"/>
            <p:cNvSpPr/>
            <p:nvPr/>
          </p:nvSpPr>
          <p:spPr bwMode="auto">
            <a:xfrm>
              <a:off x="4753410" y="5035971"/>
              <a:ext cx="1980995" cy="1179916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defRPr/>
              </a:pPr>
              <a:endParaRPr lang="en-US"/>
            </a:p>
          </p:txBody>
        </p:sp>
        <p:sp>
          <p:nvSpPr>
            <p:cNvPr id="19" name="TextBox 34"/>
            <p:cNvSpPr txBox="1">
              <a:spLocks noChangeArrowheads="1"/>
            </p:cNvSpPr>
            <p:nvPr/>
          </p:nvSpPr>
          <p:spPr bwMode="auto">
            <a:xfrm>
              <a:off x="4753409" y="5044181"/>
              <a:ext cx="1980995" cy="5946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1800" dirty="0" smtClean="0"/>
                <a:t>Genetic testing options</a:t>
              </a:r>
            </a:p>
          </p:txBody>
        </p:sp>
        <p:pic>
          <p:nvPicPr>
            <p:cNvPr id="20" name="Picture 12" descr="shutterstock_50162851lowre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158" y="5034386"/>
              <a:ext cx="1772252" cy="11815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22795" y="3220426"/>
            <a:ext cx="3717091" cy="1126436"/>
            <a:chOff x="2981158" y="3404299"/>
            <a:chExt cx="3717180" cy="1128471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4717352" y="3404299"/>
              <a:ext cx="1980986" cy="112847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defRPr/>
              </a:pPr>
              <a:endParaRPr lang="en-US"/>
            </a:p>
          </p:txBody>
        </p:sp>
        <p:sp>
          <p:nvSpPr>
            <p:cNvPr id="23" name="TextBox 30"/>
            <p:cNvSpPr txBox="1">
              <a:spLocks noChangeArrowheads="1"/>
            </p:cNvSpPr>
            <p:nvPr/>
          </p:nvSpPr>
          <p:spPr bwMode="auto">
            <a:xfrm>
              <a:off x="4780308" y="3415578"/>
              <a:ext cx="1918030" cy="5966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1800" dirty="0" smtClean="0"/>
                <a:t>Lifestyle modification</a:t>
              </a:r>
            </a:p>
          </p:txBody>
        </p:sp>
        <p:pic>
          <p:nvPicPr>
            <p:cNvPr id="24" name="Picture 13" descr="shutterstock_74934511lowre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158" y="3404446"/>
              <a:ext cx="1692486" cy="11283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22795" y="1788979"/>
            <a:ext cx="3717089" cy="1159843"/>
            <a:chOff x="2981158" y="2586955"/>
            <a:chExt cx="3717194" cy="116151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4797494" y="2591726"/>
              <a:ext cx="1900857" cy="1156748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90000"/>
                </a:lnSpc>
                <a:defRPr/>
              </a:pPr>
              <a:endParaRPr lang="en-US"/>
            </a:p>
          </p:txBody>
        </p:sp>
        <p:sp>
          <p:nvSpPr>
            <p:cNvPr id="27" name="TextBox 28"/>
            <p:cNvSpPr txBox="1">
              <a:spLocks noChangeArrowheads="1"/>
            </p:cNvSpPr>
            <p:nvPr/>
          </p:nvSpPr>
          <p:spPr bwMode="auto">
            <a:xfrm>
              <a:off x="4810196" y="2607624"/>
              <a:ext cx="1888156" cy="5964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sz="1800" dirty="0" smtClean="0"/>
                <a:t>Treatment options</a:t>
              </a:r>
            </a:p>
          </p:txBody>
        </p:sp>
        <p:pic>
          <p:nvPicPr>
            <p:cNvPr id="28" name="Picture 14" descr="shutterstock_11413993lowres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158" y="2586955"/>
              <a:ext cx="1736200" cy="11615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1889945" y="4421567"/>
            <a:ext cx="5556651" cy="5890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Cardiac Genetic Patient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779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2058" y="261203"/>
            <a:ext cx="8935634" cy="55840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vant Garde" charset="0"/>
                <a:ea typeface="ＭＳ Ｐゴシック" charset="0"/>
                <a:cs typeface="ＭＳ Ｐゴシック" charset="0"/>
              </a:rPr>
              <a:t>Unique patient group: </a:t>
            </a:r>
            <a:r>
              <a:rPr lang="en-US" sz="2800" dirty="0" smtClean="0">
                <a:solidFill>
                  <a:srgbClr val="595959"/>
                </a:solidFill>
                <a:latin typeface="Avant Garde" charset="0"/>
                <a:ea typeface="ＭＳ Ｐゴシック" charset="0"/>
                <a:cs typeface="ＭＳ Ｐゴシック" charset="0"/>
              </a:rPr>
              <a:t>Psychosocial consequences</a:t>
            </a:r>
            <a:endParaRPr lang="en-US" sz="2800" dirty="0">
              <a:solidFill>
                <a:srgbClr val="595959"/>
              </a:solidFill>
              <a:latin typeface="Avant Garde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19570" y="966375"/>
            <a:ext cx="8595442" cy="755999"/>
            <a:chOff x="419024" y="1286936"/>
            <a:chExt cx="8596004" cy="859692"/>
          </a:xfrm>
        </p:grpSpPr>
        <p:sp>
          <p:nvSpPr>
            <p:cNvPr id="4" name="Rectangle 3"/>
            <p:cNvSpPr/>
            <p:nvPr/>
          </p:nvSpPr>
          <p:spPr bwMode="auto">
            <a:xfrm>
              <a:off x="419024" y="1286936"/>
              <a:ext cx="3695474" cy="859692"/>
            </a:xfrm>
            <a:prstGeom prst="rect">
              <a:avLst/>
            </a:prstGeom>
            <a:solidFill>
              <a:srgbClr val="93CDD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just">
                <a:defRPr/>
              </a:pPr>
              <a:r>
                <a:rPr lang="en-US" sz="1600" dirty="0"/>
                <a:t>New diagnosis? Dealing with having a heart condition. Symptoms, treatments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4165301" y="1286936"/>
              <a:ext cx="4849727" cy="859692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just">
                <a:defRPr/>
              </a:pPr>
              <a:r>
                <a:rPr lang="en-US" sz="1600" dirty="0"/>
                <a:t>More anxiety (up to 30%), more depression (up to 15%), worse health-related quality of life 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200" dirty="0" smtClean="0"/>
                <a:t>Ingles </a:t>
              </a:r>
              <a:r>
                <a:rPr lang="en-US" sz="1200" dirty="0"/>
                <a:t>et al. </a:t>
              </a:r>
              <a:r>
                <a:rPr lang="en-US" sz="1200" dirty="0" err="1"/>
                <a:t>Int</a:t>
              </a:r>
              <a:r>
                <a:rPr lang="en-US" sz="1200" dirty="0"/>
                <a:t> J Card. 2011</a:t>
              </a:r>
              <a:endParaRPr lang="en-US" dirty="0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01615" y="1806616"/>
            <a:ext cx="8592226" cy="899999"/>
            <a:chOff x="202179" y="2590780"/>
            <a:chExt cx="8636459" cy="1016000"/>
          </a:xfrm>
        </p:grpSpPr>
        <p:sp>
          <p:nvSpPr>
            <p:cNvPr id="9227" name="Rectangle 6"/>
            <p:cNvSpPr>
              <a:spLocks noChangeArrowheads="1"/>
            </p:cNvSpPr>
            <p:nvPr/>
          </p:nvSpPr>
          <p:spPr bwMode="auto">
            <a:xfrm>
              <a:off x="202179" y="2590780"/>
              <a:ext cx="4335955" cy="1016000"/>
            </a:xfrm>
            <a:prstGeom prst="rect">
              <a:avLst/>
            </a:prstGeom>
            <a:solidFill>
              <a:srgbClr val="FFD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600" dirty="0"/>
                <a:t>Implantable cardioverter defibrillator therapy? Fear of shocks, risk of complications</a:t>
              </a:r>
            </a:p>
          </p:txBody>
        </p:sp>
        <p:sp>
          <p:nvSpPr>
            <p:cNvPr id="9228" name="Rectangle 7"/>
            <p:cNvSpPr>
              <a:spLocks noChangeArrowheads="1"/>
            </p:cNvSpPr>
            <p:nvPr/>
          </p:nvSpPr>
          <p:spPr bwMode="auto">
            <a:xfrm>
              <a:off x="4588934" y="2590780"/>
              <a:ext cx="4249704" cy="1016000"/>
            </a:xfrm>
            <a:prstGeom prst="rect">
              <a:avLst/>
            </a:prstGeom>
            <a:noFill/>
            <a:ln w="28575">
              <a:solidFill>
                <a:srgbClr val="FFD5E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/>
              <a:r>
                <a:rPr lang="en-US" sz="1600" dirty="0"/>
                <a:t>More anxiety (up to 40%), risk of posttraumatic stress (30%) due to shock</a:t>
              </a:r>
              <a:r>
                <a:rPr lang="en-US" sz="1100" dirty="0"/>
                <a:t> </a:t>
              </a:r>
              <a:endParaRPr lang="en-US" sz="1100" dirty="0" smtClean="0"/>
            </a:p>
            <a:p>
              <a:pPr algn="just"/>
              <a:r>
                <a:rPr lang="en-US" sz="1100" dirty="0" smtClean="0"/>
                <a:t>Ingles </a:t>
              </a:r>
              <a:r>
                <a:rPr lang="en-US" sz="1100" dirty="0"/>
                <a:t>et al. </a:t>
              </a:r>
              <a:r>
                <a:rPr lang="en-US" sz="1100" dirty="0" err="1"/>
                <a:t>Int</a:t>
              </a:r>
              <a:r>
                <a:rPr lang="en-US" sz="1100" dirty="0"/>
                <a:t> J Card. </a:t>
              </a:r>
              <a:r>
                <a:rPr lang="en-US" sz="1100" dirty="0" smtClean="0"/>
                <a:t>2012</a:t>
              </a:r>
            </a:p>
            <a:p>
              <a:pPr algn="just"/>
              <a:r>
                <a:rPr lang="en-US" sz="1100" dirty="0" smtClean="0"/>
                <a:t>James et al. </a:t>
              </a:r>
              <a:r>
                <a:rPr lang="en-US" sz="1100" dirty="0" err="1" smtClean="0"/>
                <a:t>Circ</a:t>
              </a:r>
              <a:r>
                <a:rPr lang="en-US" sz="1100" dirty="0" smtClean="0"/>
                <a:t> CV Genetics 2012</a:t>
              </a:r>
              <a:endParaRPr lang="en-US" sz="1100" dirty="0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19568" y="2786524"/>
            <a:ext cx="8595443" cy="1079996"/>
            <a:chOff x="636742" y="3742267"/>
            <a:chExt cx="8373734" cy="1016000"/>
          </a:xfrm>
        </p:grpSpPr>
        <p:sp>
          <p:nvSpPr>
            <p:cNvPr id="9225" name="Rectangle 8"/>
            <p:cNvSpPr>
              <a:spLocks noChangeArrowheads="1"/>
            </p:cNvSpPr>
            <p:nvPr/>
          </p:nvSpPr>
          <p:spPr bwMode="auto">
            <a:xfrm>
              <a:off x="636742" y="3742267"/>
              <a:ext cx="3137387" cy="1016000"/>
            </a:xfrm>
            <a:prstGeom prst="rect">
              <a:avLst/>
            </a:prstGeom>
            <a:solidFill>
              <a:srgbClr val="8EB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600" dirty="0"/>
                <a:t>Family history? Experience with the disease, severe phenotypes, sudden death</a:t>
              </a:r>
            </a:p>
          </p:txBody>
        </p:sp>
        <p:sp>
          <p:nvSpPr>
            <p:cNvPr id="9226" name="Rectangle 9"/>
            <p:cNvSpPr>
              <a:spLocks noChangeArrowheads="1"/>
            </p:cNvSpPr>
            <p:nvPr/>
          </p:nvSpPr>
          <p:spPr bwMode="auto">
            <a:xfrm>
              <a:off x="3829365" y="3742267"/>
              <a:ext cx="5181111" cy="1016000"/>
            </a:xfrm>
            <a:prstGeom prst="rect">
              <a:avLst/>
            </a:prstGeom>
            <a:noFill/>
            <a:ln w="28575">
              <a:solidFill>
                <a:srgbClr val="8EB4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/>
              <a:r>
                <a:rPr lang="en-US" sz="1600" dirty="0"/>
                <a:t>More anxiety (up to 60%), more depression (up to 30%). Mothers </a:t>
              </a:r>
              <a:r>
                <a:rPr lang="en-US" sz="1600" dirty="0" smtClean="0"/>
                <a:t>and those who witnessed death at increased risk</a:t>
              </a:r>
            </a:p>
            <a:p>
              <a:pPr algn="just"/>
              <a:r>
                <a:rPr lang="en-US" sz="1100" dirty="0" err="1" smtClean="0"/>
                <a:t>Yeates</a:t>
              </a:r>
              <a:r>
                <a:rPr lang="en-US" sz="1100" dirty="0" smtClean="0"/>
                <a:t> et al. </a:t>
              </a:r>
              <a:r>
                <a:rPr lang="en-US" sz="1100" dirty="0" err="1"/>
                <a:t>Eur</a:t>
              </a:r>
              <a:r>
                <a:rPr lang="en-US" sz="1100" dirty="0"/>
                <a:t> J CV Nursing. </a:t>
              </a:r>
              <a:r>
                <a:rPr lang="en-US" sz="1100" dirty="0" smtClean="0"/>
                <a:t>2013</a:t>
              </a:r>
            </a:p>
            <a:p>
              <a:pPr algn="just"/>
              <a:r>
                <a:rPr lang="en-US" sz="1100" dirty="0" smtClean="0"/>
                <a:t>van der </a:t>
              </a:r>
              <a:r>
                <a:rPr lang="en-US" sz="1100" dirty="0" err="1" smtClean="0"/>
                <a:t>Werf</a:t>
              </a:r>
              <a:r>
                <a:rPr lang="en-US" sz="1100" dirty="0" smtClean="0"/>
                <a:t>. </a:t>
              </a:r>
              <a:r>
                <a:rPr lang="en-US" sz="1100" dirty="0" err="1" smtClean="0"/>
                <a:t>Eur</a:t>
              </a:r>
              <a:r>
                <a:rPr lang="en-US" sz="1100" dirty="0" smtClean="0"/>
                <a:t> J Human Genet. 2014. </a:t>
              </a:r>
            </a:p>
            <a:p>
              <a:pPr algn="just"/>
              <a:r>
                <a:rPr lang="en-US" sz="1100" dirty="0" smtClean="0"/>
                <a:t>Ingles et al. JAMA </a:t>
              </a:r>
              <a:r>
                <a:rPr lang="en-US" sz="1100" dirty="0" err="1" smtClean="0"/>
                <a:t>Int</a:t>
              </a:r>
              <a:r>
                <a:rPr lang="en-US" sz="1100" dirty="0" smtClean="0"/>
                <a:t> Med. 2016</a:t>
              </a:r>
              <a:endParaRPr lang="en-US" sz="1100" dirty="0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01615" y="3944257"/>
            <a:ext cx="8592226" cy="926566"/>
            <a:chOff x="201041" y="4910664"/>
            <a:chExt cx="8593363" cy="1307495"/>
          </a:xfrm>
        </p:grpSpPr>
        <p:sp>
          <p:nvSpPr>
            <p:cNvPr id="9223" name="Rectangle 10"/>
            <p:cNvSpPr>
              <a:spLocks noChangeArrowheads="1"/>
            </p:cNvSpPr>
            <p:nvPr/>
          </p:nvSpPr>
          <p:spPr bwMode="auto">
            <a:xfrm>
              <a:off x="201041" y="4910664"/>
              <a:ext cx="3688372" cy="1307494"/>
            </a:xfrm>
            <a:prstGeom prst="rect">
              <a:avLst/>
            </a:prstGeom>
            <a:solidFill>
              <a:srgbClr val="9F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/>
              <a:r>
                <a:rPr lang="en-US" sz="1600" dirty="0"/>
                <a:t>Genetic testing options. Understanding the outcomes </a:t>
              </a:r>
              <a:r>
                <a:rPr lang="en-US" sz="1600" dirty="0" smtClean="0"/>
                <a:t>&amp; </a:t>
              </a:r>
              <a:r>
                <a:rPr lang="en-US" sz="1600" dirty="0"/>
                <a:t>making </a:t>
              </a:r>
              <a:r>
                <a:rPr lang="en-US" sz="1600" dirty="0" smtClean="0"/>
                <a:t>decisions. Communication with family.</a:t>
              </a:r>
              <a:endParaRPr lang="en-US" sz="1600" dirty="0"/>
            </a:p>
          </p:txBody>
        </p:sp>
        <p:sp>
          <p:nvSpPr>
            <p:cNvPr id="9224" name="Rectangle 11"/>
            <p:cNvSpPr>
              <a:spLocks noChangeArrowheads="1"/>
            </p:cNvSpPr>
            <p:nvPr/>
          </p:nvSpPr>
          <p:spPr bwMode="auto">
            <a:xfrm>
              <a:off x="3946115" y="4931749"/>
              <a:ext cx="4848289" cy="1286410"/>
            </a:xfrm>
            <a:prstGeom prst="rect">
              <a:avLst/>
            </a:prstGeom>
            <a:noFill/>
            <a:ln w="28575">
              <a:solidFill>
                <a:srgbClr val="9FDAB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just"/>
              <a:r>
                <a:rPr lang="en-US" sz="1600" dirty="0"/>
                <a:t>In the setting of genetic counselling, </a:t>
              </a:r>
              <a:r>
                <a:rPr lang="en-US" sz="1600" dirty="0" smtClean="0"/>
                <a:t>QOL </a:t>
              </a:r>
              <a:r>
                <a:rPr lang="en-US" sz="1600" dirty="0"/>
                <a:t>is </a:t>
              </a:r>
              <a:r>
                <a:rPr lang="en-US" sz="1600" dirty="0" smtClean="0"/>
                <a:t>maintained but can be subtle impacts </a:t>
              </a:r>
            </a:p>
            <a:p>
              <a:pPr algn="just"/>
              <a:r>
                <a:rPr lang="en-US" sz="1100" dirty="0" smtClean="0"/>
                <a:t>Ingles </a:t>
              </a:r>
              <a:r>
                <a:rPr lang="en-US" sz="1100" dirty="0"/>
                <a:t>et al. Genet Med. </a:t>
              </a:r>
              <a:r>
                <a:rPr lang="en-US" sz="1100" dirty="0" smtClean="0"/>
                <a:t>2012. </a:t>
              </a:r>
              <a:r>
                <a:rPr lang="en-US" sz="1100" dirty="0" err="1" smtClean="0"/>
                <a:t>Christiaans</a:t>
              </a:r>
              <a:r>
                <a:rPr lang="en-US" sz="1100" dirty="0" smtClean="0"/>
                <a:t> et al. Am J Med Genet A. 2009</a:t>
              </a:r>
            </a:p>
            <a:p>
              <a:pPr algn="just"/>
              <a:r>
                <a:rPr lang="en-US" sz="1100" dirty="0" smtClean="0"/>
                <a:t>Bonner et al. J Genet </a:t>
              </a:r>
              <a:r>
                <a:rPr lang="en-US" sz="1100" dirty="0" err="1" smtClean="0"/>
                <a:t>Couns</a:t>
              </a:r>
              <a:r>
                <a:rPr lang="en-US" sz="1100" dirty="0" smtClean="0"/>
                <a:t>. 2018. Burns et al. </a:t>
              </a:r>
              <a:r>
                <a:rPr lang="en-US" sz="1100" dirty="0" err="1" smtClean="0"/>
                <a:t>Eur</a:t>
              </a:r>
              <a:r>
                <a:rPr lang="en-US" sz="1100" dirty="0" smtClean="0"/>
                <a:t> J Hum Genet. 2017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82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201614" y="317897"/>
            <a:ext cx="8740775" cy="54292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ant Garde" charset="0"/>
                <a:ea typeface="ＭＳ Ｐゴシック" charset="0"/>
                <a:cs typeface="ＭＳ Ｐゴシック" charset="0"/>
              </a:rPr>
              <a:t>Cardiac genetic testing</a:t>
            </a:r>
            <a:endParaRPr lang="en-US" sz="3600" dirty="0">
              <a:latin typeface="Avant Gar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485775" y="1576289"/>
            <a:ext cx="8388350" cy="620060"/>
          </a:xfrm>
        </p:spPr>
        <p:txBody>
          <a:bodyPr>
            <a:noAutofit/>
          </a:bodyPr>
          <a:lstStyle/>
          <a:p>
            <a:pPr marL="0" indent="161925">
              <a:lnSpc>
                <a:spcPct val="150000"/>
              </a:lnSpc>
              <a:spcBef>
                <a:spcPct val="0"/>
              </a:spcBef>
            </a:pPr>
            <a:r>
              <a:rPr lang="en-US" sz="1600" dirty="0" smtClean="0">
                <a:latin typeface="Avant Garde" charset="0"/>
                <a:ea typeface="ＭＳ Ｐゴシック" charset="0"/>
                <a:cs typeface="ＭＳ Ｐゴシック" charset="0"/>
              </a:rPr>
              <a:t>Cardiac </a:t>
            </a:r>
            <a:r>
              <a:rPr lang="en-US" sz="1600" dirty="0">
                <a:latin typeface="Avant Garde" charset="0"/>
                <a:ea typeface="ＭＳ Ｐゴシック" charset="0"/>
                <a:cs typeface="ＭＳ Ｐゴシック" charset="0"/>
              </a:rPr>
              <a:t>gene chips – 50-100+ </a:t>
            </a:r>
            <a:r>
              <a:rPr lang="en-US" sz="1600" dirty="0" smtClean="0">
                <a:latin typeface="Avant Garde" charset="0"/>
                <a:ea typeface="ＭＳ Ｐゴシック" charset="0"/>
                <a:cs typeface="ＭＳ Ｐゴシック" charset="0"/>
              </a:rPr>
              <a:t>genes mainstream </a:t>
            </a:r>
            <a:r>
              <a:rPr lang="en-US" sz="1600" dirty="0" smtClean="0">
                <a:latin typeface="Avant Garde" charset="0"/>
                <a:ea typeface="ＭＳ Ｐゴシック" charset="0"/>
                <a:cs typeface="ＭＳ Ｐゴシック" charset="0"/>
                <a:sym typeface="Wingdings"/>
              </a:rPr>
              <a:t> Exomes  Genomes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975" y="1077467"/>
            <a:ext cx="8566150" cy="4054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/>
                <a:cs typeface="Arial"/>
              </a:rPr>
              <a:t>Next generation sequencing technology</a:t>
            </a:r>
            <a:endParaRPr lang="en-US" sz="2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8093" y="2256118"/>
            <a:ext cx="8634414" cy="2554942"/>
            <a:chOff x="278093" y="2256118"/>
            <a:chExt cx="8634414" cy="2554942"/>
          </a:xfrm>
        </p:grpSpPr>
        <p:pic>
          <p:nvPicPr>
            <p:cNvPr id="9" name="Picture 1" descr="Famil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8" b="33612"/>
            <a:stretch/>
          </p:blipFill>
          <p:spPr bwMode="auto">
            <a:xfrm>
              <a:off x="4255360" y="2300941"/>
              <a:ext cx="4618765" cy="2495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78093" y="2256118"/>
              <a:ext cx="8634414" cy="2554942"/>
            </a:xfrm>
            <a:prstGeom prst="rect">
              <a:avLst/>
            </a:prstGeom>
            <a:noFill/>
            <a:ln w="57150" cmpd="sng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2" descr="shutterstock_50162851low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00941"/>
            <a:ext cx="4341519" cy="24953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49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72141" y="95343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Cardiac genetic 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testing: </a:t>
            </a:r>
            <a:r>
              <a:rPr lang="en-US" sz="3200" dirty="0" smtClean="0">
                <a:solidFill>
                  <a:srgbClr val="AB42CD"/>
                </a:solidFill>
                <a:latin typeface="Arial"/>
                <a:ea typeface="ＭＳ Ｐゴシック" charset="0"/>
                <a:cs typeface="Arial"/>
              </a:rPr>
              <a:t>proband testing</a:t>
            </a:r>
            <a:endParaRPr lang="en-US" sz="3200" dirty="0">
              <a:solidFill>
                <a:srgbClr val="AB42CD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43" name="Group 9"/>
          <p:cNvGrpSpPr>
            <a:grpSpLocks/>
          </p:cNvGrpSpPr>
          <p:nvPr/>
        </p:nvGrpSpPr>
        <p:grpSpPr bwMode="auto">
          <a:xfrm>
            <a:off x="3087687" y="1181014"/>
            <a:ext cx="3854789" cy="3262297"/>
            <a:chOff x="3039049" y="2230481"/>
            <a:chExt cx="2826197" cy="2686078"/>
          </a:xfrm>
        </p:grpSpPr>
        <p:grpSp>
          <p:nvGrpSpPr>
            <p:cNvPr id="44" name="Group 8"/>
            <p:cNvGrpSpPr>
              <a:grpSpLocks/>
            </p:cNvGrpSpPr>
            <p:nvPr/>
          </p:nvGrpSpPr>
          <p:grpSpPr bwMode="auto">
            <a:xfrm>
              <a:off x="3826528" y="3186143"/>
              <a:ext cx="587375" cy="549275"/>
              <a:chOff x="3495442" y="4129088"/>
              <a:chExt cx="587375" cy="549275"/>
            </a:xfrm>
          </p:grpSpPr>
          <p:sp>
            <p:nvSpPr>
              <p:cNvPr id="65" name="Rounded Rectangle 64"/>
              <p:cNvSpPr/>
              <p:nvPr/>
            </p:nvSpPr>
            <p:spPr bwMode="auto">
              <a:xfrm>
                <a:off x="3589174" y="4228950"/>
                <a:ext cx="374921" cy="374506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66" name="Straight Connector 30"/>
              <p:cNvCxnSpPr>
                <a:cxnSpLocks noChangeShapeType="1"/>
              </p:cNvCxnSpPr>
              <p:nvPr/>
            </p:nvCxnSpPr>
            <p:spPr bwMode="auto">
              <a:xfrm flipH="1">
                <a:off x="3495442" y="4129088"/>
                <a:ext cx="587375" cy="549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5" name="Group 1"/>
            <p:cNvGrpSpPr>
              <a:grpSpLocks/>
            </p:cNvGrpSpPr>
            <p:nvPr/>
          </p:nvGrpSpPr>
          <p:grpSpPr bwMode="auto">
            <a:xfrm>
              <a:off x="3039049" y="2230481"/>
              <a:ext cx="2826197" cy="2686078"/>
              <a:chOff x="3462338" y="1595437"/>
              <a:chExt cx="2826197" cy="2686078"/>
            </a:xfrm>
          </p:grpSpPr>
          <p:grpSp>
            <p:nvGrpSpPr>
              <p:cNvPr id="46" name="Group 54"/>
              <p:cNvGrpSpPr>
                <a:grpSpLocks noChangeAspect="1"/>
              </p:cNvGrpSpPr>
              <p:nvPr/>
            </p:nvGrpSpPr>
            <p:grpSpPr bwMode="auto">
              <a:xfrm>
                <a:off x="5584116" y="2652733"/>
                <a:ext cx="704419" cy="1628782"/>
                <a:chOff x="5188685" y="2607124"/>
                <a:chExt cx="477618" cy="1104291"/>
              </a:xfrm>
            </p:grpSpPr>
            <p:cxnSp>
              <p:nvCxnSpPr>
                <p:cNvPr id="61" name="Straight Connector 9"/>
                <p:cNvCxnSpPr>
                  <a:cxnSpLocks noChangeShapeType="1"/>
                </p:cNvCxnSpPr>
                <p:nvPr/>
              </p:nvCxnSpPr>
              <p:spPr bwMode="auto">
                <a:xfrm>
                  <a:off x="5304454" y="2726938"/>
                  <a:ext cx="4773" cy="7528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Oval 61"/>
                <p:cNvSpPr/>
                <p:nvPr/>
              </p:nvSpPr>
              <p:spPr bwMode="auto">
                <a:xfrm>
                  <a:off x="5435603" y="2607124"/>
                  <a:ext cx="230700" cy="2434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 bwMode="auto">
                <a:xfrm>
                  <a:off x="5188685" y="3457415"/>
                  <a:ext cx="254000" cy="254000"/>
                </a:xfrm>
                <a:prstGeom prst="round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ＭＳ Ｐゴシック" charset="-128"/>
                    <a:cs typeface="ＭＳ Ｐゴシック" charset="-128"/>
                  </a:endParaRPr>
                </a:p>
              </p:txBody>
            </p:sp>
            <p:cxnSp>
              <p:nvCxnSpPr>
                <p:cNvPr id="64" name="Straight Connector 7"/>
                <p:cNvCxnSpPr>
                  <a:cxnSpLocks noChangeShapeType="1"/>
                </p:cNvCxnSpPr>
                <p:nvPr/>
              </p:nvCxnSpPr>
              <p:spPr bwMode="auto">
                <a:xfrm>
                  <a:off x="5199794" y="2726938"/>
                  <a:ext cx="235810" cy="18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7" name="Group 19"/>
              <p:cNvGrpSpPr>
                <a:grpSpLocks/>
              </p:cNvGrpSpPr>
              <p:nvPr/>
            </p:nvGrpSpPr>
            <p:grpSpPr bwMode="auto">
              <a:xfrm>
                <a:off x="3462338" y="1595437"/>
                <a:ext cx="2128837" cy="1689257"/>
                <a:chOff x="3462853" y="1595963"/>
                <a:chExt cx="2128672" cy="1688912"/>
              </a:xfrm>
            </p:grpSpPr>
            <p:sp>
              <p:nvSpPr>
                <p:cNvPr id="48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4497866" y="3031011"/>
                  <a:ext cx="126373" cy="253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9pPr>
                </a:lstStyle>
                <a:p>
                  <a:pPr algn="ctr"/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49" name="Group 49"/>
                <p:cNvGrpSpPr>
                  <a:grpSpLocks/>
                </p:cNvGrpSpPr>
                <p:nvPr/>
              </p:nvGrpSpPr>
              <p:grpSpPr bwMode="auto">
                <a:xfrm>
                  <a:off x="3462853" y="1595963"/>
                  <a:ext cx="2128672" cy="1420238"/>
                  <a:chOff x="3462853" y="1595963"/>
                  <a:chExt cx="2128672" cy="1420238"/>
                </a:xfrm>
              </p:grpSpPr>
              <p:grpSp>
                <p:nvGrpSpPr>
                  <p:cNvPr id="50" name="Group 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987799" y="1595963"/>
                    <a:ext cx="1089476" cy="1055308"/>
                    <a:chOff x="3970865" y="1731437"/>
                    <a:chExt cx="738700" cy="715534"/>
                  </a:xfrm>
                </p:grpSpPr>
                <p:sp>
                  <p:nvSpPr>
                    <p:cNvPr id="56" name="Rounded Rectangle 55"/>
                    <p:cNvSpPr/>
                    <p:nvPr/>
                  </p:nvSpPr>
                  <p:spPr bwMode="auto">
                    <a:xfrm>
                      <a:off x="3970865" y="1731437"/>
                      <a:ext cx="254000" cy="254000"/>
                    </a:xfrm>
                    <a:prstGeom prst="round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57" name="Oval 56"/>
                    <p:cNvSpPr/>
                    <p:nvPr/>
                  </p:nvSpPr>
                  <p:spPr bwMode="auto">
                    <a:xfrm>
                      <a:off x="4478865" y="1737787"/>
                      <a:ext cx="230700" cy="2434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cxnSp>
                  <p:nvCxnSpPr>
                    <p:cNvPr id="58" name="Straight Connector 6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224865" y="1861612"/>
                      <a:ext cx="254000" cy="10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9" name="Straight Connector 6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338427" y="1859994"/>
                      <a:ext cx="1046" cy="5869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cxnSp>
                <p:nvCxnSpPr>
                  <p:cNvPr id="51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47331" y="2431487"/>
                    <a:ext cx="17550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" name="Straight Connector 5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650160" y="2427796"/>
                    <a:ext cx="540" cy="21378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3" name="Straight Connector 5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404219" y="2431487"/>
                    <a:ext cx="0" cy="20640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54" name="Rounded Rectangle 53"/>
                  <p:cNvSpPr/>
                  <p:nvPr/>
                </p:nvSpPr>
                <p:spPr bwMode="auto">
                  <a:xfrm>
                    <a:off x="3462853" y="2641587"/>
                    <a:ext cx="374613" cy="37461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 bwMode="auto">
                  <a:xfrm>
                    <a:off x="5216912" y="2641584"/>
                    <a:ext cx="374613" cy="374614"/>
                  </a:xfrm>
                  <a:prstGeom prst="round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</p:grpSp>
        </p:grpSp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4198628" y="3004286"/>
            <a:ext cx="1582397" cy="1035818"/>
            <a:chOff x="4165600" y="3894667"/>
            <a:chExt cx="1582397" cy="1035765"/>
          </a:xfrm>
        </p:grpSpPr>
        <p:cxnSp>
          <p:nvCxnSpPr>
            <p:cNvPr id="69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5080000" y="3894667"/>
              <a:ext cx="355600" cy="406400"/>
            </a:xfrm>
            <a:prstGeom prst="straightConnector1">
              <a:avLst/>
            </a:prstGeom>
            <a:noFill/>
            <a:ln w="38100">
              <a:solidFill>
                <a:srgbClr val="8D47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" name="TextBox 3"/>
            <p:cNvSpPr txBox="1">
              <a:spLocks noChangeArrowheads="1"/>
            </p:cNvSpPr>
            <p:nvPr/>
          </p:nvSpPr>
          <p:spPr bwMode="auto">
            <a:xfrm>
              <a:off x="4165600" y="4284134"/>
              <a:ext cx="1582397" cy="646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r>
                <a:rPr lang="en-US" sz="1800" b="1" dirty="0" smtClean="0">
                  <a:solidFill>
                    <a:srgbClr val="8D47FF"/>
                  </a:solidFill>
                  <a:latin typeface="Arial"/>
                  <a:cs typeface="Arial"/>
                </a:rPr>
                <a:t>Proband</a:t>
              </a:r>
            </a:p>
            <a:p>
              <a:r>
                <a:rPr lang="en-US" sz="1800" b="1" dirty="0" smtClean="0">
                  <a:solidFill>
                    <a:srgbClr val="8D47FF"/>
                  </a:solidFill>
                  <a:latin typeface="Arial"/>
                  <a:cs typeface="Arial"/>
                </a:rPr>
                <a:t>TEST FIRST!</a:t>
              </a:r>
              <a:endParaRPr lang="en-US" sz="1800" b="1" dirty="0">
                <a:solidFill>
                  <a:srgbClr val="8D47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1" name="TextBox 5"/>
          <p:cNvSpPr txBox="1">
            <a:spLocks noChangeArrowheads="1"/>
          </p:cNvSpPr>
          <p:nvPr/>
        </p:nvSpPr>
        <p:spPr bwMode="auto">
          <a:xfrm>
            <a:off x="6021553" y="4013379"/>
            <a:ext cx="374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9pPr>
          </a:lstStyle>
          <a:p>
            <a:r>
              <a:rPr lang="en-US" sz="2000" dirty="0"/>
              <a:t>N</a:t>
            </a:r>
          </a:p>
        </p:txBody>
      </p:sp>
      <p:sp>
        <p:nvSpPr>
          <p:cNvPr id="72" name="TextBox 48"/>
          <p:cNvSpPr txBox="1">
            <a:spLocks noChangeArrowheads="1"/>
          </p:cNvSpPr>
          <p:nvPr/>
        </p:nvSpPr>
        <p:spPr bwMode="auto">
          <a:xfrm>
            <a:off x="3160869" y="2468926"/>
            <a:ext cx="374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9pPr>
          </a:lstStyle>
          <a:p>
            <a:r>
              <a:rPr lang="en-US" sz="2000" dirty="0"/>
              <a:t>N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4865378" y="1446484"/>
            <a:ext cx="2420938" cy="2100262"/>
          </a:xfrm>
          <a:prstGeom prst="rect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6371916" y="1031117"/>
            <a:ext cx="1846262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FF6600"/>
                </a:solidFill>
                <a:latin typeface="Arial"/>
                <a:cs typeface="Arial"/>
              </a:rPr>
              <a:t>I</a:t>
            </a:r>
            <a:r>
              <a:rPr lang="en-US" sz="1800" b="1" dirty="0" smtClean="0">
                <a:solidFill>
                  <a:srgbClr val="FF6600"/>
                </a:solidFill>
                <a:latin typeface="Arial"/>
                <a:cs typeface="Arial"/>
              </a:rPr>
              <a:t>dentifying </a:t>
            </a:r>
            <a:r>
              <a:rPr lang="en-US" sz="1800" b="1" dirty="0">
                <a:solidFill>
                  <a:srgbClr val="FF6600"/>
                </a:solidFill>
                <a:latin typeface="Arial"/>
                <a:cs typeface="Arial"/>
              </a:rPr>
              <a:t>the mutation is a challenge!</a:t>
            </a:r>
          </a:p>
        </p:txBody>
      </p:sp>
    </p:spTree>
    <p:extLst>
      <p:ext uri="{BB962C8B-B14F-4D97-AF65-F5344CB8AC3E}">
        <p14:creationId xmlns:p14="http://schemas.microsoft.com/office/powerpoint/2010/main" val="27397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95343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Cardiac genetic </a:t>
            </a:r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testing: 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cascade testing</a:t>
            </a:r>
            <a:endParaRPr lang="en-US" sz="3200" dirty="0">
              <a:solidFill>
                <a:srgbClr val="FF0000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43" name="Group 9"/>
          <p:cNvGrpSpPr>
            <a:grpSpLocks/>
          </p:cNvGrpSpPr>
          <p:nvPr/>
        </p:nvGrpSpPr>
        <p:grpSpPr bwMode="auto">
          <a:xfrm>
            <a:off x="3087687" y="1181014"/>
            <a:ext cx="3854789" cy="3262297"/>
            <a:chOff x="3039049" y="2230481"/>
            <a:chExt cx="2826197" cy="2686078"/>
          </a:xfrm>
        </p:grpSpPr>
        <p:grpSp>
          <p:nvGrpSpPr>
            <p:cNvPr id="44" name="Group 8"/>
            <p:cNvGrpSpPr>
              <a:grpSpLocks/>
            </p:cNvGrpSpPr>
            <p:nvPr/>
          </p:nvGrpSpPr>
          <p:grpSpPr bwMode="auto">
            <a:xfrm>
              <a:off x="3826528" y="3186143"/>
              <a:ext cx="587375" cy="549275"/>
              <a:chOff x="3495442" y="4129088"/>
              <a:chExt cx="587375" cy="549275"/>
            </a:xfrm>
          </p:grpSpPr>
          <p:sp>
            <p:nvSpPr>
              <p:cNvPr id="65" name="Rounded Rectangle 64"/>
              <p:cNvSpPr/>
              <p:nvPr/>
            </p:nvSpPr>
            <p:spPr bwMode="auto">
              <a:xfrm>
                <a:off x="3589174" y="4228950"/>
                <a:ext cx="374921" cy="374506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66" name="Straight Connector 30"/>
              <p:cNvCxnSpPr>
                <a:cxnSpLocks noChangeShapeType="1"/>
              </p:cNvCxnSpPr>
              <p:nvPr/>
            </p:nvCxnSpPr>
            <p:spPr bwMode="auto">
              <a:xfrm flipH="1">
                <a:off x="3495442" y="4129088"/>
                <a:ext cx="587375" cy="549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5" name="Group 1"/>
            <p:cNvGrpSpPr>
              <a:grpSpLocks/>
            </p:cNvGrpSpPr>
            <p:nvPr/>
          </p:nvGrpSpPr>
          <p:grpSpPr bwMode="auto">
            <a:xfrm>
              <a:off x="3039049" y="2230481"/>
              <a:ext cx="2826197" cy="2686078"/>
              <a:chOff x="3462338" y="1595437"/>
              <a:chExt cx="2826197" cy="2686078"/>
            </a:xfrm>
          </p:grpSpPr>
          <p:grpSp>
            <p:nvGrpSpPr>
              <p:cNvPr id="46" name="Group 54"/>
              <p:cNvGrpSpPr>
                <a:grpSpLocks noChangeAspect="1"/>
              </p:cNvGrpSpPr>
              <p:nvPr/>
            </p:nvGrpSpPr>
            <p:grpSpPr bwMode="auto">
              <a:xfrm>
                <a:off x="5584116" y="2652733"/>
                <a:ext cx="704419" cy="1628782"/>
                <a:chOff x="5188685" y="2607124"/>
                <a:chExt cx="477618" cy="1104291"/>
              </a:xfrm>
            </p:grpSpPr>
            <p:cxnSp>
              <p:nvCxnSpPr>
                <p:cNvPr id="61" name="Straight Connector 9"/>
                <p:cNvCxnSpPr>
                  <a:cxnSpLocks noChangeShapeType="1"/>
                </p:cNvCxnSpPr>
                <p:nvPr/>
              </p:nvCxnSpPr>
              <p:spPr bwMode="auto">
                <a:xfrm>
                  <a:off x="5304454" y="2726938"/>
                  <a:ext cx="4773" cy="7528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2" name="Oval 61"/>
                <p:cNvSpPr/>
                <p:nvPr/>
              </p:nvSpPr>
              <p:spPr bwMode="auto">
                <a:xfrm>
                  <a:off x="5435603" y="2607124"/>
                  <a:ext cx="230700" cy="2434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 bwMode="auto">
                <a:xfrm>
                  <a:off x="5188685" y="3457415"/>
                  <a:ext cx="254000" cy="254000"/>
                </a:xfrm>
                <a:prstGeom prst="round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ＭＳ Ｐゴシック" charset="-128"/>
                    <a:cs typeface="ＭＳ Ｐゴシック" charset="-128"/>
                  </a:endParaRPr>
                </a:p>
              </p:txBody>
            </p:sp>
            <p:cxnSp>
              <p:nvCxnSpPr>
                <p:cNvPr id="64" name="Straight Connector 7"/>
                <p:cNvCxnSpPr>
                  <a:cxnSpLocks noChangeShapeType="1"/>
                </p:cNvCxnSpPr>
                <p:nvPr/>
              </p:nvCxnSpPr>
              <p:spPr bwMode="auto">
                <a:xfrm>
                  <a:off x="5199794" y="2726938"/>
                  <a:ext cx="235810" cy="18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7" name="Group 19"/>
              <p:cNvGrpSpPr>
                <a:grpSpLocks/>
              </p:cNvGrpSpPr>
              <p:nvPr/>
            </p:nvGrpSpPr>
            <p:grpSpPr bwMode="auto">
              <a:xfrm>
                <a:off x="3462338" y="1595437"/>
                <a:ext cx="2128837" cy="1689257"/>
                <a:chOff x="3462853" y="1595963"/>
                <a:chExt cx="2128672" cy="1688912"/>
              </a:xfrm>
            </p:grpSpPr>
            <p:sp>
              <p:nvSpPr>
                <p:cNvPr id="48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4497866" y="3031011"/>
                  <a:ext cx="126373" cy="253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vant Garde" charset="0"/>
                      <a:ea typeface="ＭＳ Ｐゴシック" charset="0"/>
                    </a:defRPr>
                  </a:lvl9pPr>
                </a:lstStyle>
                <a:p>
                  <a:pPr algn="ctr"/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49" name="Group 49"/>
                <p:cNvGrpSpPr>
                  <a:grpSpLocks/>
                </p:cNvGrpSpPr>
                <p:nvPr/>
              </p:nvGrpSpPr>
              <p:grpSpPr bwMode="auto">
                <a:xfrm>
                  <a:off x="3462853" y="1595963"/>
                  <a:ext cx="2128672" cy="1420238"/>
                  <a:chOff x="3462853" y="1595963"/>
                  <a:chExt cx="2128672" cy="1420238"/>
                </a:xfrm>
              </p:grpSpPr>
              <p:grpSp>
                <p:nvGrpSpPr>
                  <p:cNvPr id="50" name="Group 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987799" y="1595963"/>
                    <a:ext cx="1089476" cy="1055308"/>
                    <a:chOff x="3970865" y="1731437"/>
                    <a:chExt cx="738700" cy="715534"/>
                  </a:xfrm>
                </p:grpSpPr>
                <p:sp>
                  <p:nvSpPr>
                    <p:cNvPr id="56" name="Rounded Rectangle 55"/>
                    <p:cNvSpPr/>
                    <p:nvPr/>
                  </p:nvSpPr>
                  <p:spPr bwMode="auto">
                    <a:xfrm>
                      <a:off x="3970865" y="1731437"/>
                      <a:ext cx="254000" cy="254000"/>
                    </a:xfrm>
                    <a:prstGeom prst="round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sp>
                  <p:nvSpPr>
                    <p:cNvPr id="57" name="Oval 56"/>
                    <p:cNvSpPr/>
                    <p:nvPr/>
                  </p:nvSpPr>
                  <p:spPr bwMode="auto">
                    <a:xfrm>
                      <a:off x="4478865" y="1737787"/>
                      <a:ext cx="230700" cy="2434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ＭＳ Ｐゴシック" charset="-128"/>
                        <a:cs typeface="ＭＳ Ｐゴシック" charset="-128"/>
                      </a:endParaRPr>
                    </a:p>
                  </p:txBody>
                </p:sp>
                <p:cxnSp>
                  <p:nvCxnSpPr>
                    <p:cNvPr id="58" name="Straight Connector 6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224865" y="1861612"/>
                      <a:ext cx="254000" cy="10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9" name="Straight Connector 6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338427" y="1859994"/>
                      <a:ext cx="1046" cy="5869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cxnSp>
                <p:nvCxnSpPr>
                  <p:cNvPr id="51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47331" y="2431487"/>
                    <a:ext cx="17550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" name="Straight Connector 5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650160" y="2427796"/>
                    <a:ext cx="540" cy="21378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3" name="Straight Connector 5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404219" y="2431487"/>
                    <a:ext cx="0" cy="20640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54" name="Rounded Rectangle 53"/>
                  <p:cNvSpPr/>
                  <p:nvPr/>
                </p:nvSpPr>
                <p:spPr bwMode="auto">
                  <a:xfrm>
                    <a:off x="3462853" y="2641587"/>
                    <a:ext cx="374613" cy="37461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 bwMode="auto">
                  <a:xfrm>
                    <a:off x="5216912" y="2641584"/>
                    <a:ext cx="374613" cy="374614"/>
                  </a:xfrm>
                  <a:prstGeom prst="round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</p:grpSp>
        </p:grpSp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4198628" y="3004286"/>
            <a:ext cx="1582397" cy="1035818"/>
            <a:chOff x="4165600" y="3894667"/>
            <a:chExt cx="1582397" cy="1035765"/>
          </a:xfrm>
        </p:grpSpPr>
        <p:cxnSp>
          <p:nvCxnSpPr>
            <p:cNvPr id="69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5080000" y="3894667"/>
              <a:ext cx="355600" cy="406400"/>
            </a:xfrm>
            <a:prstGeom prst="straightConnector1">
              <a:avLst/>
            </a:prstGeom>
            <a:noFill/>
            <a:ln w="38100">
              <a:solidFill>
                <a:srgbClr val="8D47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" name="TextBox 3"/>
            <p:cNvSpPr txBox="1">
              <a:spLocks noChangeArrowheads="1"/>
            </p:cNvSpPr>
            <p:nvPr/>
          </p:nvSpPr>
          <p:spPr bwMode="auto">
            <a:xfrm>
              <a:off x="4165600" y="4284134"/>
              <a:ext cx="1582397" cy="646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r>
                <a:rPr lang="en-US" sz="1800" b="1" dirty="0" smtClean="0">
                  <a:solidFill>
                    <a:srgbClr val="8D47FF"/>
                  </a:solidFill>
                  <a:latin typeface="Arial"/>
                  <a:cs typeface="Arial"/>
                </a:rPr>
                <a:t>Proband</a:t>
              </a:r>
            </a:p>
            <a:p>
              <a:r>
                <a:rPr lang="en-US" sz="1800" b="1" dirty="0" smtClean="0">
                  <a:solidFill>
                    <a:srgbClr val="8D47FF"/>
                  </a:solidFill>
                  <a:latin typeface="Arial"/>
                  <a:cs typeface="Arial"/>
                </a:rPr>
                <a:t>TEST FIRST!</a:t>
              </a:r>
              <a:endParaRPr lang="en-US" sz="1800" b="1" dirty="0">
                <a:solidFill>
                  <a:srgbClr val="8D47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1" name="TextBox 5"/>
          <p:cNvSpPr txBox="1">
            <a:spLocks noChangeArrowheads="1"/>
          </p:cNvSpPr>
          <p:nvPr/>
        </p:nvSpPr>
        <p:spPr bwMode="auto">
          <a:xfrm>
            <a:off x="6021553" y="4013379"/>
            <a:ext cx="374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9pPr>
          </a:lstStyle>
          <a:p>
            <a:r>
              <a:rPr lang="en-US" sz="2000" dirty="0"/>
              <a:t>N</a:t>
            </a:r>
          </a:p>
        </p:txBody>
      </p:sp>
      <p:sp>
        <p:nvSpPr>
          <p:cNvPr id="72" name="TextBox 48"/>
          <p:cNvSpPr txBox="1">
            <a:spLocks noChangeArrowheads="1"/>
          </p:cNvSpPr>
          <p:nvPr/>
        </p:nvSpPr>
        <p:spPr bwMode="auto">
          <a:xfrm>
            <a:off x="3160869" y="2468926"/>
            <a:ext cx="374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9pPr>
          </a:lstStyle>
          <a:p>
            <a:r>
              <a:rPr lang="en-US" sz="2000" dirty="0"/>
              <a:t>N</a:t>
            </a:r>
          </a:p>
        </p:txBody>
      </p: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1465046" y="1630538"/>
            <a:ext cx="2842267" cy="412124"/>
            <a:chOff x="1471715" y="2487593"/>
            <a:chExt cx="2842608" cy="411480"/>
          </a:xfrm>
        </p:grpSpPr>
        <p:sp>
          <p:nvSpPr>
            <p:cNvPr id="74" name="TextBox 43"/>
            <p:cNvSpPr txBox="1">
              <a:spLocks noChangeArrowheads="1"/>
            </p:cNvSpPr>
            <p:nvPr/>
          </p:nvSpPr>
          <p:spPr bwMode="auto">
            <a:xfrm>
              <a:off x="3821821" y="2499588"/>
              <a:ext cx="492502" cy="39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/>
                  <a:cs typeface="Arial"/>
                </a:rPr>
                <a:t>+/-</a:t>
              </a:r>
            </a:p>
          </p:txBody>
        </p:sp>
        <p:sp>
          <p:nvSpPr>
            <p:cNvPr id="75" name="TextBox 1"/>
            <p:cNvSpPr txBox="1">
              <a:spLocks noChangeArrowheads="1"/>
            </p:cNvSpPr>
            <p:nvPr/>
          </p:nvSpPr>
          <p:spPr bwMode="auto">
            <a:xfrm>
              <a:off x="1471715" y="2487593"/>
              <a:ext cx="24195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  <a:latin typeface="Arial"/>
                  <a:cs typeface="Arial"/>
                </a:rPr>
                <a:t>confirmatory testing</a:t>
              </a:r>
            </a:p>
          </p:txBody>
        </p: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3113334" y="2947133"/>
            <a:ext cx="4126906" cy="2050016"/>
            <a:chOff x="3119621" y="3803546"/>
            <a:chExt cx="4126215" cy="2049388"/>
          </a:xfrm>
        </p:grpSpPr>
        <p:grpSp>
          <p:nvGrpSpPr>
            <p:cNvPr id="77" name="Group 47"/>
            <p:cNvGrpSpPr>
              <a:grpSpLocks/>
            </p:cNvGrpSpPr>
            <p:nvPr/>
          </p:nvGrpSpPr>
          <p:grpSpPr bwMode="auto">
            <a:xfrm>
              <a:off x="3119621" y="3803546"/>
              <a:ext cx="3342504" cy="1812532"/>
              <a:chOff x="3119621" y="3803546"/>
              <a:chExt cx="3342504" cy="1812532"/>
            </a:xfrm>
          </p:grpSpPr>
          <p:sp>
            <p:nvSpPr>
              <p:cNvPr id="79" name="TextBox 43"/>
              <p:cNvSpPr txBox="1">
                <a:spLocks noChangeArrowheads="1"/>
              </p:cNvSpPr>
              <p:nvPr/>
            </p:nvSpPr>
            <p:spPr bwMode="auto">
              <a:xfrm>
                <a:off x="6033875" y="5216090"/>
                <a:ext cx="428250" cy="399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-/-</a:t>
                </a:r>
              </a:p>
            </p:txBody>
          </p:sp>
          <p:sp>
            <p:nvSpPr>
              <p:cNvPr id="80" name="TextBox 43"/>
              <p:cNvSpPr txBox="1">
                <a:spLocks noChangeArrowheads="1"/>
              </p:cNvSpPr>
              <p:nvPr/>
            </p:nvSpPr>
            <p:spPr bwMode="auto">
              <a:xfrm>
                <a:off x="3119621" y="3803546"/>
                <a:ext cx="492361" cy="399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vant Garde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+/-</a:t>
                </a:r>
              </a:p>
            </p:txBody>
          </p:sp>
        </p:grpSp>
        <p:sp>
          <p:nvSpPr>
            <p:cNvPr id="78" name="TextBox 63"/>
            <p:cNvSpPr txBox="1">
              <a:spLocks noChangeArrowheads="1"/>
            </p:cNvSpPr>
            <p:nvPr/>
          </p:nvSpPr>
          <p:spPr bwMode="auto">
            <a:xfrm>
              <a:off x="5260963" y="5483715"/>
              <a:ext cx="1984873" cy="369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vant Garde" charset="0"/>
                  <a:ea typeface="ＭＳ Ｐゴシック" charset="0"/>
                </a:defRPr>
              </a:lvl9pPr>
            </a:lstStyle>
            <a:p>
              <a:r>
                <a:rPr lang="en-US" sz="18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cascade </a:t>
              </a:r>
              <a:r>
                <a:rPr lang="en-US" sz="1800" b="1" dirty="0">
                  <a:solidFill>
                    <a:srgbClr val="FF0000"/>
                  </a:solidFill>
                  <a:latin typeface="Arial"/>
                  <a:cs typeface="Arial"/>
                </a:rPr>
                <a:t>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8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/>
          <p:cNvCxnSpPr/>
          <p:nvPr/>
        </p:nvCxnSpPr>
        <p:spPr bwMode="auto">
          <a:xfrm>
            <a:off x="1090148" y="2794004"/>
            <a:ext cx="0" cy="779690"/>
          </a:xfrm>
          <a:prstGeom prst="straightConnector1">
            <a:avLst/>
          </a:prstGeom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 bwMode="auto">
          <a:xfrm>
            <a:off x="517526" y="3700493"/>
            <a:ext cx="1131887" cy="892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300" dirty="0">
                <a:cs typeface="Arial"/>
              </a:rPr>
              <a:t>I</a:t>
            </a:r>
            <a:r>
              <a:rPr lang="en-US" sz="1300" dirty="0" smtClean="0">
                <a:cs typeface="Arial"/>
              </a:rPr>
              <a:t>nheritance risks</a:t>
            </a:r>
          </a:p>
          <a:p>
            <a:pPr algn="ctr">
              <a:spcBef>
                <a:spcPts val="0"/>
              </a:spcBef>
              <a:defRPr/>
            </a:pPr>
            <a:endParaRPr lang="en-US" sz="1300" dirty="0">
              <a:cs typeface="Arial"/>
            </a:endParaRPr>
          </a:p>
          <a:p>
            <a:pPr algn="ctr">
              <a:spcBef>
                <a:spcPts val="0"/>
              </a:spcBef>
              <a:defRPr/>
            </a:pPr>
            <a:endParaRPr lang="en-US" sz="1300" dirty="0">
              <a:cs typeface="Arial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>
            <a:off x="2259825" y="2794004"/>
            <a:ext cx="1588" cy="779690"/>
          </a:xfrm>
          <a:prstGeom prst="straightConnector1">
            <a:avLst/>
          </a:prstGeom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 bwMode="auto">
          <a:xfrm>
            <a:off x="1687514" y="3700496"/>
            <a:ext cx="1133474" cy="892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1300" dirty="0">
                <a:latin typeface="+mn-lt"/>
                <a:cs typeface="Arial"/>
              </a:rPr>
              <a:t>Provide education &amp; awareness </a:t>
            </a:r>
            <a:endParaRPr lang="en-US" sz="1300" dirty="0" smtClean="0">
              <a:latin typeface="+mn-lt"/>
              <a:cs typeface="Arial"/>
            </a:endParaRPr>
          </a:p>
          <a:p>
            <a:pPr algn="ctr">
              <a:defRPr/>
            </a:pPr>
            <a:endParaRPr lang="en-US" sz="1300" dirty="0">
              <a:latin typeface="+mn-lt"/>
              <a:cs typeface="Arial"/>
            </a:endParaRPr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>
            <a:off x="3429486" y="2794004"/>
            <a:ext cx="1586" cy="779690"/>
          </a:xfrm>
          <a:prstGeom prst="straightConnector1">
            <a:avLst/>
          </a:prstGeom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 bwMode="auto">
          <a:xfrm>
            <a:off x="2859089" y="3694975"/>
            <a:ext cx="1131886" cy="892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1300" dirty="0">
                <a:latin typeface="+mn-lt"/>
                <a:cs typeface="Arial"/>
              </a:rPr>
              <a:t>Pre-post genetic testing </a:t>
            </a:r>
            <a:r>
              <a:rPr lang="en-US" sz="1300" dirty="0" smtClean="0">
                <a:latin typeface="+mn-lt"/>
                <a:cs typeface="Arial"/>
              </a:rPr>
              <a:t>counseling</a:t>
            </a:r>
          </a:p>
        </p:txBody>
      </p:sp>
      <p:cxnSp>
        <p:nvCxnSpPr>
          <p:cNvPr id="58" name="Straight Arrow Connector 57"/>
          <p:cNvCxnSpPr/>
          <p:nvPr/>
        </p:nvCxnSpPr>
        <p:spPr bwMode="auto">
          <a:xfrm flipH="1">
            <a:off x="4599157" y="2794004"/>
            <a:ext cx="1588" cy="779690"/>
          </a:xfrm>
          <a:prstGeom prst="straightConnector1">
            <a:avLst/>
          </a:prstGeom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 bwMode="auto">
          <a:xfrm>
            <a:off x="4041779" y="3697950"/>
            <a:ext cx="1133471" cy="892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1300" dirty="0">
                <a:latin typeface="+mn-lt"/>
                <a:cs typeface="Arial"/>
              </a:rPr>
              <a:t>Investigate &amp; confirm family </a:t>
            </a:r>
            <a:r>
              <a:rPr lang="en-US" sz="1300" dirty="0" smtClean="0">
                <a:latin typeface="+mn-lt"/>
                <a:cs typeface="Arial"/>
              </a:rPr>
              <a:t>history</a:t>
            </a:r>
          </a:p>
          <a:p>
            <a:pPr algn="ctr">
              <a:defRPr/>
            </a:pPr>
            <a:endParaRPr lang="en-US" sz="1300" dirty="0">
              <a:latin typeface="+mn-lt"/>
              <a:cs typeface="Arial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>
            <a:off x="5769619" y="2794004"/>
            <a:ext cx="1588" cy="779402"/>
          </a:xfrm>
          <a:prstGeom prst="straightConnector1">
            <a:avLst/>
          </a:prstGeom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 bwMode="auto">
          <a:xfrm>
            <a:off x="5200651" y="3701605"/>
            <a:ext cx="1133474" cy="892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1300" dirty="0">
                <a:cs typeface="Arial"/>
              </a:rPr>
              <a:t>C</a:t>
            </a:r>
            <a:r>
              <a:rPr lang="en-US" sz="1300" dirty="0" smtClean="0">
                <a:cs typeface="Arial"/>
              </a:rPr>
              <a:t>oordination </a:t>
            </a:r>
            <a:r>
              <a:rPr lang="en-US" sz="1300" dirty="0">
                <a:cs typeface="Arial"/>
              </a:rPr>
              <a:t>of </a:t>
            </a:r>
            <a:r>
              <a:rPr lang="en-US" sz="1300" dirty="0" smtClean="0">
                <a:cs typeface="Arial"/>
              </a:rPr>
              <a:t>family screening</a:t>
            </a:r>
          </a:p>
          <a:p>
            <a:pPr algn="ctr">
              <a:defRPr/>
            </a:pPr>
            <a:endParaRPr lang="en-US" sz="1300" dirty="0">
              <a:cs typeface="Arial"/>
            </a:endParaRPr>
          </a:p>
        </p:txBody>
      </p:sp>
      <p:cxnSp>
        <p:nvCxnSpPr>
          <p:cNvPr id="68" name="Straight Arrow Connector 67"/>
          <p:cNvCxnSpPr/>
          <p:nvPr/>
        </p:nvCxnSpPr>
        <p:spPr bwMode="auto">
          <a:xfrm flipH="1">
            <a:off x="6938493" y="2794004"/>
            <a:ext cx="1588" cy="779402"/>
          </a:xfrm>
          <a:prstGeom prst="straightConnector1">
            <a:avLst/>
          </a:prstGeom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 bwMode="auto">
          <a:xfrm>
            <a:off x="6370639" y="3693534"/>
            <a:ext cx="1133474" cy="892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1300" dirty="0">
                <a:latin typeface="+mn-lt"/>
                <a:cs typeface="Arial"/>
              </a:rPr>
              <a:t>Discuss worries &amp; fears about the </a:t>
            </a:r>
            <a:r>
              <a:rPr lang="en-US" sz="1300" dirty="0" smtClean="0">
                <a:latin typeface="+mn-lt"/>
                <a:cs typeface="Arial"/>
              </a:rPr>
              <a:t>diagnosis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flipH="1">
            <a:off x="8108952" y="2794004"/>
            <a:ext cx="1588" cy="779402"/>
          </a:xfrm>
          <a:prstGeom prst="straightConnector1">
            <a:avLst/>
          </a:prstGeom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 bwMode="auto">
          <a:xfrm>
            <a:off x="7542214" y="3694295"/>
            <a:ext cx="1133474" cy="892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spAutoFit/>
          </a:bodyPr>
          <a:lstStyle/>
          <a:p>
            <a:pPr algn="ctr">
              <a:defRPr/>
            </a:pPr>
            <a:r>
              <a:rPr lang="en-US" sz="1300" dirty="0">
                <a:cs typeface="Arial"/>
              </a:rPr>
              <a:t>Recruitment to </a:t>
            </a:r>
            <a:r>
              <a:rPr lang="en-US" sz="1300" dirty="0" smtClean="0">
                <a:cs typeface="Arial"/>
              </a:rPr>
              <a:t>research</a:t>
            </a:r>
          </a:p>
          <a:p>
            <a:pPr algn="ctr">
              <a:defRPr/>
            </a:pPr>
            <a:endParaRPr lang="en-US" sz="1300" dirty="0">
              <a:cs typeface="Arial"/>
            </a:endParaRPr>
          </a:p>
          <a:p>
            <a:pPr algn="ctr">
              <a:defRPr/>
            </a:pPr>
            <a:endParaRPr lang="en-US" sz="1300" dirty="0"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7764" y="4639695"/>
            <a:ext cx="290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Ingles et al. Heart Rhythm. 2011 </a:t>
            </a:r>
            <a:endParaRPr lang="en-US" sz="1600" i="1" dirty="0"/>
          </a:p>
        </p:txBody>
      </p:sp>
      <p:grpSp>
        <p:nvGrpSpPr>
          <p:cNvPr id="18" name="Group 1"/>
          <p:cNvGrpSpPr>
            <a:grpSpLocks/>
          </p:cNvGrpSpPr>
          <p:nvPr/>
        </p:nvGrpSpPr>
        <p:grpSpPr bwMode="auto">
          <a:xfrm>
            <a:off x="1081088" y="759845"/>
            <a:ext cx="7038975" cy="2025748"/>
            <a:chOff x="1081308" y="2065123"/>
            <a:chExt cx="7038256" cy="2025220"/>
          </a:xfrm>
        </p:grpSpPr>
        <p:sp>
          <p:nvSpPr>
            <p:cNvPr id="19" name="Trapezoid 18"/>
            <p:cNvSpPr/>
            <p:nvPr/>
          </p:nvSpPr>
          <p:spPr>
            <a:xfrm>
              <a:off x="1081308" y="2261463"/>
              <a:ext cx="7038256" cy="1828880"/>
            </a:xfrm>
            <a:prstGeom prst="trapezoid">
              <a:avLst>
                <a:gd name="adj" fmla="val 6681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20" name="Group 6"/>
            <p:cNvGrpSpPr>
              <a:grpSpLocks/>
            </p:cNvGrpSpPr>
            <p:nvPr/>
          </p:nvGrpSpPr>
          <p:grpSpPr bwMode="auto">
            <a:xfrm>
              <a:off x="1932121" y="3152933"/>
              <a:ext cx="1257172" cy="766563"/>
              <a:chOff x="1716886" y="2673692"/>
              <a:chExt cx="1184830" cy="706786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1716886" y="2673692"/>
                <a:ext cx="1184830" cy="7067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1200"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854254" y="2735410"/>
                <a:ext cx="942479" cy="42582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latin typeface="+mn-lt"/>
                    <a:cs typeface="Arial"/>
                  </a:rPr>
                  <a:t>Genetic diagnosis</a:t>
                </a:r>
              </a:p>
            </p:txBody>
          </p:sp>
        </p:grpSp>
        <p:grpSp>
          <p:nvGrpSpPr>
            <p:cNvPr id="21" name="Group 9"/>
            <p:cNvGrpSpPr>
              <a:grpSpLocks/>
            </p:cNvGrpSpPr>
            <p:nvPr/>
          </p:nvGrpSpPr>
          <p:grpSpPr bwMode="auto">
            <a:xfrm>
              <a:off x="3297232" y="3152933"/>
              <a:ext cx="1255584" cy="766563"/>
              <a:chOff x="2981649" y="2212027"/>
              <a:chExt cx="1184830" cy="706786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2981649" y="2212027"/>
                <a:ext cx="1184830" cy="7067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1200"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034075" y="2277191"/>
                <a:ext cx="1066497" cy="42582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latin typeface="+mn-lt"/>
                    <a:cs typeface="Arial"/>
                  </a:rPr>
                  <a:t>Inheritance risk to family</a:t>
                </a:r>
              </a:p>
            </p:txBody>
          </p:sp>
        </p:grpSp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4660755" y="3152930"/>
              <a:ext cx="1257172" cy="899970"/>
              <a:chOff x="4276281" y="2692278"/>
              <a:chExt cx="1184830" cy="829667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276281" y="2692278"/>
                <a:ext cx="1184830" cy="70668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1200">
                  <a:cs typeface="Arial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403442" y="2756742"/>
                <a:ext cx="940982" cy="76520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latin typeface="+mn-lt"/>
                    <a:cs typeface="Arial"/>
                  </a:rPr>
                  <a:t>ICD therapy &amp; other treatments</a:t>
                </a:r>
              </a:p>
            </p:txBody>
          </p:sp>
        </p:grpSp>
        <p:grpSp>
          <p:nvGrpSpPr>
            <p:cNvPr id="23" name="Group 15"/>
            <p:cNvGrpSpPr>
              <a:grpSpLocks/>
            </p:cNvGrpSpPr>
            <p:nvPr/>
          </p:nvGrpSpPr>
          <p:grpSpPr bwMode="auto">
            <a:xfrm>
              <a:off x="6024278" y="3152933"/>
              <a:ext cx="1257172" cy="766563"/>
              <a:chOff x="5602519" y="2934127"/>
              <a:chExt cx="1185207" cy="706786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602519" y="2934127"/>
                <a:ext cx="1185207" cy="70678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1200">
                  <a:cs typeface="Arial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612113" y="3009617"/>
                <a:ext cx="1161263" cy="42582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latin typeface="+mn-lt"/>
                    <a:cs typeface="Arial"/>
                  </a:rPr>
                  <a:t>Lifestyle modifications</a:t>
                </a:r>
              </a:p>
            </p:txBody>
          </p:sp>
        </p:grpSp>
        <p:grpSp>
          <p:nvGrpSpPr>
            <p:cNvPr id="24" name="Group 18"/>
            <p:cNvGrpSpPr>
              <a:grpSpLocks/>
            </p:cNvGrpSpPr>
            <p:nvPr/>
          </p:nvGrpSpPr>
          <p:grpSpPr bwMode="auto">
            <a:xfrm>
              <a:off x="5360773" y="2480593"/>
              <a:ext cx="1257172" cy="677127"/>
              <a:chOff x="5435299" y="2390674"/>
              <a:chExt cx="1184830" cy="62324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435299" y="2390674"/>
                <a:ext cx="1184830" cy="6232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1200"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489154" y="2483563"/>
                <a:ext cx="1066646" cy="25564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latin typeface="+mn-lt"/>
                    <a:cs typeface="Arial"/>
                  </a:rPr>
                  <a:t>Risk of SCD</a:t>
                </a:r>
              </a:p>
            </p:txBody>
          </p:sp>
        </p:grpSp>
        <p:grpSp>
          <p:nvGrpSpPr>
            <p:cNvPr id="25" name="Group 21"/>
            <p:cNvGrpSpPr>
              <a:grpSpLocks/>
            </p:cNvGrpSpPr>
            <p:nvPr/>
          </p:nvGrpSpPr>
          <p:grpSpPr bwMode="auto">
            <a:xfrm>
              <a:off x="2614676" y="2480593"/>
              <a:ext cx="1257172" cy="677127"/>
              <a:chOff x="1716820" y="2089864"/>
              <a:chExt cx="1184830" cy="623248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716820" y="2089864"/>
                <a:ext cx="1184830" cy="6232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1200"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835004" y="2165222"/>
                <a:ext cx="940983" cy="42509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latin typeface="+mn-lt"/>
                    <a:cs typeface="Arial"/>
                  </a:rPr>
                  <a:t>New diagnosis</a:t>
                </a:r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3987724" y="2480593"/>
              <a:ext cx="1257172" cy="677127"/>
              <a:chOff x="4091001" y="2147148"/>
              <a:chExt cx="1184830" cy="623248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091001" y="2147148"/>
                <a:ext cx="1184830" cy="6232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1200"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09186" y="2222508"/>
                <a:ext cx="940982" cy="42509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latin typeface="+mn-lt"/>
                    <a:cs typeface="Arial"/>
                  </a:rPr>
                  <a:t>Grief and loss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905509" y="2065123"/>
              <a:ext cx="5384250" cy="30789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  <a:cs typeface="Arial"/>
                </a:rPr>
                <a:t>Issues surrounding a diagnosis of a genetic heart disease</a:t>
              </a:r>
            </a:p>
          </p:txBody>
        </p:sp>
      </p:grpSp>
      <p:sp>
        <p:nvSpPr>
          <p:cNvPr id="98" name="Title 97"/>
          <p:cNvSpPr>
            <a:spLocks noGrp="1"/>
          </p:cNvSpPr>
          <p:nvPr>
            <p:ph type="title"/>
          </p:nvPr>
        </p:nvSpPr>
        <p:spPr>
          <a:xfrm>
            <a:off x="0" y="-29881"/>
            <a:ext cx="9144000" cy="89647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Role of the Cardiac Genetic Counsellor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86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" b="4390"/>
          <a:stretch/>
        </p:blipFill>
        <p:spPr bwMode="auto">
          <a:xfrm>
            <a:off x="371475" y="609087"/>
            <a:ext cx="6176036" cy="422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Screen Shot 2016-09-09 at 2.3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23" y="134471"/>
            <a:ext cx="4104926" cy="3006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ccer de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10" y="2723264"/>
            <a:ext cx="4647738" cy="2237206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45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7-31 at 10.17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/>
          <a:stretch/>
        </p:blipFill>
        <p:spPr>
          <a:xfrm>
            <a:off x="4468293" y="207730"/>
            <a:ext cx="4675707" cy="967148"/>
          </a:xfrm>
          <a:prstGeom prst="rect">
            <a:avLst/>
          </a:prstGeom>
        </p:spPr>
      </p:pic>
      <p:pic>
        <p:nvPicPr>
          <p:cNvPr id="4" name="Picture 3" descr="Screen Shot 2018-07-31 at 10.18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41" y="1147331"/>
            <a:ext cx="4306565" cy="3790637"/>
          </a:xfrm>
          <a:prstGeom prst="rect">
            <a:avLst/>
          </a:prstGeom>
        </p:spPr>
      </p:pic>
      <p:pic>
        <p:nvPicPr>
          <p:cNvPr id="8" name="Picture 2" descr="cause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1" y="2425983"/>
            <a:ext cx="3906652" cy="249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286000" y="2965962"/>
            <a:ext cx="18377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vant Gar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vant Garde" charset="0"/>
                <a:ea typeface="ＭＳ Ｐゴシック" charset="0"/>
              </a:defRPr>
            </a:lvl9pPr>
          </a:lstStyle>
          <a:p>
            <a:r>
              <a:rPr lang="en-US" sz="1400" b="1" i="0" dirty="0">
                <a:solidFill>
                  <a:srgbClr val="FF0000"/>
                </a:solidFill>
                <a:latin typeface="Arial" charset="0"/>
                <a:cs typeface="Arial" charset="0"/>
              </a:rPr>
              <a:t>Overall </a:t>
            </a:r>
            <a:r>
              <a:rPr lang="en-US" sz="1400" b="1" i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Incidence </a:t>
            </a:r>
            <a:br>
              <a:rPr lang="en-US" sz="1400" b="1" i="0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sz="1400" b="1" i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1.3 </a:t>
            </a:r>
            <a:r>
              <a:rPr lang="en-US" sz="1400" b="1" i="0" dirty="0">
                <a:solidFill>
                  <a:srgbClr val="FF0000"/>
                </a:solidFill>
                <a:latin typeface="Arial" charset="0"/>
                <a:cs typeface="Arial" charset="0"/>
              </a:rPr>
              <a:t>per 100,000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865" y="2704352"/>
            <a:ext cx="429695" cy="127716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8" descr="nejm title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5"/>
          <a:stretch/>
        </p:blipFill>
        <p:spPr bwMode="auto">
          <a:xfrm>
            <a:off x="358319" y="263577"/>
            <a:ext cx="3907385" cy="21325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44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Cancer Sub-Bran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Cancer Sub-Brand Template.potx</Template>
  <TotalTime>11526</TotalTime>
  <Words>848</Words>
  <Application>Microsoft Macintosh PowerPoint</Application>
  <PresentationFormat>On-screen Show (16:9)</PresentationFormat>
  <Paragraphs>165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Cancer Sub-Brand Template</vt:lpstr>
      <vt:lpstr>Multidisciplinary Care of Families with Inherited Heart Disease</vt:lpstr>
      <vt:lpstr>The Cardiac Genetic Patient</vt:lpstr>
      <vt:lpstr>Unique patient group: Psychosocial consequences</vt:lpstr>
      <vt:lpstr>Cardiac genetic testing</vt:lpstr>
      <vt:lpstr>Cardiac genetic testing: proband testing</vt:lpstr>
      <vt:lpstr>Cardiac genetic testing: cascade testing</vt:lpstr>
      <vt:lpstr>The Role of the Cardiac Genetic Counsellor</vt:lpstr>
      <vt:lpstr>PowerPoint Presentation</vt:lpstr>
      <vt:lpstr>PowerPoint Presentation</vt:lpstr>
      <vt:lpstr>PowerPoint Presentation</vt:lpstr>
      <vt:lpstr>Adjustment and Needs after SCD</vt:lpstr>
      <vt:lpstr>PowerPoint Presentation</vt:lpstr>
      <vt:lpstr>Lack of consistency of cardiac genetic tests</vt:lpstr>
      <vt:lpstr>How do patients understand uncertainty?</vt:lpstr>
      <vt:lpstr>Better Communication of Results</vt:lpstr>
      <vt:lpstr>Expertise of a Multidisciplinary Team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Ashleigh Mullaly</dc:creator>
  <cp:lastModifiedBy>Jodie Ingles</cp:lastModifiedBy>
  <cp:revision>374</cp:revision>
  <cp:lastPrinted>2016-05-13T05:25:25Z</cp:lastPrinted>
  <dcterms:created xsi:type="dcterms:W3CDTF">2015-03-05T22:31:31Z</dcterms:created>
  <dcterms:modified xsi:type="dcterms:W3CDTF">2018-08-01T02:01:10Z</dcterms:modified>
</cp:coreProperties>
</file>