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1" r:id="rId3"/>
    <p:sldMasterId id="2147483688" r:id="rId4"/>
    <p:sldMasterId id="2147483694" r:id="rId5"/>
  </p:sldMasterIdLst>
  <p:notesMasterIdLst>
    <p:notesMasterId r:id="rId35"/>
  </p:notesMasterIdLst>
  <p:handoutMasterIdLst>
    <p:handoutMasterId r:id="rId36"/>
  </p:handoutMasterIdLst>
  <p:sldIdLst>
    <p:sldId id="258" r:id="rId6"/>
    <p:sldId id="261" r:id="rId7"/>
    <p:sldId id="260" r:id="rId8"/>
    <p:sldId id="286" r:id="rId9"/>
    <p:sldId id="262" r:id="rId10"/>
    <p:sldId id="263" r:id="rId11"/>
    <p:sldId id="264" r:id="rId12"/>
    <p:sldId id="266" r:id="rId13"/>
    <p:sldId id="280" r:id="rId14"/>
    <p:sldId id="276" r:id="rId15"/>
    <p:sldId id="265" r:id="rId16"/>
    <p:sldId id="268" r:id="rId17"/>
    <p:sldId id="291" r:id="rId18"/>
    <p:sldId id="290" r:id="rId19"/>
    <p:sldId id="288" r:id="rId20"/>
    <p:sldId id="269" r:id="rId21"/>
    <p:sldId id="289" r:id="rId22"/>
    <p:sldId id="274" r:id="rId23"/>
    <p:sldId id="272" r:id="rId24"/>
    <p:sldId id="270" r:id="rId25"/>
    <p:sldId id="293" r:id="rId26"/>
    <p:sldId id="275" r:id="rId27"/>
    <p:sldId id="292" r:id="rId28"/>
    <p:sldId id="273" r:id="rId29"/>
    <p:sldId id="283" r:id="rId30"/>
    <p:sldId id="284" r:id="rId31"/>
    <p:sldId id="281" r:id="rId32"/>
    <p:sldId id="282" r:id="rId33"/>
    <p:sldId id="285" r:id="rId3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87" autoAdjust="0"/>
  </p:normalViewPr>
  <p:slideViewPr>
    <p:cSldViewPr>
      <p:cViewPr varScale="1">
        <p:scale>
          <a:sx n="70" d="100"/>
          <a:sy n="70" d="100"/>
        </p:scale>
        <p:origin x="1200" y="43"/>
      </p:cViewPr>
      <p:guideLst>
        <p:guide orient="horz" pos="408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1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onash.edu\shared\R-MNHS-SPHPM-EPM-PHTrauma\Susie-Cartledge\Study%202-%20CR%20Survey\Drafts\CR%20survey%20pape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68775190662799"/>
          <c:y val="4.9784607625767099E-2"/>
          <c:w val="0.71803651268944602"/>
          <c:h val="0.87417109210087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CPRT!$K$3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6246719160105199E-3"/>
                  <c:y val="1.199400111062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CPRT!$L$2:$M$2</c:f>
              <c:strCache>
                <c:ptCount val="2"/>
                <c:pt idx="0">
                  <c:v>CPR training </c:v>
                </c:pt>
                <c:pt idx="1">
                  <c:v>CPR training information</c:v>
                </c:pt>
              </c:strCache>
            </c:strRef>
          </c:cat>
          <c:val>
            <c:numRef>
              <c:f>CPRT!$L$3:$M$3</c:f>
              <c:numCache>
                <c:formatCode>General</c:formatCode>
                <c:ptCount val="2"/>
                <c:pt idx="0">
                  <c:v>23.9</c:v>
                </c:pt>
                <c:pt idx="1">
                  <c:v>40.200000000000003</c:v>
                </c:pt>
              </c:numCache>
            </c:numRef>
          </c:val>
        </c:ser>
        <c:ser>
          <c:idx val="1"/>
          <c:order val="1"/>
          <c:tx>
            <c:strRef>
              <c:f>CPRT!$K$4</c:f>
              <c:strCache>
                <c:ptCount val="1"/>
                <c:pt idx="0">
                  <c:v>New Zealand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199400111062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CPRT!$L$2:$M$2</c:f>
              <c:strCache>
                <c:ptCount val="2"/>
                <c:pt idx="0">
                  <c:v>CPR training </c:v>
                </c:pt>
                <c:pt idx="1">
                  <c:v>CPR training information</c:v>
                </c:pt>
              </c:strCache>
            </c:strRef>
          </c:cat>
          <c:val>
            <c:numRef>
              <c:f>CPRT!$L$4:$M$4</c:f>
              <c:numCache>
                <c:formatCode>General</c:formatCode>
                <c:ptCount val="2"/>
                <c:pt idx="0">
                  <c:v>56.6</c:v>
                </c:pt>
                <c:pt idx="1">
                  <c:v>73.2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2358016"/>
        <c:axId val="682358408"/>
      </c:barChart>
      <c:catAx>
        <c:axId val="68235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58408"/>
        <c:crosses val="autoZero"/>
        <c:auto val="1"/>
        <c:lblAlgn val="ctr"/>
        <c:lblOffset val="100"/>
        <c:noMultiLvlLbl val="0"/>
      </c:catAx>
      <c:valAx>
        <c:axId val="6823584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Percent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2621356797701"/>
          <c:y val="0.42405154982779703"/>
          <c:w val="0.14477378643202299"/>
          <c:h val="0.31838951227641399"/>
        </c:manualLayout>
      </c:layout>
      <c:overlay val="0"/>
      <c:spPr>
        <a:noFill/>
        <a:ln>
          <a:noFill/>
        </a:ln>
        <a:effectLst>
          <a:glow>
            <a:schemeClr val="accent1">
              <a:alpha val="40000"/>
            </a:schemeClr>
          </a:glow>
          <a:outerShdw blurRad="50800" dist="50800" dir="5400000" sx="1000" sy="1000" algn="ctr" rotWithShape="0">
            <a:srgbClr val="000000">
              <a:alpha val="43137"/>
            </a:srgbClr>
          </a:outerShdw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543C3-5B5B-45A5-A691-1120B2D7B69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240000" rev="0"/>
          </a:camera>
          <a:lightRig rig="threePt" dir="t"/>
        </a:scene3d>
      </dgm:spPr>
      <dgm:t>
        <a:bodyPr/>
        <a:lstStyle/>
        <a:p>
          <a:endParaRPr lang="en-AU"/>
        </a:p>
      </dgm:t>
    </dgm:pt>
    <dgm:pt modelId="{2EA8D54F-D468-4299-A4D1-702B005DCE8C}">
      <dgm:prSet phldrT="[Text]"/>
      <dgm:spPr/>
      <dgm:t>
        <a:bodyPr/>
        <a:lstStyle/>
        <a:p>
          <a:r>
            <a:rPr lang="en-AU" dirty="0" smtClean="0">
              <a:latin typeface="Arial Narrow" panose="020B0606020202030204" pitchFamily="34" charset="0"/>
            </a:rPr>
            <a:t>83</a:t>
          </a:r>
          <a:endParaRPr lang="en-AU" dirty="0">
            <a:latin typeface="Arial Narrow" panose="020B0606020202030204" pitchFamily="34" charset="0"/>
          </a:endParaRPr>
        </a:p>
      </dgm:t>
    </dgm:pt>
    <dgm:pt modelId="{97BCEC54-4D2B-438A-9C6C-7CC8812210D0}" type="parTrans" cxnId="{A51B4580-C14B-4569-84B6-1728A2187789}">
      <dgm:prSet/>
      <dgm:spPr/>
      <dgm:t>
        <a:bodyPr/>
        <a:lstStyle/>
        <a:p>
          <a:endParaRPr lang="en-AU"/>
        </a:p>
      </dgm:t>
    </dgm:pt>
    <dgm:pt modelId="{7C445E0A-593A-4335-93EE-FF696811AA0D}" type="sibTrans" cxnId="{A51B4580-C14B-4569-84B6-1728A2187789}">
      <dgm:prSet/>
      <dgm:spPr/>
      <dgm:t>
        <a:bodyPr/>
        <a:lstStyle/>
        <a:p>
          <a:endParaRPr lang="en-AU"/>
        </a:p>
      </dgm:t>
    </dgm:pt>
    <dgm:pt modelId="{32ED54F0-3213-4F0B-A12D-430C7CE74ED0}">
      <dgm:prSet phldrT="[Text]"/>
      <dgm:spPr/>
      <dgm:t>
        <a:bodyPr/>
        <a:lstStyle/>
        <a:p>
          <a:endParaRPr lang="en-AU" dirty="0"/>
        </a:p>
      </dgm:t>
    </dgm:pt>
    <dgm:pt modelId="{F2A18F47-D984-46C0-B99C-8B9E5D453BA7}" type="sibTrans" cxnId="{CA57AE20-9344-4F4A-8E84-20B9962FF37F}">
      <dgm:prSet/>
      <dgm:spPr/>
      <dgm:t>
        <a:bodyPr/>
        <a:lstStyle/>
        <a:p>
          <a:endParaRPr lang="en-AU"/>
        </a:p>
      </dgm:t>
    </dgm:pt>
    <dgm:pt modelId="{2428DCCE-0DA7-4E75-B852-D519FA35E0F1}" type="parTrans" cxnId="{CA57AE20-9344-4F4A-8E84-20B9962FF37F}">
      <dgm:prSet/>
      <dgm:spPr/>
      <dgm:t>
        <a:bodyPr/>
        <a:lstStyle/>
        <a:p>
          <a:endParaRPr lang="en-AU"/>
        </a:p>
      </dgm:t>
    </dgm:pt>
    <dgm:pt modelId="{B301E8BA-5BA2-4AE6-8122-7E31284A4AEE}">
      <dgm:prSet phldrT="[Text]"/>
      <dgm:spPr/>
      <dgm:t>
        <a:bodyPr/>
        <a:lstStyle/>
        <a:p>
          <a:endParaRPr lang="en-AU" dirty="0"/>
        </a:p>
      </dgm:t>
    </dgm:pt>
    <dgm:pt modelId="{A0827177-8D2D-4B68-BA95-7F5FC06B4EA4}" type="sibTrans" cxnId="{B9ECD6E3-B3D7-4A30-86D5-4390A65B8AE5}">
      <dgm:prSet/>
      <dgm:spPr/>
      <dgm:t>
        <a:bodyPr/>
        <a:lstStyle/>
        <a:p>
          <a:endParaRPr lang="en-AU"/>
        </a:p>
      </dgm:t>
    </dgm:pt>
    <dgm:pt modelId="{F61B1C3C-9CA2-40F3-9199-45105AE3D584}" type="parTrans" cxnId="{B9ECD6E3-B3D7-4A30-86D5-4390A65B8AE5}">
      <dgm:prSet/>
      <dgm:spPr/>
      <dgm:t>
        <a:bodyPr/>
        <a:lstStyle/>
        <a:p>
          <a:endParaRPr lang="en-AU"/>
        </a:p>
      </dgm:t>
    </dgm:pt>
    <dgm:pt modelId="{4C612525-11E9-4E14-A09D-39D8091C9134}" type="pres">
      <dgm:prSet presAssocID="{3CE543C3-5B5B-45A5-A691-1120B2D7B69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5F46C3DA-AA6D-4AA2-89A1-C5FCF69DD1D8}" type="pres">
      <dgm:prSet presAssocID="{32ED54F0-3213-4F0B-A12D-430C7CE74ED0}" presName="Accent1" presStyleCnt="0"/>
      <dgm:spPr/>
    </dgm:pt>
    <dgm:pt modelId="{C6498EA2-71DA-4F92-954C-6CCB64C1D63D}" type="pres">
      <dgm:prSet presAssocID="{32ED54F0-3213-4F0B-A12D-430C7CE74ED0}" presName="Accent" presStyleLbl="node1" presStyleIdx="0" presStyleCnt="3"/>
      <dgm:spPr>
        <a:solidFill>
          <a:schemeClr val="tx2"/>
        </a:solidFill>
      </dgm:spPr>
    </dgm:pt>
    <dgm:pt modelId="{928A9D84-577C-4DF9-BF4E-88DA6A0E6ED1}" type="pres">
      <dgm:prSet presAssocID="{32ED54F0-3213-4F0B-A12D-430C7CE74ED0}" presName="Parent1" presStyleLbl="revTx" presStyleIdx="0" presStyleCnt="3" custLinFactNeighborX="2125" custLinFactNeighborY="7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D591E-3777-477B-A14D-44D41B1E47EF}" type="pres">
      <dgm:prSet presAssocID="{2EA8D54F-D468-4299-A4D1-702B005DCE8C}" presName="Accent2" presStyleCnt="0"/>
      <dgm:spPr/>
    </dgm:pt>
    <dgm:pt modelId="{CE290624-D2CC-457A-A0A8-9916CDC9D9B9}" type="pres">
      <dgm:prSet presAssocID="{2EA8D54F-D468-4299-A4D1-702B005DCE8C}" presName="Accent" presStyleLbl="node1" presStyleIdx="1" presStyleCnt="3"/>
      <dgm:spPr>
        <a:solidFill>
          <a:schemeClr val="tx2"/>
        </a:solidFill>
      </dgm:spPr>
    </dgm:pt>
    <dgm:pt modelId="{3B332311-4FE5-4B50-A716-E22A7B934DFD}" type="pres">
      <dgm:prSet presAssocID="{2EA8D54F-D468-4299-A4D1-702B005DCE8C}" presName="Parent2" presStyleLbl="revTx" presStyleIdx="1" presStyleCnt="3" custLinFactY="-94304" custLinFactNeighborX="4761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182724-21FB-413A-B6A0-7CDC2C8B0EDF}" type="pres">
      <dgm:prSet presAssocID="{B301E8BA-5BA2-4AE6-8122-7E31284A4AEE}" presName="Accent3" presStyleCnt="0"/>
      <dgm:spPr/>
    </dgm:pt>
    <dgm:pt modelId="{BCD1E212-147B-4F9A-915B-B729CE43F177}" type="pres">
      <dgm:prSet presAssocID="{B301E8BA-5BA2-4AE6-8122-7E31284A4AEE}" presName="Accent" presStyleLbl="node1" presStyleIdx="2" presStyleCnt="3"/>
      <dgm:spPr>
        <a:solidFill>
          <a:schemeClr val="tx2"/>
        </a:solidFill>
      </dgm:spPr>
    </dgm:pt>
    <dgm:pt modelId="{B076640C-DB2F-4AEC-931A-5EAEFB026B37}" type="pres">
      <dgm:prSet presAssocID="{B301E8BA-5BA2-4AE6-8122-7E31284A4AEE}" presName="Parent3" presStyleLbl="revTx" presStyleIdx="2" presStyleCnt="3" custScaleX="344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2FF83CD-F6F5-45DB-BA0A-35DD4706FA5C}" type="presOf" srcId="{3CE543C3-5B5B-45A5-A691-1120B2D7B69B}" destId="{4C612525-11E9-4E14-A09D-39D8091C9134}" srcOrd="0" destOrd="0" presId="urn:microsoft.com/office/officeart/2009/layout/CircleArrowProcess"/>
    <dgm:cxn modelId="{D4F37A13-B284-438A-AB7D-4D866DBFAD1E}" type="presOf" srcId="{B301E8BA-5BA2-4AE6-8122-7E31284A4AEE}" destId="{B076640C-DB2F-4AEC-931A-5EAEFB026B37}" srcOrd="0" destOrd="0" presId="urn:microsoft.com/office/officeart/2009/layout/CircleArrowProcess"/>
    <dgm:cxn modelId="{CA57AE20-9344-4F4A-8E84-20B9962FF37F}" srcId="{3CE543C3-5B5B-45A5-A691-1120B2D7B69B}" destId="{32ED54F0-3213-4F0B-A12D-430C7CE74ED0}" srcOrd="0" destOrd="0" parTransId="{2428DCCE-0DA7-4E75-B852-D519FA35E0F1}" sibTransId="{F2A18F47-D984-46C0-B99C-8B9E5D453BA7}"/>
    <dgm:cxn modelId="{22C7138B-D1C8-4025-92BC-3679EB80F83C}" type="presOf" srcId="{2EA8D54F-D468-4299-A4D1-702B005DCE8C}" destId="{3B332311-4FE5-4B50-A716-E22A7B934DFD}" srcOrd="0" destOrd="0" presId="urn:microsoft.com/office/officeart/2009/layout/CircleArrowProcess"/>
    <dgm:cxn modelId="{A51B4580-C14B-4569-84B6-1728A2187789}" srcId="{3CE543C3-5B5B-45A5-A691-1120B2D7B69B}" destId="{2EA8D54F-D468-4299-A4D1-702B005DCE8C}" srcOrd="1" destOrd="0" parTransId="{97BCEC54-4D2B-438A-9C6C-7CC8812210D0}" sibTransId="{7C445E0A-593A-4335-93EE-FF696811AA0D}"/>
    <dgm:cxn modelId="{314B520E-41AF-4B98-82C6-DBFE9D4B6908}" type="presOf" srcId="{32ED54F0-3213-4F0B-A12D-430C7CE74ED0}" destId="{928A9D84-577C-4DF9-BF4E-88DA6A0E6ED1}" srcOrd="0" destOrd="0" presId="urn:microsoft.com/office/officeart/2009/layout/CircleArrowProcess"/>
    <dgm:cxn modelId="{B9ECD6E3-B3D7-4A30-86D5-4390A65B8AE5}" srcId="{3CE543C3-5B5B-45A5-A691-1120B2D7B69B}" destId="{B301E8BA-5BA2-4AE6-8122-7E31284A4AEE}" srcOrd="2" destOrd="0" parTransId="{F61B1C3C-9CA2-40F3-9199-45105AE3D584}" sibTransId="{A0827177-8D2D-4B68-BA95-7F5FC06B4EA4}"/>
    <dgm:cxn modelId="{08148984-C42D-4CAF-A263-C5058202DF6A}" type="presParOf" srcId="{4C612525-11E9-4E14-A09D-39D8091C9134}" destId="{5F46C3DA-AA6D-4AA2-89A1-C5FCF69DD1D8}" srcOrd="0" destOrd="0" presId="urn:microsoft.com/office/officeart/2009/layout/CircleArrowProcess"/>
    <dgm:cxn modelId="{B74D2141-3934-40CB-A0F8-D471C511EB69}" type="presParOf" srcId="{5F46C3DA-AA6D-4AA2-89A1-C5FCF69DD1D8}" destId="{C6498EA2-71DA-4F92-954C-6CCB64C1D63D}" srcOrd="0" destOrd="0" presId="urn:microsoft.com/office/officeart/2009/layout/CircleArrowProcess"/>
    <dgm:cxn modelId="{E08E61DD-3350-41A6-992E-D67C78E13F4E}" type="presParOf" srcId="{4C612525-11E9-4E14-A09D-39D8091C9134}" destId="{928A9D84-577C-4DF9-BF4E-88DA6A0E6ED1}" srcOrd="1" destOrd="0" presId="urn:microsoft.com/office/officeart/2009/layout/CircleArrowProcess"/>
    <dgm:cxn modelId="{DD00227B-18E8-4DE2-BC09-6C1D2553081C}" type="presParOf" srcId="{4C612525-11E9-4E14-A09D-39D8091C9134}" destId="{AF8D591E-3777-477B-A14D-44D41B1E47EF}" srcOrd="2" destOrd="0" presId="urn:microsoft.com/office/officeart/2009/layout/CircleArrowProcess"/>
    <dgm:cxn modelId="{2F1F9290-AEC4-4A92-B75E-5815A201F62B}" type="presParOf" srcId="{AF8D591E-3777-477B-A14D-44D41B1E47EF}" destId="{CE290624-D2CC-457A-A0A8-9916CDC9D9B9}" srcOrd="0" destOrd="0" presId="urn:microsoft.com/office/officeart/2009/layout/CircleArrowProcess"/>
    <dgm:cxn modelId="{4EE00816-F905-441A-879E-0F3CFE74C677}" type="presParOf" srcId="{4C612525-11E9-4E14-A09D-39D8091C9134}" destId="{3B332311-4FE5-4B50-A716-E22A7B934DFD}" srcOrd="3" destOrd="0" presId="urn:microsoft.com/office/officeart/2009/layout/CircleArrowProcess"/>
    <dgm:cxn modelId="{2D52DD57-C0DE-4B94-B14F-411A5AED31A0}" type="presParOf" srcId="{4C612525-11E9-4E14-A09D-39D8091C9134}" destId="{CF182724-21FB-413A-B6A0-7CDC2C8B0EDF}" srcOrd="4" destOrd="0" presId="urn:microsoft.com/office/officeart/2009/layout/CircleArrowProcess"/>
    <dgm:cxn modelId="{3B7C606F-C50A-470C-BFC4-2936E67EA757}" type="presParOf" srcId="{CF182724-21FB-413A-B6A0-7CDC2C8B0EDF}" destId="{BCD1E212-147B-4F9A-915B-B729CE43F177}" srcOrd="0" destOrd="0" presId="urn:microsoft.com/office/officeart/2009/layout/CircleArrowProcess"/>
    <dgm:cxn modelId="{415527A3-CB0E-4F34-9563-EC591238841C}" type="presParOf" srcId="{4C612525-11E9-4E14-A09D-39D8091C9134}" destId="{B076640C-DB2F-4AEC-931A-5EAEFB026B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98EA2-71DA-4F92-954C-6CCB64C1D63D}">
      <dsp:nvSpPr>
        <dsp:cNvPr id="0" name=""/>
        <dsp:cNvSpPr/>
      </dsp:nvSpPr>
      <dsp:spPr>
        <a:xfrm>
          <a:off x="3284163" y="0"/>
          <a:ext cx="2396237" cy="23966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9D84-577C-4DF9-BF4E-88DA6A0E6ED1}">
      <dsp:nvSpPr>
        <dsp:cNvPr id="0" name=""/>
        <dsp:cNvSpPr/>
      </dsp:nvSpPr>
      <dsp:spPr>
        <a:xfrm>
          <a:off x="3842105" y="914687"/>
          <a:ext cx="1331542" cy="6656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4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4600" kern="1200" dirty="0"/>
        </a:p>
      </dsp:txBody>
      <dsp:txXfrm>
        <a:off x="3842105" y="914687"/>
        <a:ext cx="1331542" cy="665612"/>
      </dsp:txXfrm>
    </dsp:sp>
    <dsp:sp modelId="{CE290624-D2CC-457A-A0A8-9916CDC9D9B9}">
      <dsp:nvSpPr>
        <dsp:cNvPr id="0" name=""/>
        <dsp:cNvSpPr/>
      </dsp:nvSpPr>
      <dsp:spPr>
        <a:xfrm>
          <a:off x="2618617" y="1377025"/>
          <a:ext cx="2396237" cy="23966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32311-4FE5-4B50-A716-E22A7B934DFD}">
      <dsp:nvSpPr>
        <dsp:cNvPr id="0" name=""/>
        <dsp:cNvSpPr/>
      </dsp:nvSpPr>
      <dsp:spPr>
        <a:xfrm>
          <a:off x="3784951" y="956925"/>
          <a:ext cx="1331542" cy="6656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4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600" kern="1200" dirty="0" smtClean="0">
              <a:latin typeface="Arial Narrow" panose="020B0606020202030204" pitchFamily="34" charset="0"/>
            </a:rPr>
            <a:t>83</a:t>
          </a:r>
          <a:endParaRPr lang="en-AU" sz="4600" kern="1200" dirty="0">
            <a:latin typeface="Arial Narrow" panose="020B0606020202030204" pitchFamily="34" charset="0"/>
          </a:endParaRPr>
        </a:p>
      </dsp:txBody>
      <dsp:txXfrm>
        <a:off x="3784951" y="956925"/>
        <a:ext cx="1331542" cy="665612"/>
      </dsp:txXfrm>
    </dsp:sp>
    <dsp:sp modelId="{BCD1E212-147B-4F9A-915B-B729CE43F177}">
      <dsp:nvSpPr>
        <dsp:cNvPr id="0" name=""/>
        <dsp:cNvSpPr/>
      </dsp:nvSpPr>
      <dsp:spPr>
        <a:xfrm>
          <a:off x="3454712" y="2918835"/>
          <a:ext cx="2058738" cy="20595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640C-DB2F-4AEC-931A-5EAEFB026B37}">
      <dsp:nvSpPr>
        <dsp:cNvPr id="0" name=""/>
        <dsp:cNvSpPr/>
      </dsp:nvSpPr>
      <dsp:spPr>
        <a:xfrm>
          <a:off x="2187052" y="3637219"/>
          <a:ext cx="4591359" cy="6656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4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4600" kern="1200" dirty="0"/>
        </a:p>
      </dsp:txBody>
      <dsp:txXfrm>
        <a:off x="2187052" y="3637219"/>
        <a:ext cx="4591359" cy="66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45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 smtClean="0"/>
              <a:t>30.07.2010</a:t>
            </a:r>
            <a:endParaRPr lang="en-A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35B41F6-5276-4A72-A2FD-9F5C106C2B31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 smtClean="0"/>
              <a:t>30.07.2010</a:t>
            </a:r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C5FF6EA-A62B-4D93-8360-A7E544C10F94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94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 dirty="0" smtClean="0"/>
              <a:t>30.07.2010</a:t>
            </a:r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B70A-BDA2-4CBA-B88D-8002686F6A8C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4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57% did skills</a:t>
            </a:r>
            <a:r>
              <a:rPr lang="en-AU" baseline="0" dirty="0" smtClean="0"/>
              <a:t> assessment (28 patients, 19 family members 70% of family members)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For</a:t>
            </a:r>
            <a:r>
              <a:rPr lang="en-AU" baseline="0" dirty="0" smtClean="0"/>
              <a:t> those that had a second attempt, coaching was provided by the cardiac nurses and by watching the skill reporting screen. We could easily turn people around in that second minute, from a clearly poor attempt, to an excellent attempt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The rate of secondary training 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0388"/>
            <a:ext cx="2057400" cy="5389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0388"/>
            <a:ext cx="6019800" cy="5389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4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393938"/>
                </a:solidFill>
                <a:latin typeface="Arial"/>
              </a:rPr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>
                <a:defRPr/>
              </a:pPr>
              <a:r>
                <a:rPr lang="en-US" b="1">
                  <a:solidFill>
                    <a:srgbClr val="FFFFFF"/>
                  </a:solidFill>
                  <a:latin typeface="Arial"/>
                </a:rPr>
                <a:t>Medicine, Nursing and Health Sciences</a:t>
              </a: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16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9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F46C5C-C453-476F-8D91-DE5C4AD4FCC5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44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B9483A-08B8-4A45-A8D9-BF4452C7D561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58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A7ED7-2218-4DE8-8864-D7A4E8D400A7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05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088337-4257-4197-86DA-7ABB813241AF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94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CE3419-7F6F-4E3F-AB18-FF5EFA45D94E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53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A627AA-2575-4317-8786-A82DA0B55DBD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634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2D523F-815E-4148-8210-CCA4EB171C70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701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01607F-357C-493B-8C55-CF475F857149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47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D25394-5926-46E4-B6CD-95A7A228FE99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64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2581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33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210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3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08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2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748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1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66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8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393938"/>
                </a:solidFill>
                <a:latin typeface="Arial"/>
              </a:rPr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>
                <a:defRPr/>
              </a:pPr>
              <a:r>
                <a:rPr lang="en-US" b="1">
                  <a:solidFill>
                    <a:srgbClr val="FFFFFF"/>
                  </a:solidFill>
                  <a:latin typeface="Arial"/>
                </a:rPr>
                <a:t>Medicine, Nursing and Health Sciences</a:t>
              </a: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70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F46C5C-C453-476F-8D91-DE5C4AD4FCC5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317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B9483A-08B8-4A45-A8D9-BF4452C7D561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707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A7ED7-2218-4DE8-8864-D7A4E8D400A7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69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088337-4257-4197-86DA-7ABB813241AF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420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CE3419-7F6F-4E3F-AB18-FF5EFA45D94E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094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A627AA-2575-4317-8786-A82DA0B55DBD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395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2D523F-815E-4148-8210-CCA4EB171C70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87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01607F-357C-493B-8C55-CF475F857149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663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>
                <a:solidFill>
                  <a:srgbClr val="393938"/>
                </a:solidFill>
                <a:latin typeface="Arial"/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D25394-5926-46E4-B6CD-95A7A228FE99}" type="slidenum">
              <a:rPr lang="en-AU">
                <a:solidFill>
                  <a:srgbClr val="39393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srgbClr val="3939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1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5"/>
          <p:cNvSpPr/>
          <p:nvPr userDrawn="1"/>
        </p:nvSpPr>
        <p:spPr>
          <a:xfrm>
            <a:off x="7249889" y="7684071"/>
            <a:ext cx="23146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0" name="Picture 2" descr="ACR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49"/>
            <a:ext cx="1905000" cy="15811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60388"/>
            <a:ext cx="82073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2725" y="60785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078538"/>
            <a:ext cx="345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0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3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4B116A7-1BBE-0246-8B18-68B8A757ECD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66" y="6323769"/>
            <a:ext cx="1445171" cy="430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04" y="6421929"/>
            <a:ext cx="308580" cy="2508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743784" y="6386179"/>
            <a:ext cx="1213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AU" altLang="en-US" sz="1400" dirty="0" smtClean="0">
                <a:solidFill>
                  <a:srgbClr val="000000"/>
                </a:solidFill>
              </a:rPr>
              <a:t>@</a:t>
            </a:r>
            <a:r>
              <a:rPr lang="en-AU" altLang="en-US" sz="1400" dirty="0" err="1" smtClean="0">
                <a:solidFill>
                  <a:srgbClr val="000000"/>
                </a:solidFill>
              </a:rPr>
              <a:t>aus_roc</a:t>
            </a:r>
            <a:endParaRPr lang="en-AU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smtClean="0">
                <a:solidFill>
                  <a:srgbClr val="393938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9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6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3.png"/><Relationship Id="rId7" Type="http://schemas.openxmlformats.org/officeDocument/2006/relationships/image" Target="../media/image55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mailto:judith.finn@monash.edu" TargetMode="Externa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Prof Judith Finn PhD, RN</a:t>
            </a:r>
            <a:endParaRPr lang="en-AU" dirty="0"/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0" y="2783799"/>
            <a:ext cx="8692870" cy="1217050"/>
          </a:xfrm>
        </p:spPr>
        <p:txBody>
          <a:bodyPr/>
          <a:lstStyle/>
          <a:p>
            <a:r>
              <a:rPr lang="en-AU" sz="3600" dirty="0">
                <a:solidFill>
                  <a:srgbClr val="000000"/>
                </a:solidFill>
                <a:latin typeface="Roboto"/>
              </a:rPr>
              <a:t>Out of hospital cardiac arrest and </a:t>
            </a:r>
            <a:br>
              <a:rPr lang="en-AU" sz="3600" dirty="0">
                <a:solidFill>
                  <a:srgbClr val="000000"/>
                </a:solidFill>
                <a:latin typeface="Roboto"/>
              </a:rPr>
            </a:br>
            <a:r>
              <a:rPr lang="en-AU" sz="3600" dirty="0">
                <a:solidFill>
                  <a:srgbClr val="000000"/>
                </a:solidFill>
                <a:latin typeface="Roboto"/>
              </a:rPr>
              <a:t>considerations for cardiac rehabilitation</a:t>
            </a:r>
            <a:endParaRPr lang="en-AU" sz="3600" dirty="0"/>
          </a:p>
        </p:txBody>
      </p:sp>
      <p:pic>
        <p:nvPicPr>
          <p:cNvPr id="1026" name="Picture 2" descr="AC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chain of survival"/>
          <p:cNvSpPr>
            <a:spLocks noChangeAspect="1" noChangeArrowheads="1"/>
          </p:cNvSpPr>
          <p:nvPr/>
        </p:nvSpPr>
        <p:spPr bwMode="auto">
          <a:xfrm>
            <a:off x="4091881" y="42565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Image result for chain of sur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53816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ain of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315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8929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Cardiac Arrest – Chain of Survival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Results: </a:t>
            </a:r>
            <a:r>
              <a:rPr lang="en-AU" b="1" dirty="0" err="1">
                <a:solidFill>
                  <a:srgbClr val="0070C0"/>
                </a:solidFill>
              </a:rPr>
              <a:t>Aus</a:t>
            </a:r>
            <a:r>
              <a:rPr lang="en-AU" b="1" dirty="0">
                <a:solidFill>
                  <a:srgbClr val="0070C0"/>
                </a:solidFill>
              </a:rPr>
              <a:t>-ROC Australian and New Zealand Epistry - 2015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05747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>
                <a:solidFill>
                  <a:srgbClr val="0070C0"/>
                </a:solidFill>
              </a:rPr>
              <a:t>Bystander CPR rates:</a:t>
            </a:r>
          </a:p>
          <a:p>
            <a:pPr lvl="1"/>
            <a:r>
              <a:rPr lang="en-AU" sz="1800" dirty="0" smtClean="0"/>
              <a:t>Of all OHCA (excluding EMS-witnessed cases): </a:t>
            </a:r>
            <a:r>
              <a:rPr lang="en-AU" sz="1800" b="1" dirty="0" smtClean="0">
                <a:solidFill>
                  <a:srgbClr val="002060"/>
                </a:solidFill>
              </a:rPr>
              <a:t>41%</a:t>
            </a:r>
            <a:r>
              <a:rPr lang="en-AU" sz="1800" dirty="0" smtClean="0"/>
              <a:t> </a:t>
            </a:r>
          </a:p>
          <a:p>
            <a:pPr lvl="1"/>
            <a:r>
              <a:rPr lang="en-AU" sz="1800" dirty="0" smtClean="0"/>
              <a:t>Of cases that were witnessed to collapse by a bystander: </a:t>
            </a:r>
            <a:r>
              <a:rPr lang="en-AU" sz="1800" b="1" dirty="0" smtClean="0">
                <a:solidFill>
                  <a:srgbClr val="FF0000"/>
                </a:solidFill>
              </a:rPr>
              <a:t>67%</a:t>
            </a:r>
            <a:endParaRPr lang="en-AU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04864"/>
            <a:ext cx="4075915" cy="44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CPR is vital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 </a:t>
            </a:r>
            <a:r>
              <a:rPr lang="en-AU" dirty="0" err="1"/>
              <a:t>Engl</a:t>
            </a:r>
            <a:r>
              <a:rPr lang="en-AU" dirty="0"/>
              <a:t> J Med 2017; 376:1737-1747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91" y="740709"/>
            <a:ext cx="3445659" cy="597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6" y="2227990"/>
            <a:ext cx="4149912" cy="30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88" y="569876"/>
            <a:ext cx="8208962" cy="611187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Restart a Heart day October </a:t>
            </a:r>
            <a:r>
              <a:rPr lang="en-AU" dirty="0" smtClean="0">
                <a:solidFill>
                  <a:srgbClr val="FF0000"/>
                </a:solidFill>
              </a:rPr>
              <a:t>16</a:t>
            </a:r>
            <a:r>
              <a:rPr lang="en-AU" baseline="30000" dirty="0" smtClean="0">
                <a:solidFill>
                  <a:srgbClr val="FF0000"/>
                </a:solidFill>
              </a:rPr>
              <a:t>th</a:t>
            </a:r>
            <a:r>
              <a:rPr lang="en-AU" dirty="0" smtClean="0">
                <a:solidFill>
                  <a:srgbClr val="FF0000"/>
                </a:solidFill>
              </a:rPr>
              <a:t> 2018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76710"/>
            <a:ext cx="4941168" cy="4941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337" y="1367286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uli"/>
              </a:rPr>
              <a:t>Restart a Heart Day October 16 </a:t>
            </a:r>
            <a:r>
              <a:rPr lang="en-US" sz="2400" b="1" dirty="0" smtClean="0">
                <a:latin typeface="Muli"/>
              </a:rPr>
              <a:t>2018</a:t>
            </a:r>
            <a:r>
              <a:rPr lang="en-US" sz="2400" dirty="0">
                <a:latin typeface="Muli"/>
              </a:rPr>
              <a:t> is a global initiative to raise awareness and education of CPR and AEDs in our community.</a:t>
            </a:r>
            <a:endParaRPr lang="en-AU" sz="2400" dirty="0"/>
          </a:p>
        </p:txBody>
      </p:sp>
      <p:pic>
        <p:nvPicPr>
          <p:cNvPr id="9218" name="Picture 2" descr="Heart Found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7" y="5266243"/>
            <a:ext cx="1666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8" y="4969829"/>
            <a:ext cx="194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Supported by..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8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96"/>
            <a:ext cx="8579296" cy="5108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CPR </a:t>
            </a:r>
            <a:r>
              <a:rPr lang="en-US" b="1" dirty="0" smtClean="0"/>
              <a:t>training in cardiac rehabilitation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(S.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Cartledge’s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slide)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934082"/>
              </p:ext>
            </p:extLst>
          </p:nvPr>
        </p:nvGraphicFramePr>
        <p:xfrm>
          <a:off x="251520" y="881540"/>
          <a:ext cx="8427459" cy="516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09320"/>
            <a:ext cx="89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</a:rPr>
              <a:t>Cartledge S, Bray J, Stub D. et al.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Heart, Lung and Circulation: 2016: 25(6),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607-612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3857297"/>
            <a:ext cx="1282262" cy="192339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3" y="1772816"/>
            <a:ext cx="8229600" cy="4349750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800" dirty="0"/>
              <a:t>In people with coronary heart disease, cardiac arrest is often preceded by chest pain and other warning signs of heart attack.  </a:t>
            </a:r>
            <a:endParaRPr lang="en-AU" sz="2800" dirty="0" smtClean="0"/>
          </a:p>
          <a:p>
            <a:r>
              <a:rPr lang="en-AU" sz="2800" dirty="0" smtClean="0"/>
              <a:t>Prompt </a:t>
            </a:r>
            <a:r>
              <a:rPr lang="en-AU" sz="2800" dirty="0"/>
              <a:t>response to chest pain may avert cardiac arrest and sudden cardiac death in people suffering a heart attack. </a:t>
            </a:r>
            <a:endParaRPr lang="en-AU" sz="2800" dirty="0" smtClean="0"/>
          </a:p>
        </p:txBody>
      </p:sp>
      <p:pic>
        <p:nvPicPr>
          <p:cNvPr id="6146" name="Picture 2" descr="Heart Founda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651"/>
            <a:ext cx="1666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3848" y="836712"/>
            <a:ext cx="5150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615B57"/>
                </a:solidFill>
                <a:latin typeface="Avalon"/>
              </a:rPr>
              <a:t>Cardiac arrest versus heart attack</a:t>
            </a:r>
            <a:endParaRPr lang="en-AU" sz="2400" b="1" i="0" dirty="0">
              <a:solidFill>
                <a:srgbClr val="615B57"/>
              </a:solidFill>
              <a:effectLst/>
              <a:latin typeface="Avalon"/>
            </a:endParaRPr>
          </a:p>
        </p:txBody>
      </p:sp>
      <p:pic>
        <p:nvPicPr>
          <p:cNvPr id="5" name="Picture 6" descr="Image result for chain of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5261"/>
            <a:ext cx="53816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6788"/>
            <a:ext cx="1828800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848773"/>
            <a:ext cx="8119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						No						    Unsure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33.1%                  29.4%                     37.6%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14" y="2254209"/>
            <a:ext cx="1912147" cy="1748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2508"/>
            <a:ext cx="1719072" cy="2063692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48125" y="1045661"/>
            <a:ext cx="8229600" cy="510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kern="0" dirty="0" smtClean="0"/>
              <a:t>Do you know the difference between CA and AMI?</a:t>
            </a:r>
            <a:endParaRPr lang="en-US" sz="24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5" y="5356878"/>
            <a:ext cx="1652985" cy="1442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7851" y="5431879"/>
            <a:ext cx="613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Heart Watch survey conducted by Heart Foundation </a:t>
            </a:r>
            <a:r>
              <a:rPr lang="en-AU" sz="2400" dirty="0" smtClean="0"/>
              <a:t>July 2017, n=</a:t>
            </a:r>
            <a:r>
              <a:rPr lang="en-US" sz="2400" dirty="0"/>
              <a:t> </a:t>
            </a:r>
            <a:r>
              <a:rPr lang="en-US" sz="2400" dirty="0" smtClean="0"/>
              <a:t>12,000. </a:t>
            </a:r>
          </a:p>
          <a:p>
            <a:r>
              <a:rPr lang="en-US" sz="2400" dirty="0" smtClean="0"/>
              <a:t>Results reported by Bray, J et al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877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>
          <a:xfrm>
            <a:off x="457199" y="847213"/>
            <a:ext cx="8319621" cy="579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 reality (of the yes’s):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752" y="3500140"/>
            <a:ext cx="87508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     </a:t>
            </a:r>
            <a:r>
              <a:rPr lang="en-A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Correct			</a:t>
            </a:r>
            <a:r>
              <a:rPr lang="en-AU" sz="2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</a:t>
            </a:r>
            <a:r>
              <a:rPr lang="en-A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           Incorrect			          Became </a:t>
            </a:r>
            <a:r>
              <a:rPr lang="en-AU" sz="2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u</a:t>
            </a:r>
            <a:r>
              <a:rPr lang="en-A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nsure</a:t>
            </a:r>
            <a:endParaRPr lang="en-AU" sz="2800" dirty="0">
              <a:solidFill>
                <a:srgbClr val="000000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en-AU" sz="3600" dirty="0" smtClean="0">
                <a:solidFill>
                  <a:srgbClr val="000000"/>
                </a:solidFill>
                <a:latin typeface="Calibri"/>
              </a:rPr>
              <a:t>48.3%                   22.2%                     10.4%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500" dirty="0">
              <a:solidFill>
                <a:srgbClr val="000000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Partially correct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smtClean="0">
                <a:solidFill>
                  <a:srgbClr val="000000"/>
                </a:solidFill>
                <a:latin typeface="Calibri"/>
              </a:rPr>
              <a:t>   18.5%</a:t>
            </a:r>
            <a:endParaRPr lang="en-AU" sz="3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A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09700"/>
            <a:ext cx="1828800" cy="177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14" y="1751289"/>
            <a:ext cx="1912147" cy="1748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1593868"/>
            <a:ext cx="1719072" cy="206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20" y="5301208"/>
            <a:ext cx="1592900" cy="144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7156" y="6223963"/>
            <a:ext cx="26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Bray, J et 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diac Arrest vs. Heart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220"/>
            <a:ext cx="5184577" cy="6702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 algn="ctr"/>
            <a:r>
              <a:rPr lang="en-AU" b="1" dirty="0" smtClean="0"/>
              <a:t>Cardiac </a:t>
            </a:r>
            <a:r>
              <a:rPr lang="en-AU" b="1" dirty="0"/>
              <a:t>Arrest vs. Heart </a:t>
            </a:r>
            <a:r>
              <a:rPr lang="en-AU" b="1" dirty="0" smtClean="0"/>
              <a:t>Attack</a:t>
            </a:r>
          </a:p>
          <a:p>
            <a:pPr algn="ctr"/>
            <a:r>
              <a:rPr lang="en-AU" b="1" dirty="0" smtClean="0"/>
              <a:t>Infographic</a:t>
            </a:r>
          </a:p>
          <a:p>
            <a:pPr algn="ctr"/>
            <a:endParaRPr lang="en-AU" b="1" dirty="0" smtClean="0"/>
          </a:p>
          <a:p>
            <a:pPr algn="ctr"/>
            <a:r>
              <a:rPr lang="en-AU" b="1" dirty="0" smtClean="0"/>
              <a:t>People </a:t>
            </a:r>
            <a:r>
              <a:rPr lang="en-AU" b="1" dirty="0"/>
              <a:t>often use these terms interchangeably, but they are not the same</a:t>
            </a:r>
            <a:r>
              <a:rPr lang="en-AU" b="1" dirty="0" smtClean="0"/>
              <a:t>.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/>
              <a:t/>
            </a:r>
            <a:br>
              <a:rPr lang="en-AU" b="1" dirty="0"/>
            </a:br>
            <a:endParaRPr lang="en-AU" dirty="0"/>
          </a:p>
          <a:p>
            <a:endParaRPr lang="en-AU" dirty="0"/>
          </a:p>
        </p:txBody>
      </p:sp>
      <p:sp>
        <p:nvSpPr>
          <p:cNvPr id="7" name="AutoShape 6" descr="return to American Heart Association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6" name="Picture 8" descr="Go back to Hear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377"/>
            <a:ext cx="2667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10" y="725352"/>
            <a:ext cx="8208962" cy="611187"/>
          </a:xfrm>
        </p:spPr>
        <p:txBody>
          <a:bodyPr/>
          <a:lstStyle/>
          <a:p>
            <a:r>
              <a:rPr lang="en-AU" dirty="0" smtClean="0"/>
              <a:t>CPR can be taught in cardiac rehab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13622"/>
            <a:ext cx="2880320" cy="2160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9" y="1555750"/>
            <a:ext cx="2952328" cy="1351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80" y="3129086"/>
            <a:ext cx="3107058" cy="1452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22" y="4581128"/>
            <a:ext cx="3889815" cy="1712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5991" y="1554900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 2014, only 24% of CR programs in Australia provided CPR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CR patients see CPR training as valuable &amp; see CR as the ideal place to learn CPR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CR patients and sig others can be taught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75856" y="2060848"/>
            <a:ext cx="136815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372447" y="2906941"/>
            <a:ext cx="1487585" cy="1098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355976" y="4005064"/>
            <a:ext cx="648072" cy="157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55776" y="6360621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Susie  </a:t>
            </a:r>
            <a:r>
              <a:rPr lang="en-AU" dirty="0" err="1" smtClean="0"/>
              <a:t>Cartledge’s</a:t>
            </a:r>
            <a:r>
              <a:rPr lang="en-AU" dirty="0" smtClean="0"/>
              <a:t> </a:t>
            </a:r>
            <a:r>
              <a:rPr lang="en-AU" dirty="0"/>
              <a:t>P</a:t>
            </a:r>
            <a:r>
              <a:rPr lang="en-AU" dirty="0" smtClean="0"/>
              <a:t>hD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1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Conflict of interest statement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7" y="1503393"/>
            <a:ext cx="7903028" cy="326231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Research Professor </a:t>
            </a:r>
            <a:r>
              <a:rPr lang="en-AU" dirty="0"/>
              <a:t>at Curtin University </a:t>
            </a:r>
            <a:r>
              <a:rPr lang="en-AU" dirty="0" smtClean="0"/>
              <a:t>(WA) </a:t>
            </a:r>
          </a:p>
          <a:p>
            <a:r>
              <a:rPr lang="en-AU" dirty="0" smtClean="0"/>
              <a:t>Adjunct Research Professor Monash </a:t>
            </a:r>
            <a:r>
              <a:rPr lang="en-AU" dirty="0"/>
              <a:t>University </a:t>
            </a:r>
            <a:r>
              <a:rPr lang="en-AU" dirty="0" smtClean="0"/>
              <a:t>(Vic) and UWA (WA)</a:t>
            </a:r>
            <a:endParaRPr lang="en-AU" dirty="0"/>
          </a:p>
          <a:p>
            <a:r>
              <a:rPr lang="en-AU" dirty="0" smtClean="0"/>
              <a:t>Director of the Australian Resuscitation Outcomes Consortium (</a:t>
            </a:r>
            <a:r>
              <a:rPr lang="en-AU" dirty="0" err="1" smtClean="0"/>
              <a:t>Aus</a:t>
            </a:r>
            <a:r>
              <a:rPr lang="en-AU" dirty="0" smtClean="0"/>
              <a:t>-ROC)</a:t>
            </a:r>
          </a:p>
          <a:p>
            <a:r>
              <a:rPr lang="en-AU" dirty="0" smtClean="0"/>
              <a:t>Salary </a:t>
            </a:r>
            <a:r>
              <a:rPr lang="en-AU" dirty="0"/>
              <a:t>support from St John Ambulance Western Australia</a:t>
            </a:r>
          </a:p>
          <a:p>
            <a:r>
              <a:rPr lang="en-AU" dirty="0" smtClean="0"/>
              <a:t>Treasurer: </a:t>
            </a:r>
            <a:r>
              <a:rPr lang="en-AU" dirty="0"/>
              <a:t>Australian Resuscitation Council (</a:t>
            </a:r>
            <a:r>
              <a:rPr lang="en-AU" dirty="0" smtClean="0"/>
              <a:t>WA)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 descr="C:\Users\169614a\AppData\Local\Microsoft\Windows\Temporary Internet Files\Content.Outlook\EGTYY2CQ\NEW_St_John_Logo_Portrait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58" y="5206040"/>
            <a:ext cx="1219442" cy="10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7" y="4938701"/>
            <a:ext cx="1998223" cy="652786"/>
          </a:xfrm>
          <a:prstGeom prst="rect">
            <a:avLst/>
          </a:prstGeom>
        </p:spPr>
      </p:pic>
      <p:pic>
        <p:nvPicPr>
          <p:cNvPr id="6" name="Picture 4" descr="monash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82" y="5345388"/>
            <a:ext cx="2334989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RC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4"/>
          <a:stretch/>
        </p:blipFill>
        <p:spPr bwMode="auto">
          <a:xfrm>
            <a:off x="1486574" y="5764482"/>
            <a:ext cx="685917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X:\MONASH\Aus-ROC\Logo\MasterLogoCMYK2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82" y="4755638"/>
            <a:ext cx="2229167" cy="3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w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674" y="6065802"/>
            <a:ext cx="2009775" cy="5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>
          <a:xfrm>
            <a:off x="457199" y="847213"/>
            <a:ext cx="8319621" cy="579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reality (of the yes’s):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752" y="3500140"/>
            <a:ext cx="87508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			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Incorrect			          Became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nsure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48.3%                   22.2%                     10.4%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Partially correct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18.5%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09700"/>
            <a:ext cx="1828800" cy="177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14" y="1751289"/>
            <a:ext cx="1912147" cy="1748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1593868"/>
            <a:ext cx="1719072" cy="206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0960" y="524400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kern="0" dirty="0"/>
              <a:t>How would you describe the difference </a:t>
            </a:r>
            <a:r>
              <a:rPr lang="en-AU" sz="2400" i="1" dirty="0" smtClean="0"/>
              <a:t>?</a:t>
            </a:r>
            <a:endParaRPr lang="en-AU" sz="2400" i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597"/>
            <a:ext cx="91285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7423"/>
            <a:ext cx="6379163" cy="2715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26" y="2732994"/>
            <a:ext cx="3175587" cy="3268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186" y="2889700"/>
            <a:ext cx="3832582" cy="31016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7761" y="6312936"/>
            <a:ext cx="357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Susie </a:t>
            </a:r>
            <a:r>
              <a:rPr lang="en-AU" dirty="0" err="1" smtClean="0"/>
              <a:t>Cartledge’s</a:t>
            </a:r>
            <a:r>
              <a:rPr lang="en-AU" dirty="0" smtClean="0"/>
              <a:t> 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3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2" y="722571"/>
            <a:ext cx="6338373" cy="2794418"/>
          </a:xfr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2" y="3804909"/>
            <a:ext cx="6338374" cy="2831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5750" y="160946"/>
            <a:ext cx="8229600" cy="5108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Feasibility study: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158" y="825304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 Narrow" panose="020B0606020202030204" pitchFamily="34" charset="0"/>
              </a:rPr>
              <a:t>1</a:t>
            </a:r>
            <a:r>
              <a:rPr lang="en-AU" baseline="30000" dirty="0" smtClean="0">
                <a:latin typeface="Arial Narrow" panose="020B0606020202030204" pitchFamily="34" charset="0"/>
              </a:rPr>
              <a:t>st</a:t>
            </a:r>
            <a:r>
              <a:rPr lang="en-AU" dirty="0" smtClean="0">
                <a:latin typeface="Arial Narrow" panose="020B0606020202030204" pitchFamily="34" charset="0"/>
              </a:rPr>
              <a:t> attempt: no coaching</a:t>
            </a:r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22" y="3995123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 Narrow" panose="020B0606020202030204" pitchFamily="34" charset="0"/>
              </a:rPr>
              <a:t>2</a:t>
            </a:r>
            <a:r>
              <a:rPr lang="en-AU" baseline="30000" dirty="0" smtClean="0">
                <a:latin typeface="Arial Narrow" panose="020B0606020202030204" pitchFamily="34" charset="0"/>
              </a:rPr>
              <a:t>nd</a:t>
            </a:r>
            <a:r>
              <a:rPr lang="en-AU" dirty="0" smtClean="0">
                <a:latin typeface="Arial Narrow" panose="020B0606020202030204" pitchFamily="34" charset="0"/>
              </a:rPr>
              <a:t> attempt: coached</a:t>
            </a:r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014" y="1093939"/>
            <a:ext cx="173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12%</a:t>
            </a:r>
            <a:endParaRPr lang="en-US" sz="4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014" y="4313656"/>
            <a:ext cx="173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99%</a:t>
            </a:r>
            <a:endParaRPr lang="en-US" sz="48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34642"/>
            <a:ext cx="199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S. </a:t>
            </a:r>
            <a:r>
              <a:rPr lang="en-AU" dirty="0" err="1" smtClean="0"/>
              <a:t>Cartledge</a:t>
            </a:r>
            <a:r>
              <a:rPr lang="en-AU" dirty="0" smtClean="0"/>
              <a:t> 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04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635"/>
            <a:ext cx="4248472" cy="68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85750" y="160946"/>
            <a:ext cx="8229600" cy="5108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CPR training for cardiac rehab patients – secondary training</a:t>
            </a:r>
            <a:endParaRPr lang="en-US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091897"/>
              </p:ext>
            </p:extLst>
          </p:nvPr>
        </p:nvGraphicFramePr>
        <p:xfrm>
          <a:off x="-153379" y="713262"/>
          <a:ext cx="8965464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0508" y="1501824"/>
            <a:ext cx="16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 trained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7591" y="2963343"/>
            <a:ext cx="159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They trained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2125" y="4274925"/>
            <a:ext cx="159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Total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6116" y="3202700"/>
            <a:ext cx="139323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87</a:t>
            </a:r>
            <a:endParaRPr lang="en-AU" sz="43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499" y="4605347"/>
            <a:ext cx="16698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170</a:t>
            </a:r>
            <a:endParaRPr lang="en-AU" sz="43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6814" y="1433724"/>
            <a:ext cx="307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606020202030204" pitchFamily="34" charset="0"/>
              </a:rPr>
              <a:t>Average: 3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Maximum: 15 </a:t>
            </a:r>
            <a:endParaRPr lang="en-AU" sz="2400" dirty="0">
              <a:latin typeface="Arial Narrow" panose="020B0606020202030204" pitchFamily="34" charset="0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8"/>
          <a:stretch/>
        </p:blipFill>
        <p:spPr>
          <a:xfrm>
            <a:off x="5939580" y="2711900"/>
            <a:ext cx="2337526" cy="2270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313" y="5888571"/>
            <a:ext cx="8854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AU" dirty="0" err="1" smtClean="0">
                <a:latin typeface="Segoe UI" panose="020B0502040204020203" pitchFamily="34" charset="0"/>
              </a:rPr>
              <a:t>Cartledge</a:t>
            </a:r>
            <a:r>
              <a:rPr lang="en-AU" dirty="0" smtClean="0">
                <a:latin typeface="Segoe UI" panose="020B0502040204020203" pitchFamily="34" charset="0"/>
              </a:rPr>
              <a:t> </a:t>
            </a:r>
            <a:r>
              <a:rPr lang="en-AU" dirty="0">
                <a:latin typeface="Segoe UI" panose="020B0502040204020203" pitchFamily="34" charset="0"/>
              </a:rPr>
              <a:t>S, Finn J, Bray JE, Case R, Barker L, Missen D, Shaw J, Stub D. Incorporating cardiopulmonary resuscitation training into a cardiac rehabilitation programme: A feasibility study. </a:t>
            </a:r>
            <a:r>
              <a:rPr lang="en-AU" dirty="0" err="1">
                <a:latin typeface="Segoe UI" panose="020B0502040204020203" pitchFamily="34" charset="0"/>
              </a:rPr>
              <a:t>Eur</a:t>
            </a:r>
            <a:r>
              <a:rPr lang="en-AU" dirty="0">
                <a:latin typeface="Segoe UI" panose="020B0502040204020203" pitchFamily="34" charset="0"/>
              </a:rPr>
              <a:t> J </a:t>
            </a:r>
            <a:r>
              <a:rPr lang="en-AU" dirty="0" err="1">
                <a:latin typeface="Segoe UI" panose="020B0502040204020203" pitchFamily="34" charset="0"/>
              </a:rPr>
              <a:t>Cardiovasc</a:t>
            </a:r>
            <a:r>
              <a:rPr lang="en-AU" dirty="0">
                <a:latin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</a:rPr>
              <a:t>Nurs</a:t>
            </a:r>
            <a:r>
              <a:rPr lang="en-AU" dirty="0">
                <a:latin typeface="Segoe UI" panose="020B0502040204020203" pitchFamily="34" charset="0"/>
              </a:rPr>
              <a:t>. 2018;17(2):148-58.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027" y="844272"/>
            <a:ext cx="199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S. </a:t>
            </a:r>
            <a:r>
              <a:rPr lang="en-AU" dirty="0" err="1" smtClean="0"/>
              <a:t>Cartledge</a:t>
            </a:r>
            <a:r>
              <a:rPr lang="en-AU" dirty="0" smtClean="0"/>
              <a:t> 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21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727604" y="319167"/>
            <a:ext cx="82296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Increasing uptake of CPR in Cardiac Rehabilitation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539552" y="1052736"/>
            <a:ext cx="5324524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prevalence of CPR training in Australian CR programs (currently 24%)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CPR training information pack (includes two CPR training kits valued $75)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pack + 45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 session (videoconference)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survey before and at 6 month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09" y="3717032"/>
            <a:ext cx="343755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39" y="785138"/>
            <a:ext cx="2746524" cy="24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lserdal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588000"/>
            <a:ext cx="11318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109180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susie.cartledge@monash.edu</a:t>
            </a:r>
          </a:p>
        </p:txBody>
      </p:sp>
    </p:spTree>
    <p:extLst>
      <p:ext uri="{BB962C8B-B14F-4D97-AF65-F5344CB8AC3E}">
        <p14:creationId xmlns:p14="http://schemas.microsoft.com/office/powerpoint/2010/main" val="8216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60" y="548680"/>
            <a:ext cx="8207375" cy="996950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In conclusion..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196752"/>
            <a:ext cx="8229600" cy="43497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dirty="0" smtClean="0"/>
              <a:t>OHCA is a </a:t>
            </a:r>
            <a:r>
              <a:rPr lang="en-AU" b="1" dirty="0" smtClean="0">
                <a:solidFill>
                  <a:srgbClr val="FF0000"/>
                </a:solidFill>
              </a:rPr>
              <a:t>major public health </a:t>
            </a:r>
            <a:r>
              <a:rPr lang="en-AU" dirty="0" smtClean="0"/>
              <a:t>problem</a:t>
            </a:r>
          </a:p>
          <a:p>
            <a:pPr marL="457200" indent="-457200">
              <a:buAutoNum type="arabicPeriod"/>
            </a:pPr>
            <a:r>
              <a:rPr lang="en-AU" dirty="0" smtClean="0"/>
              <a:t>OHCA is a </a:t>
            </a:r>
            <a:r>
              <a:rPr lang="en-AU" b="1" dirty="0" smtClean="0">
                <a:solidFill>
                  <a:srgbClr val="FF0000"/>
                </a:solidFill>
              </a:rPr>
              <a:t>time critical </a:t>
            </a:r>
            <a:r>
              <a:rPr lang="en-AU" dirty="0" smtClean="0"/>
              <a:t>condition</a:t>
            </a:r>
          </a:p>
          <a:p>
            <a:pPr marL="457200" indent="-457200">
              <a:buAutoNum type="arabicPeriod"/>
            </a:pPr>
            <a:r>
              <a:rPr lang="en-AU" dirty="0" smtClean="0"/>
              <a:t>Survival can be more than doubled by </a:t>
            </a:r>
            <a:r>
              <a:rPr lang="en-AU" b="1" dirty="0" smtClean="0">
                <a:solidFill>
                  <a:srgbClr val="FF0000"/>
                </a:solidFill>
              </a:rPr>
              <a:t>early recognition</a:t>
            </a:r>
            <a:r>
              <a:rPr lang="en-AU" dirty="0" smtClean="0"/>
              <a:t>, </a:t>
            </a:r>
            <a:r>
              <a:rPr lang="en-AU" b="1" dirty="0" smtClean="0">
                <a:solidFill>
                  <a:srgbClr val="FF0000"/>
                </a:solidFill>
              </a:rPr>
              <a:t>early call for ambulance </a:t>
            </a:r>
            <a:r>
              <a:rPr lang="en-AU" dirty="0" smtClean="0"/>
              <a:t>and </a:t>
            </a:r>
            <a:r>
              <a:rPr lang="en-AU" b="1" dirty="0" smtClean="0">
                <a:solidFill>
                  <a:srgbClr val="FF0000"/>
                </a:solidFill>
              </a:rPr>
              <a:t>early bystander CPR</a:t>
            </a:r>
          </a:p>
          <a:p>
            <a:pPr marL="457200" indent="-457200">
              <a:buAutoNum type="arabicPeriod"/>
            </a:pPr>
            <a:r>
              <a:rPr lang="en-AU" dirty="0" smtClean="0"/>
              <a:t>Cardiac rehab patients are ‘</a:t>
            </a:r>
            <a:r>
              <a:rPr lang="en-AU" b="1" dirty="0" smtClean="0">
                <a:solidFill>
                  <a:srgbClr val="FF0000"/>
                </a:solidFill>
              </a:rPr>
              <a:t>at risk</a:t>
            </a:r>
            <a:r>
              <a:rPr lang="en-AU" dirty="0" smtClean="0"/>
              <a:t>’ of OHCA</a:t>
            </a:r>
          </a:p>
          <a:p>
            <a:pPr marL="457200" indent="-457200">
              <a:buAutoNum type="arabicPeriod"/>
            </a:pPr>
            <a:r>
              <a:rPr lang="en-AU" dirty="0" smtClean="0"/>
              <a:t>Cardiac rehab patients (and families) are </a:t>
            </a:r>
            <a:r>
              <a:rPr lang="en-AU" b="1" dirty="0" smtClean="0">
                <a:solidFill>
                  <a:srgbClr val="FF0000"/>
                </a:solidFill>
              </a:rPr>
              <a:t>willing and able </a:t>
            </a:r>
            <a:r>
              <a:rPr lang="en-AU" dirty="0" smtClean="0"/>
              <a:t>to learn basic life support (including CPR + </a:t>
            </a:r>
            <a:r>
              <a:rPr lang="en-AU" dirty="0" err="1" smtClean="0"/>
              <a:t>defib</a:t>
            </a:r>
            <a:r>
              <a:rPr lang="en-AU" dirty="0" smtClean="0"/>
              <a:t>)</a:t>
            </a:r>
          </a:p>
          <a:p>
            <a:pPr marL="457200" indent="-457200">
              <a:buAutoNum type="arabicPeriod"/>
            </a:pPr>
            <a:r>
              <a:rPr lang="en-AU" dirty="0" smtClean="0"/>
              <a:t>Lives can be saved by strengthening the OHCA </a:t>
            </a:r>
            <a:r>
              <a:rPr lang="en-AU" b="1" dirty="0" smtClean="0">
                <a:solidFill>
                  <a:srgbClr val="FF0000"/>
                </a:solidFill>
              </a:rPr>
              <a:t>chain of survival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Image result for chain of sur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18398"/>
            <a:ext cx="4536504" cy="22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C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141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Thank you for your attention. </a:t>
            </a:r>
          </a:p>
          <a:p>
            <a:r>
              <a:rPr lang="en-GB" sz="2800" dirty="0" smtClean="0">
                <a:solidFill>
                  <a:srgbClr val="002060"/>
                </a:solidFill>
                <a:hlinkClick r:id=""/>
              </a:rPr>
              <a:t>judith.finn@curtin.edu.au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OR </a:t>
            </a:r>
            <a:r>
              <a:rPr lang="en-GB" sz="2800" dirty="0" smtClean="0">
                <a:solidFill>
                  <a:srgbClr val="002060"/>
                </a:solidFill>
                <a:hlinkClick r:id="rId2"/>
              </a:rPr>
              <a:t>judith.finn@monash.edu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 </a:t>
            </a:r>
            <a:endParaRPr lang="en-AU" sz="2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t="7591" r="17362" b="21007"/>
          <a:stretch/>
        </p:blipFill>
        <p:spPr bwMode="auto">
          <a:xfrm>
            <a:off x="8850" y="1268760"/>
            <a:ext cx="9029950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0248" y="126876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www.ausroc.org.au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7369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4" t="25746" r="21022" b="10204"/>
          <a:stretch/>
        </p:blipFill>
        <p:spPr bwMode="auto">
          <a:xfrm>
            <a:off x="1763688" y="2041984"/>
            <a:ext cx="5299108" cy="39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52531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Survival to hospital D/C for </a:t>
            </a:r>
            <a:r>
              <a:rPr lang="en-AU" sz="2800" u="sng" dirty="0">
                <a:solidFill>
                  <a:srgbClr val="FF0000"/>
                </a:solidFill>
              </a:rPr>
              <a:t>bystander-witnessed OHCA of presumed cardiac cause in VF/VT </a:t>
            </a:r>
            <a:r>
              <a:rPr lang="en-AU" sz="2800" dirty="0" smtClean="0">
                <a:solidFill>
                  <a:srgbClr val="FF0000"/>
                </a:solidFill>
              </a:rPr>
              <a:t>in Seattle &amp; King County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9492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http://www.kingcounty.gov/healthservices/health/news/2014/14051901.aspx</a:t>
            </a:r>
          </a:p>
        </p:txBody>
      </p:sp>
    </p:spTree>
    <p:extLst>
      <p:ext uri="{BB962C8B-B14F-4D97-AF65-F5344CB8AC3E}">
        <p14:creationId xmlns:p14="http://schemas.microsoft.com/office/powerpoint/2010/main" val="413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7375" cy="99695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So why does Seattle have the best OHCA survival rates in the world?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49750"/>
          </a:xfrm>
        </p:spPr>
        <p:txBody>
          <a:bodyPr/>
          <a:lstStyle/>
          <a:p>
            <a:r>
              <a:rPr lang="en-AU" sz="2800" dirty="0"/>
              <a:t>“We like to say that </a:t>
            </a:r>
            <a:r>
              <a:rPr lang="en-AU" sz="2800" b="1" dirty="0"/>
              <a:t>it takes a system to save a cardiac arrest victim</a:t>
            </a:r>
            <a:r>
              <a:rPr lang="en-AU" sz="2800" dirty="0"/>
              <a:t>, and it’s proven true again and again with every new survivor,” said </a:t>
            </a:r>
            <a:r>
              <a:rPr lang="en-AU" sz="2800" dirty="0" err="1"/>
              <a:t>Dr.</a:t>
            </a:r>
            <a:r>
              <a:rPr lang="en-AU" sz="2800" dirty="0"/>
              <a:t> Mickey Eisenberg, King County Emergency Medical </a:t>
            </a:r>
            <a:r>
              <a:rPr lang="en-AU" sz="2800" dirty="0" smtClean="0"/>
              <a:t>Services </a:t>
            </a:r>
            <a:r>
              <a:rPr lang="en-AU" sz="2800" dirty="0"/>
              <a:t>Medical </a:t>
            </a:r>
            <a:r>
              <a:rPr lang="en-AU" sz="2800" dirty="0" smtClean="0"/>
              <a:t>Director. </a:t>
            </a:r>
            <a:r>
              <a:rPr lang="en-AU" sz="1800" dirty="0" smtClean="0"/>
              <a:t>http</a:t>
            </a:r>
            <a:r>
              <a:rPr lang="en-AU" sz="1800" dirty="0"/>
              <a:t>://www.kingcounty.gov/healthservices/health/news/2014/14051901.aspx</a:t>
            </a:r>
            <a:endParaRPr lang="en-AU" sz="1800" dirty="0" smtClean="0"/>
          </a:p>
          <a:p>
            <a:endParaRPr lang="en-AU" dirty="0"/>
          </a:p>
        </p:txBody>
      </p:sp>
      <p:pic>
        <p:nvPicPr>
          <p:cNvPr id="5122" name="Picture 2" descr="http://www.kingcounty.gov/healthservices/health/ems/community/aed/~/media/health/publichealth/images/ems/ChainofSurvival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5867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1" t="50000" r="31983" b="28638"/>
          <a:stretch/>
        </p:blipFill>
        <p:spPr bwMode="auto">
          <a:xfrm>
            <a:off x="1352851" y="2277859"/>
            <a:ext cx="6455199" cy="19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463" y="1517701"/>
            <a:ext cx="6560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dirty="0">
                <a:solidFill>
                  <a:srgbClr val="FF0000"/>
                </a:solidFill>
              </a:rPr>
              <a:t>The </a:t>
            </a:r>
            <a:r>
              <a:rPr lang="en-AU" sz="2100" dirty="0" err="1">
                <a:solidFill>
                  <a:srgbClr val="FF0000"/>
                </a:solidFill>
              </a:rPr>
              <a:t>Utstein</a:t>
            </a:r>
            <a:r>
              <a:rPr lang="en-AU" sz="2100" dirty="0">
                <a:solidFill>
                  <a:srgbClr val="FF0000"/>
                </a:solidFill>
              </a:rPr>
              <a:t> Formula for Survival in Resuscitation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4563127"/>
            <a:ext cx="6453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dirty="0" err="1"/>
              <a:t>Søreide</a:t>
            </a:r>
            <a:r>
              <a:rPr lang="en-AU" sz="1500" dirty="0"/>
              <a:t> E et al. Resuscitation. 2013;84(11):1487-93.</a:t>
            </a:r>
          </a:p>
        </p:txBody>
      </p:sp>
      <p:sp>
        <p:nvSpPr>
          <p:cNvPr id="5" name="Oval 4"/>
          <p:cNvSpPr/>
          <p:nvPr/>
        </p:nvSpPr>
        <p:spPr>
          <a:xfrm>
            <a:off x="3203294" y="2350384"/>
            <a:ext cx="2795286" cy="19098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4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Acknowledgements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Australian &amp; New Zealand Resuscitation Outcomes Consortium (</a:t>
            </a:r>
            <a:r>
              <a:rPr lang="en-AU" dirty="0" err="1" smtClean="0"/>
              <a:t>Aus</a:t>
            </a:r>
            <a:r>
              <a:rPr lang="en-AU" dirty="0" smtClean="0"/>
              <a:t>-ROC) </a:t>
            </a:r>
            <a:r>
              <a:rPr lang="en-AU" dirty="0" err="1" smtClean="0"/>
              <a:t>Epistry</a:t>
            </a:r>
            <a:endParaRPr lang="en-AU" dirty="0" smtClean="0"/>
          </a:p>
          <a:p>
            <a:r>
              <a:rPr lang="en-AU" dirty="0" smtClean="0"/>
              <a:t>A/Prof Janet Bray – Heart Foundation Fellow: Monash University)</a:t>
            </a:r>
          </a:p>
          <a:p>
            <a:r>
              <a:rPr lang="en-AU" dirty="0" smtClean="0"/>
              <a:t>Dr Susie </a:t>
            </a:r>
            <a:r>
              <a:rPr lang="en-AU" dirty="0" err="1" smtClean="0"/>
              <a:t>Cartledge</a:t>
            </a:r>
            <a:r>
              <a:rPr lang="en-AU" dirty="0"/>
              <a:t> – PhD </a:t>
            </a:r>
            <a:r>
              <a:rPr lang="en-AU" dirty="0" smtClean="0"/>
              <a:t>“Targeting </a:t>
            </a:r>
            <a:r>
              <a:rPr lang="en-AU" dirty="0"/>
              <a:t>high-risk cardiac patients and </a:t>
            </a:r>
            <a:r>
              <a:rPr lang="en-AU" dirty="0" smtClean="0"/>
              <a:t>their family </a:t>
            </a:r>
            <a:r>
              <a:rPr lang="en-AU" dirty="0"/>
              <a:t>members for basic life support </a:t>
            </a:r>
            <a:r>
              <a:rPr lang="en-AU" dirty="0" smtClean="0"/>
              <a:t>training” (Monash University); now </a:t>
            </a:r>
            <a:r>
              <a:rPr lang="en-AU" dirty="0"/>
              <a:t>D</a:t>
            </a:r>
            <a:r>
              <a:rPr lang="en-AU" dirty="0" smtClean="0"/>
              <a:t>eakin University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3" y="1772816"/>
            <a:ext cx="8229600" cy="4349750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800" dirty="0" smtClean="0">
                <a:solidFill>
                  <a:srgbClr val="FF0000"/>
                </a:solidFill>
              </a:rPr>
              <a:t>Definition: </a:t>
            </a:r>
            <a:r>
              <a:rPr lang="en-AU" sz="2800" dirty="0" smtClean="0"/>
              <a:t>A </a:t>
            </a:r>
            <a:r>
              <a:rPr lang="en-AU" sz="2800" dirty="0"/>
              <a:t>cardiac arrest (sudden cardiac death) occurs when the heart suddenly stops beating. </a:t>
            </a:r>
            <a:endParaRPr lang="en-AU" sz="2800" dirty="0" smtClean="0"/>
          </a:p>
          <a:p>
            <a:endParaRPr lang="en-AU" sz="2800" dirty="0"/>
          </a:p>
          <a:p>
            <a:r>
              <a:rPr lang="en-AU" sz="2800" dirty="0" smtClean="0">
                <a:solidFill>
                  <a:srgbClr val="FF0000"/>
                </a:solidFill>
              </a:rPr>
              <a:t>Time critical </a:t>
            </a:r>
            <a:r>
              <a:rPr lang="en-AU" sz="2800" dirty="0" smtClean="0"/>
              <a:t>:For </a:t>
            </a:r>
            <a:r>
              <a:rPr lang="en-AU" sz="2800" dirty="0"/>
              <a:t>every minute that passes without CPR and AED the chance of survival drops by 10%.</a:t>
            </a:r>
            <a:endParaRPr lang="en-AU" sz="2800" dirty="0" smtClean="0"/>
          </a:p>
          <a:p>
            <a:endParaRPr lang="en-AU" sz="2800" dirty="0" smtClean="0"/>
          </a:p>
        </p:txBody>
      </p:sp>
      <p:pic>
        <p:nvPicPr>
          <p:cNvPr id="6146" name="Picture 2" descr="Heart Founda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666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8367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Cardiac arrest</a:t>
            </a:r>
            <a:endParaRPr lang="en-A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43" y="217387"/>
            <a:ext cx="8229600" cy="510825"/>
          </a:xfrm>
        </p:spPr>
        <p:txBody>
          <a:bodyPr/>
          <a:lstStyle/>
          <a:p>
            <a:r>
              <a:rPr lang="en-A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Aus</a:t>
            </a:r>
            <a:r>
              <a:rPr lang="en-A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-ROC Australian and New Zealand OHCA </a:t>
            </a:r>
            <a:r>
              <a:rPr lang="en-A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Epistry</a:t>
            </a:r>
            <a:r>
              <a:rPr lang="en-A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- 2015</a:t>
            </a:r>
            <a:endParaRPr lang="en-A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6" y="1416751"/>
            <a:ext cx="5181561" cy="38853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298" y="810154"/>
            <a:ext cx="989160" cy="110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105" y="2073662"/>
            <a:ext cx="1072548" cy="141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889" y="4157318"/>
            <a:ext cx="1370922" cy="1115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81" y="5355178"/>
            <a:ext cx="2687494" cy="63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191" y="2565742"/>
            <a:ext cx="1344318" cy="1344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501" y="1264195"/>
            <a:ext cx="759699" cy="1054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406" y="3776118"/>
            <a:ext cx="1135877" cy="1135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325" y="5311513"/>
            <a:ext cx="50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 population: 19.5 million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209544" y="3557016"/>
            <a:ext cx="45719" cy="45719"/>
          </a:xfrm>
          <a:prstGeom prst="star5">
            <a:avLst/>
          </a:prstGeom>
          <a:solidFill>
            <a:srgbClr val="0BD76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5-Point Star 16"/>
          <p:cNvSpPr/>
          <p:nvPr/>
        </p:nvSpPr>
        <p:spPr>
          <a:xfrm>
            <a:off x="519670" y="905255"/>
            <a:ext cx="431306" cy="377227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197864" y="905255"/>
            <a:ext cx="4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NSW and </a:t>
            </a:r>
            <a:r>
              <a:rPr lang="en-AU" dirty="0" err="1" smtClean="0">
                <a:solidFill>
                  <a:srgbClr val="00B050"/>
                </a:solidFill>
              </a:rPr>
              <a:t>Tas</a:t>
            </a:r>
            <a:r>
              <a:rPr lang="en-AU" dirty="0" smtClean="0">
                <a:solidFill>
                  <a:srgbClr val="00B050"/>
                </a:solidFill>
              </a:rPr>
              <a:t> recently joined 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232403" y="4404304"/>
            <a:ext cx="45719" cy="45719"/>
          </a:xfrm>
          <a:prstGeom prst="star5">
            <a:avLst/>
          </a:prstGeom>
          <a:solidFill>
            <a:srgbClr val="0BD76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988008"/>
            <a:ext cx="2195465" cy="6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29600" cy="1300042"/>
          </a:xfrm>
        </p:spPr>
        <p:txBody>
          <a:bodyPr/>
          <a:lstStyle/>
          <a:p>
            <a:r>
              <a:rPr lang="en-AU" dirty="0" smtClean="0"/>
              <a:t>Beck B </a:t>
            </a:r>
            <a:r>
              <a:rPr lang="en-AU" i="1" dirty="0" smtClean="0"/>
              <a:t>et </a:t>
            </a:r>
            <a:r>
              <a:rPr lang="en-AU" i="1" dirty="0"/>
              <a:t>al. Regional variation in the characteristics, incidence and outcomes of out-of-hospital cardiac arrest in Australia and New Zealand: Results from the </a:t>
            </a:r>
            <a:r>
              <a:rPr lang="en-AU" i="1" dirty="0" err="1"/>
              <a:t>Aus</a:t>
            </a:r>
            <a:r>
              <a:rPr lang="en-AU" i="1" dirty="0"/>
              <a:t>-ROC </a:t>
            </a:r>
            <a:r>
              <a:rPr lang="en-AU" i="1" dirty="0" err="1"/>
              <a:t>Epistry</a:t>
            </a:r>
            <a:r>
              <a:rPr lang="en-AU" i="1" dirty="0"/>
              <a:t>. </a:t>
            </a:r>
            <a:r>
              <a:rPr lang="en-AU" b="1" i="1" dirty="0"/>
              <a:t>Resuscitation. 2018;126:49-57</a:t>
            </a:r>
            <a:r>
              <a:rPr lang="en-AU" i="1" dirty="0"/>
              <a:t>.</a:t>
            </a:r>
            <a:br>
              <a:rPr lang="en-AU" i="1" dirty="0"/>
            </a:b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54" t="28211" r="27693" b="33748"/>
          <a:stretch/>
        </p:blipFill>
        <p:spPr>
          <a:xfrm>
            <a:off x="611560" y="1700808"/>
            <a:ext cx="7258366" cy="3185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544" y="296632"/>
            <a:ext cx="84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Aus</a:t>
            </a:r>
            <a:r>
              <a:rPr lang="en-A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-ROC Australian and New Zealand OHCA </a:t>
            </a:r>
            <a:r>
              <a:rPr lang="en-A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Epistry</a:t>
            </a:r>
            <a:r>
              <a:rPr lang="en-A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- 2015</a:t>
            </a:r>
            <a:endParaRPr lang="en-A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775674"/>
            <a:ext cx="2195465" cy="6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 smtClean="0">
                <a:solidFill>
                  <a:srgbClr val="002060"/>
                </a:solidFill>
              </a:rPr>
              <a:t>Aus</a:t>
            </a:r>
            <a:r>
              <a:rPr lang="en-AU" sz="2800" dirty="0" smtClean="0">
                <a:solidFill>
                  <a:srgbClr val="002060"/>
                </a:solidFill>
              </a:rPr>
              <a:t>-ROC </a:t>
            </a:r>
            <a:r>
              <a:rPr lang="en-AU" sz="2800" dirty="0" smtClean="0">
                <a:solidFill>
                  <a:srgbClr val="002060"/>
                </a:solidFill>
              </a:rPr>
              <a:t>Australian and New Zealand </a:t>
            </a:r>
            <a:r>
              <a:rPr lang="en-AU" sz="2800" dirty="0" smtClean="0">
                <a:solidFill>
                  <a:srgbClr val="002060"/>
                </a:solidFill>
              </a:rPr>
              <a:t>OHCA </a:t>
            </a:r>
            <a:r>
              <a:rPr lang="en-AU" sz="2800" dirty="0" err="1" smtClean="0">
                <a:solidFill>
                  <a:srgbClr val="002060"/>
                </a:solidFill>
              </a:rPr>
              <a:t>Epistry</a:t>
            </a:r>
            <a:r>
              <a:rPr lang="en-AU" sz="2800" dirty="0" smtClean="0">
                <a:solidFill>
                  <a:srgbClr val="002060"/>
                </a:solidFill>
              </a:rPr>
              <a:t> </a:t>
            </a:r>
            <a:r>
              <a:rPr lang="en-AU" sz="2800" dirty="0" smtClean="0">
                <a:solidFill>
                  <a:srgbClr val="002060"/>
                </a:solidFill>
              </a:rPr>
              <a:t>- 2015</a:t>
            </a:r>
            <a:endParaRPr lang="en-A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008639"/>
            <a:ext cx="709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19,722 OHCAs</a:t>
            </a:r>
          </a:p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of 102.5 per 100,000 pop</a:t>
            </a:r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AU" sz="2800" dirty="0">
                <a:solidFill>
                  <a:srgbClr val="FF0000"/>
                </a:solidFill>
              </a:rPr>
              <a:t>Estimated 24,373 </a:t>
            </a:r>
            <a:r>
              <a:rPr lang="en-AU" sz="2800" dirty="0" smtClean="0">
                <a:solidFill>
                  <a:srgbClr val="FF0000"/>
                </a:solidFill>
              </a:rPr>
              <a:t>per year</a:t>
            </a:r>
            <a:endParaRPr lang="en-A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19" y="2333356"/>
            <a:ext cx="636699" cy="1617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122" y="2743258"/>
            <a:ext cx="555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66% male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8408" y="3242449"/>
            <a:ext cx="671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Median age: 66 years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IQR: 50-80 years)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7" y="4046252"/>
            <a:ext cx="1056437" cy="1006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996" y="4436085"/>
            <a:ext cx="555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75% occurred in the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5738"/>
            <a:ext cx="1210224" cy="1008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6010549"/>
            <a:ext cx="2195465" cy="653534"/>
          </a:xfrm>
          <a:prstGeom prst="rect">
            <a:avLst/>
          </a:prstGeom>
        </p:spPr>
      </p:pic>
      <p:sp>
        <p:nvSpPr>
          <p:cNvPr id="3" name="AutoShape 2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0" name="Picture 4" descr="Image result for heart black and 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5" y="5607578"/>
            <a:ext cx="1032049" cy="12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4754" y="5774913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74% ‘presumed cardiac’ cause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852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 smtClean="0">
                <a:solidFill>
                  <a:srgbClr val="002060"/>
                </a:solidFill>
              </a:rPr>
              <a:t>Aus</a:t>
            </a:r>
            <a:r>
              <a:rPr lang="en-AU" sz="2800" dirty="0" smtClean="0">
                <a:solidFill>
                  <a:srgbClr val="002060"/>
                </a:solidFill>
              </a:rPr>
              <a:t>-ROC </a:t>
            </a:r>
            <a:r>
              <a:rPr lang="en-AU" sz="2800" dirty="0">
                <a:solidFill>
                  <a:srgbClr val="002060"/>
                </a:solidFill>
              </a:rPr>
              <a:t>Australian and New Zealand </a:t>
            </a:r>
            <a:r>
              <a:rPr lang="en-AU" sz="2800" dirty="0" err="1" smtClean="0">
                <a:solidFill>
                  <a:srgbClr val="002060"/>
                </a:solidFill>
              </a:rPr>
              <a:t>Epistry</a:t>
            </a:r>
            <a:r>
              <a:rPr lang="en-AU" sz="2800" dirty="0" smtClean="0">
                <a:solidFill>
                  <a:srgbClr val="002060"/>
                </a:solidFill>
              </a:rPr>
              <a:t> OHCA </a:t>
            </a:r>
            <a:r>
              <a:rPr lang="en-AU" sz="2800" dirty="0">
                <a:solidFill>
                  <a:srgbClr val="002060"/>
                </a:solidFill>
              </a:rPr>
              <a:t>- 2015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03" y="781286"/>
            <a:ext cx="1584471" cy="1251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240" y="902770"/>
            <a:ext cx="627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48% of cases received attempted resuscitation (n=9,245)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55" y="3263479"/>
            <a:ext cx="1171758" cy="1413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78" y="1973530"/>
            <a:ext cx="1493822" cy="1377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7414" y="3781547"/>
            <a:ext cx="62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28% had ROSC on arrival at hospital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03" y="2400430"/>
            <a:ext cx="683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33% had ROSC in the prehospital setting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46" y="4639668"/>
            <a:ext cx="1067729" cy="1421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4220" y="5108226"/>
            <a:ext cx="62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survived to discharge / 30 days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35" y="6162576"/>
            <a:ext cx="2195465" cy="6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 smtClean="0">
                <a:solidFill>
                  <a:srgbClr val="002060"/>
                </a:solidFill>
              </a:rPr>
              <a:t>Aus</a:t>
            </a:r>
            <a:r>
              <a:rPr lang="en-AU" sz="2800" dirty="0" smtClean="0">
                <a:solidFill>
                  <a:srgbClr val="002060"/>
                </a:solidFill>
              </a:rPr>
              <a:t>-ROC </a:t>
            </a:r>
            <a:r>
              <a:rPr lang="en-AU" sz="2800" dirty="0">
                <a:solidFill>
                  <a:srgbClr val="002060"/>
                </a:solidFill>
              </a:rPr>
              <a:t>Australian and New Zealand </a:t>
            </a:r>
            <a:r>
              <a:rPr lang="en-AU" sz="2800" dirty="0" err="1" smtClean="0">
                <a:solidFill>
                  <a:srgbClr val="002060"/>
                </a:solidFill>
              </a:rPr>
              <a:t>Epistry</a:t>
            </a:r>
            <a:r>
              <a:rPr lang="en-AU" sz="2800" dirty="0" smtClean="0">
                <a:solidFill>
                  <a:srgbClr val="002060"/>
                </a:solidFill>
              </a:rPr>
              <a:t> OHCA – 2015</a:t>
            </a:r>
            <a:br>
              <a:rPr lang="en-AU" sz="2800" dirty="0" smtClean="0">
                <a:solidFill>
                  <a:srgbClr val="002060"/>
                </a:solidFill>
              </a:rPr>
            </a:br>
            <a:r>
              <a:rPr lang="en-AU" sz="2800" b="1" dirty="0" smtClean="0">
                <a:solidFill>
                  <a:srgbClr val="002060"/>
                </a:solidFill>
              </a:rPr>
              <a:t>Survival varies in different sub-groups</a:t>
            </a:r>
            <a:endParaRPr lang="en-A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21" y="1373499"/>
            <a:ext cx="840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A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Utstein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comparator group”</a:t>
            </a:r>
          </a:p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Bystander-witnessed + Shockable rhythm (VF/VT)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701453"/>
            <a:ext cx="1067729" cy="1421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412210"/>
            <a:ext cx="62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survived to discharge / 30 days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574" y="674566"/>
            <a:ext cx="2195465" cy="653534"/>
          </a:xfrm>
          <a:prstGeom prst="rect">
            <a:avLst/>
          </a:prstGeom>
        </p:spPr>
      </p:pic>
      <p:pic>
        <p:nvPicPr>
          <p:cNvPr id="5122" name="Picture 2" descr="Image result for ventricular fibril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8611"/>
            <a:ext cx="49339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8421" y="1328100"/>
            <a:ext cx="8928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904" y="4373488"/>
            <a:ext cx="8928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472514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“EMS Witnessed Arrest group”</a:t>
            </a:r>
            <a:endParaRPr lang="en-AU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80" y="5094845"/>
            <a:ext cx="1067729" cy="14215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623" y="5805602"/>
            <a:ext cx="596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survived to discharge / 30 days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curtin2010-PP2003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nash_ppt_medicine_nursing_health_v2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monash_ppt_medicine_nursing_health_v2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curtin2010-PP2007</Template>
  <TotalTime>363</TotalTime>
  <Words>1016</Words>
  <Application>Microsoft Office PowerPoint</Application>
  <PresentationFormat>On-screen Show (4:3)</PresentationFormat>
  <Paragraphs>153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Avalon</vt:lpstr>
      <vt:lpstr>Calibri</vt:lpstr>
      <vt:lpstr>Helvetica</vt:lpstr>
      <vt:lpstr>Muli</vt:lpstr>
      <vt:lpstr>Roboto</vt:lpstr>
      <vt:lpstr>Segoe UI</vt:lpstr>
      <vt:lpstr>Wingdings</vt:lpstr>
      <vt:lpstr>curtin2010-PP2003</vt:lpstr>
      <vt:lpstr>monash_ppt_medicine_nursing_health_v2</vt:lpstr>
      <vt:lpstr>1_Standard slide</vt:lpstr>
      <vt:lpstr>2_Standard slide</vt:lpstr>
      <vt:lpstr>1_monash_ppt_medicine_nursing_health_v2</vt:lpstr>
      <vt:lpstr>Out of hospital cardiac arrest and  considerations for cardiac rehabilitation</vt:lpstr>
      <vt:lpstr>Conflict of interest statement</vt:lpstr>
      <vt:lpstr>Acknowledgements</vt:lpstr>
      <vt:lpstr>PowerPoint Presentation</vt:lpstr>
      <vt:lpstr>Aus-ROC Australian and New Zealand OHCA Epistry - 2015</vt:lpstr>
      <vt:lpstr>Beck B et al. Regional variation in the characteristics, incidence and outcomes of out-of-hospital cardiac arrest in Australia and New Zealand: Results from the Aus-ROC Epistry. Resuscitation. 2018;126:49-57. </vt:lpstr>
      <vt:lpstr>Aus-ROC Australian and New Zealand OHCA Epistry - 2015</vt:lpstr>
      <vt:lpstr>Aus-ROC Australian and New Zealand Epistry OHCA - 2015</vt:lpstr>
      <vt:lpstr>Aus-ROC Australian and New Zealand Epistry OHCA – 2015 Survival varies in different sub-groups</vt:lpstr>
      <vt:lpstr>PowerPoint Presentation</vt:lpstr>
      <vt:lpstr>Results: Aus-ROC Australian and New Zealand Epistry - 2015</vt:lpstr>
      <vt:lpstr>CPR is vital</vt:lpstr>
      <vt:lpstr>Restart a Heart day October 16th 2018</vt:lpstr>
      <vt:lpstr>CPR training in cardiac rehabilitation (S. Cartledge’s slide)</vt:lpstr>
      <vt:lpstr>PowerPoint Presentation</vt:lpstr>
      <vt:lpstr>PowerPoint Presentation</vt:lpstr>
      <vt:lpstr>PowerPoint Presentation</vt:lpstr>
      <vt:lpstr>PowerPoint Presentation</vt:lpstr>
      <vt:lpstr>CPR can be taught in cardiac rehab</vt:lpstr>
      <vt:lpstr>PowerPoint Presentation</vt:lpstr>
      <vt:lpstr>PowerPoint Presentation</vt:lpstr>
      <vt:lpstr>PowerPoint Presentation</vt:lpstr>
      <vt:lpstr>PowerPoint Presentation</vt:lpstr>
      <vt:lpstr>Increasing uptake of CPR in Cardiac Rehabilitation</vt:lpstr>
      <vt:lpstr>In conclusion..</vt:lpstr>
      <vt:lpstr>PowerPoint Presentation</vt:lpstr>
      <vt:lpstr>PowerPoint Presentation</vt:lpstr>
      <vt:lpstr>So why does Seattle have the best OHCA survival rates in the world?</vt:lpstr>
      <vt:lpstr>PowerPoint Presentation</vt:lpstr>
    </vt:vector>
  </TitlesOfParts>
  <Company>Curtin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TITLE</dc:title>
  <dc:creator>Judith Finn</dc:creator>
  <cp:lastModifiedBy>Judith Finn</cp:lastModifiedBy>
  <cp:revision>34</cp:revision>
  <dcterms:created xsi:type="dcterms:W3CDTF">2018-07-31T05:29:05Z</dcterms:created>
  <dcterms:modified xsi:type="dcterms:W3CDTF">2018-08-01T02:12:22Z</dcterms:modified>
</cp:coreProperties>
</file>