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sldIdLst>
    <p:sldId id="595" r:id="rId2"/>
    <p:sldId id="618" r:id="rId3"/>
    <p:sldId id="628" r:id="rId4"/>
    <p:sldId id="635" r:id="rId5"/>
    <p:sldId id="634" r:id="rId6"/>
    <p:sldId id="636" r:id="rId7"/>
    <p:sldId id="601" r:id="rId8"/>
    <p:sldId id="637" r:id="rId9"/>
    <p:sldId id="598" r:id="rId10"/>
    <p:sldId id="619" r:id="rId11"/>
    <p:sldId id="632" r:id="rId12"/>
    <p:sldId id="613" r:id="rId13"/>
    <p:sldId id="626" r:id="rId14"/>
    <p:sldId id="625" r:id="rId15"/>
    <p:sldId id="604" r:id="rId16"/>
    <p:sldId id="605" r:id="rId17"/>
    <p:sldId id="623" r:id="rId18"/>
    <p:sldId id="606" r:id="rId19"/>
    <p:sldId id="622" r:id="rId20"/>
    <p:sldId id="610" r:id="rId21"/>
    <p:sldId id="627" r:id="rId22"/>
    <p:sldId id="607" r:id="rId23"/>
    <p:sldId id="633" r:id="rId24"/>
    <p:sldId id="544" r:id="rId25"/>
    <p:sldId id="629" r:id="rId26"/>
    <p:sldId id="621" r:id="rId27"/>
    <p:sldId id="600" r:id="rId28"/>
    <p:sldId id="631" r:id="rId29"/>
    <p:sldId id="630" r:id="rId30"/>
    <p:sldId id="616" r:id="rId31"/>
    <p:sldId id="624" r:id="rId32"/>
    <p:sldId id="638" r:id="rId33"/>
    <p:sldId id="617" r:id="rId34"/>
    <p:sldId id="6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Lowres" initials="NL" lastIdx="0" clrIdx="0">
    <p:extLst>
      <p:ext uri="{19B8F6BF-5375-455C-9EA6-DF929625EA0E}">
        <p15:presenceInfo xmlns:p15="http://schemas.microsoft.com/office/powerpoint/2012/main" userId="S-1-12-1-1434896520-1266680952-3211396003-66268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2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6708" autoAdjust="0"/>
  </p:normalViewPr>
  <p:slideViewPr>
    <p:cSldViewPr>
      <p:cViewPr varScale="1">
        <p:scale>
          <a:sx n="62" d="100"/>
          <a:sy n="62" d="100"/>
        </p:scale>
        <p:origin x="13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8CB6-8BF0-4CEA-9EBA-ADE8A792D8D7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5E48-4159-4350-A214-BB19850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93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growing body of evidence supporting the need for atrial fibrillation screening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E48-4159-4350-A214-BB19850E42D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07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549275" y="1262500"/>
            <a:ext cx="5486400" cy="11253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463" indent="-266700" eaLnBrk="1" hangingPunct="1">
              <a:lnSpc>
                <a:spcPct val="130000"/>
              </a:lnSpc>
              <a:spcBef>
                <a:spcPts val="888"/>
              </a:spcBef>
              <a:buSzPct val="80000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MS PGothic" charset="0"/>
              </a:rPr>
              <a:t>Add extra references to slide text box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35514B8D-67A6-8B48-BEAE-AD62D04C1A72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80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Reduced action potential duration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E48-4159-4350-A214-BB19850E42D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38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Results of crude and multivariable Cox regression analyses according to BMI (kg/m</a:t>
            </a:r>
            <a:r>
              <a:rPr lang="en-GB" baseline="33000">
                <a:latin typeface="Arial" charset="0"/>
                <a:cs typeface="msgothic" charset="0"/>
              </a:rPr>
              <a:t>2</a:t>
            </a:r>
            <a:r>
              <a:rPr lang="en-GB">
                <a:latin typeface="Arial" charset="0"/>
                <a:cs typeface="msgothic" charset="0"/>
              </a:rPr>
              <a:t>). Crude models were adjusted for age and year of inclusion. Multivariable models were adjusted for age, hyperthyroidism, and previous use of beta-blockers. </a:t>
            </a:r>
            <a:r>
              <a:rPr lang="en-GB" i="1">
                <a:latin typeface="Arial" charset="0"/>
                <a:cs typeface="msgothic" charset="0"/>
              </a:rPr>
              <a:t>X</a:t>
            </a:r>
            <a:r>
              <a:rPr lang="en-GB">
                <a:latin typeface="Arial" charset="0"/>
                <a:cs typeface="msgothic" charset="0"/>
              </a:rPr>
              <a:t>-axis shows HR of AF. CI, confidence interval.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10-mmHg decrease in systolic blood pressure, the hazard ratio is reported as 0.87 (95% confidence interval [CI], 0.83-0.91)</a:t>
            </a:r>
            <a:r>
              <a:rPr lang="en-AU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E48-4159-4350-A214-BB19850E42D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92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Multivariable relative risks* of atrial fibrillation by exercise at age 30 years (A) and at baseline (B) in the cohort of Swedish men, 1998–2009 *Multivariable relative risks were adjusted for the same variables as in table 2.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Risk of atrial fibrillation according to caffeine exposure.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25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t>Kaplan–Meier curve comparing recurrence across Group 1 and the 3 subpopulations of Group 2 (MS‐only, OSA‐only, no MS/OSA) shows significantly higher failure in MS+OSA population.</a:t>
            </a:r>
          </a:p>
          <a:p>
            <a:endParaRPr/>
          </a:p>
          <a:p>
            <a:r>
              <a:rPr lang="en-GB"/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mechanisms contributing to remodeling and AF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E48-4159-4350-A214-BB19850E42D2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3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80" y="0"/>
            <a:ext cx="4556125" cy="6858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9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9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5" y="348312"/>
            <a:ext cx="8388586" cy="443577"/>
          </a:xfrm>
        </p:spPr>
        <p:txBody>
          <a:bodyPr anchor="t"/>
          <a:lstStyle>
            <a:lvl1pPr>
              <a:defRPr baseline="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70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6" y="5902369"/>
            <a:ext cx="1536700" cy="5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5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897573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6" y="5902369"/>
            <a:ext cx="1536700" cy="5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2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8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7" y="418364"/>
            <a:ext cx="4150358" cy="6017555"/>
          </a:xfrm>
          <a:solidFill>
            <a:schemeClr val="accent4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30" y="41911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30" y="41911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30" y="41911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" y="590551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5" y="1797602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6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7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5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Sub-heading Bold… 20pt</a:t>
            </a:r>
          </a:p>
          <a:p>
            <a:pPr lvl="0"/>
            <a:r>
              <a:rPr lang="en-US" dirty="0"/>
              <a:t>Add body copy </a:t>
            </a:r>
          </a:p>
          <a:p>
            <a:r>
              <a:rPr lang="en-US" dirty="0"/>
              <a:t>Add bullet point</a:t>
            </a:r>
          </a:p>
          <a:p>
            <a:r>
              <a:rPr lang="en-US" dirty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6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6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E64626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onlinelibrary.wiley.com/doi/10.1111/jce.12468/full#jce12468-fig-0004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758067" cy="443577"/>
          </a:xfrm>
        </p:spPr>
        <p:txBody>
          <a:bodyPr/>
          <a:lstStyle/>
          <a:p>
            <a:pPr algn="ctr"/>
            <a:r>
              <a:rPr lang="en-AU" sz="3600" dirty="0"/>
              <a:t>Risk factors for atrial fibrillation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573016"/>
            <a:ext cx="3963817" cy="852488"/>
          </a:xfrm>
        </p:spPr>
        <p:txBody>
          <a:bodyPr>
            <a:noAutofit/>
          </a:bodyPr>
          <a:lstStyle/>
          <a:p>
            <a:r>
              <a:rPr lang="en-AU" sz="1800" dirty="0"/>
              <a:t>Dr Nicole Lowres</a:t>
            </a:r>
          </a:p>
          <a:p>
            <a:r>
              <a:rPr lang="en-AU" sz="1800" dirty="0"/>
              <a:t>Postdoctoral Research Fellow</a:t>
            </a:r>
          </a:p>
          <a:p>
            <a:endParaRPr lang="en-AU" sz="1800" dirty="0"/>
          </a:p>
          <a:p>
            <a:r>
              <a:rPr lang="en-AU" sz="1800" dirty="0"/>
              <a:t>Heart Research Institute</a:t>
            </a:r>
          </a:p>
          <a:p>
            <a:r>
              <a:rPr lang="en-AU" sz="1800" dirty="0"/>
              <a:t>Charles Perkins Centre, University of Sydney</a:t>
            </a:r>
          </a:p>
        </p:txBody>
      </p:sp>
      <p:pic>
        <p:nvPicPr>
          <p:cNvPr id="17" name="Picture 16" descr="Heart_Research_Institute_Positive_(R)_Logo_1.ai">
            <a:extLst>
              <a:ext uri="{FF2B5EF4-FFF2-40B4-BE49-F238E27FC236}">
                <a16:creationId xmlns:a16="http://schemas.microsoft.com/office/drawing/2014/main" id="{670CDE95-B759-4E60-9F3C-CD2F8AD37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5" t="45036" r="41475" b="43849"/>
          <a:stretch/>
        </p:blipFill>
        <p:spPr>
          <a:xfrm>
            <a:off x="2348854" y="5804637"/>
            <a:ext cx="998483" cy="6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91245"/>
          </a:xfrm>
        </p:spPr>
        <p:txBody>
          <a:bodyPr/>
          <a:lstStyle/>
          <a:p>
            <a:r>
              <a:rPr lang="en-US" dirty="0"/>
              <a:t>Weight loss</a:t>
            </a:r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84" b="-3184"/>
          <a:stretch>
            <a:fillRect/>
          </a:stretch>
        </p:blipFill>
        <p:spPr bwMode="auto">
          <a:xfrm>
            <a:off x="467544" y="908720"/>
            <a:ext cx="8229600" cy="476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8024" y="6453336"/>
            <a:ext cx="3456384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 err="1"/>
              <a:t>Pathak</a:t>
            </a:r>
            <a:r>
              <a:rPr lang="en-US" sz="1400" dirty="0"/>
              <a:t>. 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2015;65:2159-69.</a:t>
            </a:r>
          </a:p>
        </p:txBody>
      </p:sp>
    </p:spTree>
    <p:extLst>
      <p:ext uri="{BB962C8B-B14F-4D97-AF65-F5344CB8AC3E}">
        <p14:creationId xmlns:p14="http://schemas.microsoft.com/office/powerpoint/2010/main" val="12184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91245"/>
          </a:xfrm>
        </p:spPr>
        <p:txBody>
          <a:bodyPr/>
          <a:lstStyle/>
          <a:p>
            <a:r>
              <a:rPr lang="en-US" dirty="0"/>
              <a:t>Subclinical Hypertension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1703" r="2458" b="1920"/>
          <a:stretch/>
        </p:blipFill>
        <p:spPr>
          <a:xfrm>
            <a:off x="899592" y="1052736"/>
            <a:ext cx="7600935" cy="4594568"/>
          </a:xfrm>
        </p:spPr>
      </p:pic>
      <p:sp>
        <p:nvSpPr>
          <p:cNvPr id="6" name="TextBox 5"/>
          <p:cNvSpPr txBox="1"/>
          <p:nvPr/>
        </p:nvSpPr>
        <p:spPr>
          <a:xfrm>
            <a:off x="1979712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Systolic blood pressure (mmHg)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2763" y="3157220"/>
            <a:ext cx="140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Hazard Ratio</a:t>
            </a:r>
          </a:p>
        </p:txBody>
      </p:sp>
    </p:spTree>
    <p:extLst>
      <p:ext uri="{BB962C8B-B14F-4D97-AF65-F5344CB8AC3E}">
        <p14:creationId xmlns:p14="http://schemas.microsoft.com/office/powerpoint/2010/main" val="357081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91245"/>
          </a:xfrm>
        </p:spPr>
        <p:txBody>
          <a:bodyPr/>
          <a:lstStyle/>
          <a:p>
            <a:r>
              <a:rPr lang="en-US" dirty="0"/>
              <a:t>Obstructive sleep </a:t>
            </a:r>
            <a:r>
              <a:rPr lang="en-US" dirty="0" err="1"/>
              <a:t>apnoea</a:t>
            </a:r>
            <a:endParaRPr lang="en-US" dirty="0"/>
          </a:p>
        </p:txBody>
      </p:sp>
      <p:pic>
        <p:nvPicPr>
          <p:cNvPr id="4" name="Picture 13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/>
          <a:stretch/>
        </p:blipFill>
        <p:spPr bwMode="auto">
          <a:xfrm>
            <a:off x="1691681" y="1196751"/>
            <a:ext cx="5340204" cy="449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4048" y="6453336"/>
            <a:ext cx="3240360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/>
              <a:t>Linz. JAMA Cardiology. 2018;3:532-40.</a:t>
            </a:r>
          </a:p>
        </p:txBody>
      </p:sp>
    </p:spTree>
    <p:extLst>
      <p:ext uri="{BB962C8B-B14F-4D97-AF65-F5344CB8AC3E}">
        <p14:creationId xmlns:p14="http://schemas.microsoft.com/office/powerpoint/2010/main" val="269910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Obstructive sleep </a:t>
            </a:r>
            <a:r>
              <a:rPr lang="en-US" dirty="0" err="1"/>
              <a:t>apnoea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r="-3225" b="33759"/>
          <a:stretch/>
        </p:blipFill>
        <p:spPr bwMode="auto">
          <a:xfrm>
            <a:off x="748998" y="1551017"/>
            <a:ext cx="7639426" cy="36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6453336"/>
            <a:ext cx="4104456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 err="1"/>
              <a:t>Nalliah</a:t>
            </a:r>
            <a:r>
              <a:rPr lang="en-US" sz="1400" dirty="0"/>
              <a:t> J </a:t>
            </a:r>
            <a:r>
              <a:rPr lang="en-US" sz="1400" dirty="0" err="1"/>
              <a:t>Cardiovasc</a:t>
            </a:r>
            <a:r>
              <a:rPr lang="en-US" sz="1400" dirty="0"/>
              <a:t> </a:t>
            </a:r>
            <a:r>
              <a:rPr lang="en-US" sz="1400" dirty="0" err="1"/>
              <a:t>Electrophysiol</a:t>
            </a:r>
            <a:r>
              <a:rPr lang="en-US" sz="1400" dirty="0"/>
              <a:t>. 2016;27:1001-10</a:t>
            </a:r>
          </a:p>
        </p:txBody>
      </p:sp>
    </p:spTree>
    <p:extLst>
      <p:ext uri="{BB962C8B-B14F-4D97-AF65-F5344CB8AC3E}">
        <p14:creationId xmlns:p14="http://schemas.microsoft.com/office/powerpoint/2010/main" val="392769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007269"/>
          </a:xfrm>
        </p:spPr>
        <p:txBody>
          <a:bodyPr/>
          <a:lstStyle/>
          <a:p>
            <a:r>
              <a:rPr lang="en-US" dirty="0"/>
              <a:t>Effect of CPAP treatment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11" r="-315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6453336"/>
            <a:ext cx="4104456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 err="1"/>
              <a:t>Nalliah</a:t>
            </a:r>
            <a:r>
              <a:rPr lang="en-US" sz="1400" dirty="0"/>
              <a:t> J </a:t>
            </a:r>
            <a:r>
              <a:rPr lang="en-US" sz="1400" dirty="0" err="1"/>
              <a:t>Cardiovasc</a:t>
            </a:r>
            <a:r>
              <a:rPr lang="en-US" sz="1400" dirty="0"/>
              <a:t> </a:t>
            </a:r>
            <a:r>
              <a:rPr lang="en-US" sz="1400" dirty="0" err="1"/>
              <a:t>Electrophysiol</a:t>
            </a:r>
            <a:r>
              <a:rPr lang="en-US" sz="1400" dirty="0"/>
              <a:t>. 2016;27:1001-10</a:t>
            </a:r>
          </a:p>
        </p:txBody>
      </p:sp>
    </p:spTree>
    <p:extLst>
      <p:ext uri="{BB962C8B-B14F-4D97-AF65-F5344CB8AC3E}">
        <p14:creationId xmlns:p14="http://schemas.microsoft.com/office/powerpoint/2010/main" val="15322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0439" y="1673610"/>
            <a:ext cx="8927851" cy="7386207"/>
            <a:chOff x="-110439" y="-5612"/>
            <a:chExt cx="8927851" cy="738620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143" y="2187837"/>
              <a:ext cx="4090319" cy="4998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63" y="-5612"/>
              <a:ext cx="4317120" cy="4893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-110439" y="-5612"/>
              <a:ext cx="4898587" cy="2514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2200">
                <a:latin typeface="Times New Roman" charset="0"/>
                <a:ea typeface="ＭＳ Ｐゴシック" charset="0"/>
                <a:cs typeface="msgothic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918825" y="4866136"/>
              <a:ext cx="4898587" cy="25144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2200">
                <a:latin typeface="Times New Roman" charset="0"/>
                <a:ea typeface="ＭＳ Ｐゴシック" charset="0"/>
                <a:cs typeface="msgothic" charset="0"/>
              </a:endParaRPr>
            </a:p>
          </p:txBody>
        </p:sp>
      </p:grp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6364" y="358755"/>
            <a:ext cx="7997972" cy="47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b="1" dirty="0">
                <a:solidFill>
                  <a:srgbClr val="E64626"/>
                </a:solidFill>
                <a:latin typeface="+mj-lt"/>
              </a:rPr>
              <a:t>Physical activity and relative risk of AF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22" y="6404487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 err="1">
                <a:latin typeface="+mn-lt"/>
              </a:rPr>
              <a:t>Drca</a:t>
            </a:r>
            <a:r>
              <a:rPr lang="en-GB" sz="1400" dirty="0">
                <a:latin typeface="+mn-lt"/>
              </a:rPr>
              <a:t> N et al, Heart, 2014</a:t>
            </a:r>
          </a:p>
        </p:txBody>
      </p:sp>
      <p:sp>
        <p:nvSpPr>
          <p:cNvPr id="10" name="Freeform 9"/>
          <p:cNvSpPr/>
          <p:nvPr/>
        </p:nvSpPr>
        <p:spPr>
          <a:xfrm>
            <a:off x="1150864" y="4590537"/>
            <a:ext cx="6985238" cy="1254892"/>
          </a:xfrm>
          <a:custGeom>
            <a:avLst/>
            <a:gdLst>
              <a:gd name="connsiteX0" fmla="*/ 0 w 6985238"/>
              <a:gd name="connsiteY0" fmla="*/ 535441 h 1254892"/>
              <a:gd name="connsiteX1" fmla="*/ 3200011 w 6985238"/>
              <a:gd name="connsiteY1" fmla="*/ 1245211 h 1254892"/>
              <a:gd name="connsiteX2" fmla="*/ 6773564 w 6985238"/>
              <a:gd name="connsiteY2" fmla="*/ 74713 h 1254892"/>
              <a:gd name="connsiteX3" fmla="*/ 6922981 w 6985238"/>
              <a:gd name="connsiteY3" fmla="*/ 24904 h 1254892"/>
              <a:gd name="connsiteX4" fmla="*/ 6947884 w 6985238"/>
              <a:gd name="connsiteY4" fmla="*/ 12452 h 1254892"/>
              <a:gd name="connsiteX5" fmla="*/ 6960335 w 6985238"/>
              <a:gd name="connsiteY5" fmla="*/ 0 h 1254892"/>
              <a:gd name="connsiteX6" fmla="*/ 6985238 w 6985238"/>
              <a:gd name="connsiteY6" fmla="*/ 12452 h 12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5238" h="1254892">
                <a:moveTo>
                  <a:pt x="0" y="535441"/>
                </a:moveTo>
                <a:cubicBezTo>
                  <a:pt x="1035542" y="928720"/>
                  <a:pt x="2071084" y="1321999"/>
                  <a:pt x="3200011" y="1245211"/>
                </a:cubicBezTo>
                <a:cubicBezTo>
                  <a:pt x="4328938" y="1168423"/>
                  <a:pt x="6773564" y="74713"/>
                  <a:pt x="6773564" y="74713"/>
                </a:cubicBezTo>
                <a:lnTo>
                  <a:pt x="6922981" y="24904"/>
                </a:lnTo>
                <a:cubicBezTo>
                  <a:pt x="6952034" y="14527"/>
                  <a:pt x="6941658" y="16603"/>
                  <a:pt x="6947884" y="12452"/>
                </a:cubicBezTo>
                <a:cubicBezTo>
                  <a:pt x="6954110" y="8301"/>
                  <a:pt x="6954109" y="0"/>
                  <a:pt x="6960335" y="0"/>
                </a:cubicBezTo>
                <a:cubicBezTo>
                  <a:pt x="6966561" y="0"/>
                  <a:pt x="6975899" y="6226"/>
                  <a:pt x="6985238" y="1245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 descr="ex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r="104"/>
          <a:stretch/>
        </p:blipFill>
        <p:spPr>
          <a:xfrm>
            <a:off x="457200" y="1374424"/>
            <a:ext cx="8133554" cy="210801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22" y="3635195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>
                <a:latin typeface="+mn-lt"/>
              </a:rPr>
              <a:t>La </a:t>
            </a:r>
            <a:r>
              <a:rPr lang="en-GB" sz="1400" dirty="0" err="1">
                <a:latin typeface="+mn-lt"/>
              </a:rPr>
              <a:t>Gersh</a:t>
            </a:r>
            <a:r>
              <a:rPr lang="en-GB" sz="1400" dirty="0">
                <a:latin typeface="+mn-lt"/>
              </a:rPr>
              <a:t> et al, </a:t>
            </a:r>
            <a:r>
              <a:rPr lang="en-GB" sz="1400" dirty="0" err="1">
                <a:latin typeface="+mn-lt"/>
              </a:rPr>
              <a:t>Eur</a:t>
            </a:r>
            <a:r>
              <a:rPr lang="en-GB" sz="1400" dirty="0">
                <a:latin typeface="+mn-lt"/>
              </a:rPr>
              <a:t> Heart J, 2013</a:t>
            </a:r>
          </a:p>
        </p:txBody>
      </p:sp>
    </p:spTree>
    <p:extLst>
      <p:ext uri="{BB962C8B-B14F-4D97-AF65-F5344CB8AC3E}">
        <p14:creationId xmlns:p14="http://schemas.microsoft.com/office/powerpoint/2010/main" val="4049963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and AF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Volumes of 5 to 20 MET-h/week – reduction in risk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Endurance training &gt;2,000 hours increases risk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Progressive increase with cumulated activity</a:t>
            </a:r>
          </a:p>
          <a:p>
            <a:endParaRPr lang="en-US" dirty="0"/>
          </a:p>
          <a:p>
            <a:r>
              <a:rPr lang="en-US" dirty="0"/>
              <a:t>Exercise “deconditioning” leads to reversal of structural changes back to normal substrate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615575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Ricci. </a:t>
            </a:r>
            <a:r>
              <a:rPr lang="en-GB" sz="1400" i="1" dirty="0"/>
              <a:t>Eur J Prevent </a:t>
            </a:r>
            <a:r>
              <a:rPr lang="en-GB" sz="1400" i="1" dirty="0" err="1"/>
              <a:t>Cardiol</a:t>
            </a:r>
            <a:r>
              <a:rPr lang="en-GB" sz="1400" dirty="0"/>
              <a:t>. 2018;25:857-866.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Guasch</a:t>
            </a:r>
            <a:r>
              <a:rPr lang="en-US" sz="1400" dirty="0"/>
              <a:t>, </a:t>
            </a:r>
            <a:r>
              <a:rPr lang="en-AU" sz="1400" i="1" dirty="0"/>
              <a:t>J Am Coll </a:t>
            </a:r>
            <a:r>
              <a:rPr lang="en-AU" sz="1400" i="1" dirty="0" err="1"/>
              <a:t>Cardiol</a:t>
            </a:r>
            <a:r>
              <a:rPr lang="en-AU" sz="1400" dirty="0"/>
              <a:t>. 2013;62:68-77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266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Alcohol: Pathophysiological pathway</a:t>
            </a:r>
          </a:p>
        </p:txBody>
      </p:sp>
      <p:pic>
        <p:nvPicPr>
          <p:cNvPr id="4" name="Content Placeholder 3" descr="alcohol substra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9" b="-11369"/>
          <a:stretch>
            <a:fillRect/>
          </a:stretch>
        </p:blipFill>
        <p:spPr>
          <a:xfrm>
            <a:off x="467544" y="1052736"/>
            <a:ext cx="8229600" cy="4767263"/>
          </a:xfrm>
        </p:spPr>
      </p:pic>
      <p:sp>
        <p:nvSpPr>
          <p:cNvPr id="5" name="TextBox 4"/>
          <p:cNvSpPr txBox="1"/>
          <p:nvPr/>
        </p:nvSpPr>
        <p:spPr>
          <a:xfrm>
            <a:off x="4355976" y="6453336"/>
            <a:ext cx="385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Voskoboinik</a:t>
            </a:r>
            <a:r>
              <a:rPr lang="en-US" sz="1400" dirty="0"/>
              <a:t> 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2016;68:2567-76.</a:t>
            </a:r>
          </a:p>
        </p:txBody>
      </p:sp>
    </p:spTree>
    <p:extLst>
      <p:ext uri="{BB962C8B-B14F-4D97-AF65-F5344CB8AC3E}">
        <p14:creationId xmlns:p14="http://schemas.microsoft.com/office/powerpoint/2010/main" val="349812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8"/>
            <a:ext cx="8229600" cy="773907"/>
          </a:xfrm>
        </p:spPr>
        <p:txBody>
          <a:bodyPr>
            <a:normAutofit/>
          </a:bodyPr>
          <a:lstStyle/>
          <a:p>
            <a:r>
              <a:rPr lang="en-US" dirty="0"/>
              <a:t>Alcohol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66" b="-296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10419" y="887236"/>
            <a:ext cx="8933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Relative risks of atrial fibrillation per 1 drink/day increment in alcohol consumption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6381328"/>
            <a:ext cx="3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Larsson. </a:t>
            </a:r>
            <a:r>
              <a:rPr lang="en-AU" sz="1400" i="1" dirty="0"/>
              <a:t>J Am Coll </a:t>
            </a:r>
            <a:r>
              <a:rPr lang="en-AU" sz="1400" i="1" dirty="0" err="1"/>
              <a:t>Cardiol</a:t>
            </a:r>
            <a:r>
              <a:rPr lang="en-AU" sz="1400" dirty="0"/>
              <a:t>. 2014;64:281-289.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851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48518"/>
          </a:xfrm>
        </p:spPr>
        <p:txBody>
          <a:bodyPr/>
          <a:lstStyle/>
          <a:p>
            <a:r>
              <a:rPr lang="en-US" dirty="0"/>
              <a:t>Alcohol consumption</a:t>
            </a:r>
          </a:p>
        </p:txBody>
      </p:sp>
      <p:pic>
        <p:nvPicPr>
          <p:cNvPr id="4" name="Content Placeholder 3" descr="alcoho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9" r="-16499"/>
          <a:stretch>
            <a:fillRect/>
          </a:stretch>
        </p:blipFill>
        <p:spPr>
          <a:xfrm>
            <a:off x="241176" y="1124744"/>
            <a:ext cx="8229600" cy="4767263"/>
          </a:xfrm>
        </p:spPr>
      </p:pic>
      <p:sp>
        <p:nvSpPr>
          <p:cNvPr id="5" name="TextBox 4"/>
          <p:cNvSpPr txBox="1"/>
          <p:nvPr/>
        </p:nvSpPr>
        <p:spPr>
          <a:xfrm>
            <a:off x="4355976" y="6453336"/>
            <a:ext cx="385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Voskoboinik</a:t>
            </a:r>
            <a:r>
              <a:rPr lang="en-US" sz="1400" dirty="0"/>
              <a:t> 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2016;68:2567-76.</a:t>
            </a:r>
          </a:p>
        </p:txBody>
      </p:sp>
    </p:spTree>
    <p:extLst>
      <p:ext uri="{BB962C8B-B14F-4D97-AF65-F5344CB8AC3E}">
        <p14:creationId xmlns:p14="http://schemas.microsoft.com/office/powerpoint/2010/main" val="257547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68541"/>
            <a:ext cx="6172200" cy="792088"/>
          </a:xfrm>
        </p:spPr>
        <p:txBody>
          <a:bodyPr>
            <a:noAutofit/>
          </a:bodyPr>
          <a:lstStyle/>
          <a:p>
            <a:r>
              <a:rPr lang="en-AU" dirty="0">
                <a:latin typeface="+mn-lt"/>
                <a:cs typeface="Arial" pitchFamily="34" charset="0"/>
              </a:rPr>
              <a:t>Future prevalence of AF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3462" y="4086988"/>
            <a:ext cx="1898880" cy="404913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72201" y="6237314"/>
            <a:ext cx="2569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itchFamily="34" charset="0"/>
              </a:rPr>
              <a:t>Ball, </a:t>
            </a:r>
            <a:r>
              <a:rPr lang="en-US" sz="1200" i="1" dirty="0">
                <a:cs typeface="Arial" pitchFamily="34" charset="0"/>
              </a:rPr>
              <a:t>Med J </a:t>
            </a:r>
            <a:r>
              <a:rPr lang="en-US" sz="1200" i="1" dirty="0" err="1">
                <a:cs typeface="Arial" pitchFamily="34" charset="0"/>
              </a:rPr>
              <a:t>Aust</a:t>
            </a:r>
            <a:r>
              <a:rPr lang="en-US" sz="1200" i="1" dirty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2015; 202: 32-5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E39326-259F-4B2F-BD75-957C0C637B32}"/>
              </a:ext>
            </a:extLst>
          </p:cNvPr>
          <p:cNvGrpSpPr/>
          <p:nvPr/>
        </p:nvGrpSpPr>
        <p:grpSpPr>
          <a:xfrm>
            <a:off x="6156177" y="1412778"/>
            <a:ext cx="2810611" cy="3642367"/>
            <a:chOff x="238953" y="1018856"/>
            <a:chExt cx="3795218" cy="34263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" t="14135" r="1980" b="3723"/>
            <a:stretch/>
          </p:blipFill>
          <p:spPr>
            <a:xfrm>
              <a:off x="238953" y="1915922"/>
              <a:ext cx="3795218" cy="25292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600417-CA98-4884-857E-B003C44A1E5C}"/>
                </a:ext>
              </a:extLst>
            </p:cNvPr>
            <p:cNvSpPr txBox="1"/>
            <p:nvPr/>
          </p:nvSpPr>
          <p:spPr>
            <a:xfrm>
              <a:off x="311229" y="1018856"/>
              <a:ext cx="3722942" cy="34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Australia (≥55 years age)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91123AA-24B1-4C1C-AE97-FCA8A01B2A25}"/>
              </a:ext>
            </a:extLst>
          </p:cNvPr>
          <p:cNvGrpSpPr/>
          <p:nvPr/>
        </p:nvGrpSpPr>
        <p:grpSpPr>
          <a:xfrm>
            <a:off x="0" y="1556794"/>
            <a:ext cx="2945838" cy="3290681"/>
            <a:chOff x="4252997" y="992905"/>
            <a:chExt cx="3927784" cy="3290681"/>
          </a:xfrm>
        </p:grpSpPr>
        <p:pic>
          <p:nvPicPr>
            <p:cNvPr id="10" name="Picture 9" descr="F1.medium.gif">
              <a:extLst>
                <a:ext uri="{FF2B5EF4-FFF2-40B4-BE49-F238E27FC236}">
                  <a16:creationId xmlns:a16="http://schemas.microsoft.com/office/drawing/2014/main" id="{811D870D-FDD2-4CF2-AC1D-9EB9DF00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997" y="1953696"/>
              <a:ext cx="3927784" cy="2329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EDA3C6-8CE7-41FF-9AF1-A8C5146BA389}"/>
                </a:ext>
              </a:extLst>
            </p:cNvPr>
            <p:cNvSpPr txBox="1"/>
            <p:nvPr/>
          </p:nvSpPr>
          <p:spPr>
            <a:xfrm>
              <a:off x="4707983" y="992905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United States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2F52CD-EA77-4C5E-92D9-D1DA42842825}"/>
              </a:ext>
            </a:extLst>
          </p:cNvPr>
          <p:cNvGrpSpPr/>
          <p:nvPr/>
        </p:nvGrpSpPr>
        <p:grpSpPr>
          <a:xfrm>
            <a:off x="3131841" y="1484784"/>
            <a:ext cx="2858263" cy="3503046"/>
            <a:chOff x="8313907" y="997340"/>
            <a:chExt cx="3811017" cy="3503046"/>
          </a:xfrm>
        </p:grpSpPr>
        <p:pic>
          <p:nvPicPr>
            <p:cNvPr id="12" name="Picture 11" descr="F2.large.jpg">
              <a:extLst>
                <a:ext uri="{FF2B5EF4-FFF2-40B4-BE49-F238E27FC236}">
                  <a16:creationId xmlns:a16="http://schemas.microsoft.com/office/drawing/2014/main" id="{AE8ED17D-1785-47A4-8298-D68ABACB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907" y="1521699"/>
              <a:ext cx="3744416" cy="29786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4EA87F-7C65-482B-9FE7-9B07626E2FEB}"/>
                </a:ext>
              </a:extLst>
            </p:cNvPr>
            <p:cNvSpPr txBox="1"/>
            <p:nvPr/>
          </p:nvSpPr>
          <p:spPr>
            <a:xfrm>
              <a:off x="8812556" y="997340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Iceland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355976" y="2204866"/>
            <a:ext cx="13747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9C92"/>
                </a:solidFill>
                <a:cs typeface="Arial"/>
              </a:rPr>
              <a:t>Projected incidence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2348882"/>
            <a:ext cx="1362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53" indent="-265573" defTabSz="407287">
              <a:spcAft>
                <a:spcPts val="422"/>
              </a:spcAft>
              <a:buSzPct val="80000"/>
            </a:pPr>
            <a:r>
              <a:rPr lang="en-US" sz="1200" dirty="0">
                <a:solidFill>
                  <a:srgbClr val="FF0000"/>
                </a:solidFill>
                <a:cs typeface="Arial"/>
              </a:rPr>
              <a:t>Projected incidence</a:t>
            </a:r>
            <a:endParaRPr lang="en-US" sz="1200" dirty="0">
              <a:solidFill>
                <a:srgbClr val="FF6600"/>
              </a:solidFill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021290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>
                <a:solidFill>
                  <a:srgbClr val="FF6600"/>
                </a:solidFill>
                <a:cs typeface="Arial"/>
              </a:rPr>
              <a:t>______</a:t>
            </a:r>
            <a:r>
              <a:rPr lang="en-US" sz="1200" b="1" dirty="0">
                <a:solidFill>
                  <a:srgbClr val="FF6600"/>
                </a:solidFill>
                <a:cs typeface="Arial"/>
              </a:rPr>
              <a:t> </a:t>
            </a:r>
            <a:r>
              <a:rPr lang="en-US" sz="1200" dirty="0" err="1">
                <a:cs typeface="Arial" pitchFamily="34" charset="0"/>
              </a:rPr>
              <a:t>Miyasaka</a:t>
            </a:r>
            <a:r>
              <a:rPr lang="en-US" sz="1200" dirty="0">
                <a:cs typeface="Arial" pitchFamily="34" charset="0"/>
              </a:rPr>
              <a:t>, </a:t>
            </a:r>
            <a:r>
              <a:rPr lang="en-AU" sz="1200" i="1" dirty="0"/>
              <a:t>J Am Coll </a:t>
            </a:r>
            <a:r>
              <a:rPr lang="en-AU" sz="1200" i="1" dirty="0" err="1"/>
              <a:t>Cardiol</a:t>
            </a:r>
            <a:r>
              <a:rPr lang="en-AU" sz="1200" i="1" dirty="0"/>
              <a:t>.</a:t>
            </a:r>
            <a:r>
              <a:rPr lang="en-AU" sz="1200" dirty="0"/>
              <a:t> 2007;49:986-992.</a:t>
            </a:r>
            <a:endParaRPr lang="en-US" sz="1200" dirty="0">
              <a:cs typeface="Arial" pitchFamily="34" charset="0"/>
            </a:endParaRPr>
          </a:p>
          <a:p>
            <a:r>
              <a:rPr lang="en-US" sz="1200" b="1" baseline="30000" dirty="0">
                <a:solidFill>
                  <a:srgbClr val="326BFF"/>
                </a:solidFill>
                <a:cs typeface="Arial"/>
              </a:rPr>
              <a:t>______</a:t>
            </a:r>
            <a:r>
              <a:rPr lang="en-US" sz="1200" dirty="0">
                <a:solidFill>
                  <a:srgbClr val="326BFF"/>
                </a:solidFill>
                <a:cs typeface="Arial"/>
              </a:rPr>
              <a:t> </a:t>
            </a:r>
            <a:r>
              <a:rPr lang="en-US" sz="1200" dirty="0">
                <a:cs typeface="Arial" pitchFamily="34" charset="0"/>
              </a:rPr>
              <a:t>Go, </a:t>
            </a:r>
            <a:r>
              <a:rPr lang="en-GB" sz="1200" i="1" dirty="0"/>
              <a:t>JAMA</a:t>
            </a:r>
            <a:r>
              <a:rPr lang="en-GB" sz="1200" dirty="0"/>
              <a:t>. 2001;285:2370-2375.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5EA8F2-15D3-4E3A-B930-6FF633516FC4}"/>
              </a:ext>
            </a:extLst>
          </p:cNvPr>
          <p:cNvSpPr txBox="1"/>
          <p:nvPr/>
        </p:nvSpPr>
        <p:spPr>
          <a:xfrm>
            <a:off x="3275857" y="6237314"/>
            <a:ext cx="283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cs typeface="Arial" pitchFamily="34" charset="0"/>
              </a:rPr>
              <a:t>Stefansdottir</a:t>
            </a:r>
            <a:r>
              <a:rPr lang="en-US" sz="1200" dirty="0">
                <a:cs typeface="Arial" pitchFamily="34" charset="0"/>
              </a:rPr>
              <a:t>, </a:t>
            </a:r>
            <a:r>
              <a:rPr lang="en-GB" sz="1200" i="1" dirty="0" err="1"/>
              <a:t>Europace</a:t>
            </a:r>
            <a:r>
              <a:rPr lang="en-GB" sz="1200" dirty="0"/>
              <a:t>. 2011;13:1110-17.</a:t>
            </a:r>
            <a:endParaRPr lang="en-US" sz="1200" dirty="0"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71299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81"/>
            <a:ext cx="8229600" cy="772885"/>
          </a:xfrm>
        </p:spPr>
        <p:txBody>
          <a:bodyPr/>
          <a:lstStyle/>
          <a:p>
            <a:r>
              <a:rPr lang="en-US" dirty="0"/>
              <a:t>Smoking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34608"/>
              </p:ext>
            </p:extLst>
          </p:nvPr>
        </p:nvGraphicFramePr>
        <p:xfrm>
          <a:off x="365547" y="1322675"/>
          <a:ext cx="8321252" cy="43313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8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103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Smoking status and cigarette-years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Mean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cigarette-years</a:t>
                      </a:r>
                      <a:endParaRPr lang="en-AU" sz="1800" b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Incidence rate</a:t>
                      </a:r>
                      <a:endParaRPr lang="en-AU" sz="1800" b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effectLst/>
                        </a:rPr>
                        <a:t>Hazard ratio (95% CI)</a:t>
                      </a:r>
                      <a:endParaRPr lang="en-AU" sz="1800" b="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Never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0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28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Former &lt;800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302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33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effectLst/>
                        </a:rPr>
                        <a:t>1.16 (0.96-1.40)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Former </a:t>
                      </a:r>
                      <a:r>
                        <a:rPr lang="en-AU" sz="2000">
                          <a:effectLst/>
                          <a:sym typeface="Symbol"/>
                        </a:rPr>
                        <a:t></a:t>
                      </a:r>
                      <a:r>
                        <a:rPr lang="en-AU" sz="2000">
                          <a:effectLst/>
                        </a:rPr>
                        <a:t>800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1197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55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effectLst/>
                        </a:rPr>
                        <a:t>1.89 (1.47-2.42)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Current &lt;800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452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42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effectLst/>
                        </a:rPr>
                        <a:t>1.85 (1.49-2.30)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Current </a:t>
                      </a:r>
                      <a:r>
                        <a:rPr lang="en-AU" sz="2000" dirty="0">
                          <a:effectLst/>
                          <a:sym typeface="Symbol"/>
                        </a:rPr>
                        <a:t></a:t>
                      </a:r>
                      <a:r>
                        <a:rPr lang="en-AU" sz="2000" dirty="0">
                          <a:effectLst/>
                        </a:rPr>
                        <a:t>800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1149</a:t>
                      </a:r>
                      <a:endParaRPr lang="en-AU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58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effectLst/>
                        </a:rPr>
                        <a:t>2.31 (1.83-2.92)</a:t>
                      </a:r>
                      <a:endParaRPr lang="en-AU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7944" y="6288342"/>
            <a:ext cx="395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Chamberlain. </a:t>
            </a:r>
            <a:r>
              <a:rPr lang="en-GB" sz="1400" i="1" dirty="0"/>
              <a:t>Heart Rhythm</a:t>
            </a:r>
            <a:r>
              <a:rPr lang="en-GB" sz="1400" dirty="0"/>
              <a:t>. 2011;8:1160-1166.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8561" y="5044030"/>
            <a:ext cx="2871413" cy="4141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253"/>
          </a:xfrm>
        </p:spPr>
        <p:txBody>
          <a:bodyPr/>
          <a:lstStyle/>
          <a:p>
            <a:r>
              <a:rPr lang="en-US" dirty="0"/>
              <a:t>Cigarette smoking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59097" r="5257" b="-65"/>
          <a:stretch/>
        </p:blipFill>
        <p:spPr bwMode="auto">
          <a:xfrm>
            <a:off x="1187624" y="1030498"/>
            <a:ext cx="6493498" cy="46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896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Aune</a:t>
            </a:r>
            <a:r>
              <a:rPr lang="en-US" sz="1400" dirty="0"/>
              <a:t>. </a:t>
            </a:r>
            <a:r>
              <a:rPr lang="en-US" sz="1400" dirty="0" err="1"/>
              <a:t>Eur</a:t>
            </a:r>
            <a:r>
              <a:rPr lang="en-US" sz="1400" dirty="0"/>
              <a:t> J Prevent </a:t>
            </a:r>
            <a:r>
              <a:rPr lang="en-US" sz="1400" dirty="0" err="1"/>
              <a:t>Cardiol</a:t>
            </a:r>
            <a:r>
              <a:rPr lang="en-US" sz="1400" dirty="0"/>
              <a:t>. 2018;0:2047487318780435.</a:t>
            </a:r>
          </a:p>
        </p:txBody>
      </p:sp>
    </p:spTree>
    <p:extLst>
      <p:ext uri="{BB962C8B-B14F-4D97-AF65-F5344CB8AC3E}">
        <p14:creationId xmlns:p14="http://schemas.microsoft.com/office/powerpoint/2010/main" val="327494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39552" y="188640"/>
            <a:ext cx="8493120" cy="5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b="1" dirty="0">
                <a:solidFill>
                  <a:srgbClr val="E64626"/>
                </a:solidFill>
                <a:latin typeface="+mj-lt"/>
              </a:rPr>
              <a:t>Caffeine exposure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6161"/>
            <a:ext cx="5760640" cy="53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55976" y="636928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 err="1">
                <a:latin typeface="+mn-lt"/>
              </a:rPr>
              <a:t>Caldeira</a:t>
            </a:r>
            <a:r>
              <a:rPr lang="en-GB" sz="1400" dirty="0">
                <a:latin typeface="+mn-lt"/>
              </a:rPr>
              <a:t>. </a:t>
            </a:r>
            <a:r>
              <a:rPr lang="en-GB" sz="1400" i="1" dirty="0">
                <a:latin typeface="+mn-lt"/>
              </a:rPr>
              <a:t>Heart</a:t>
            </a:r>
            <a:r>
              <a:rPr lang="en-GB" sz="1400" dirty="0">
                <a:latin typeface="+mn-lt"/>
              </a:rPr>
              <a:t>. 2013;99:1383-1389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3467" y="1989667"/>
            <a:ext cx="889000" cy="481561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sk facto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39" b="-18739"/>
          <a:stretch>
            <a:fillRect/>
          </a:stretch>
        </p:blipFill>
        <p:spPr>
          <a:xfrm>
            <a:off x="467544" y="620688"/>
            <a:ext cx="8229600" cy="4767263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55976" y="652534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US" sz="1400" dirty="0" err="1">
                <a:latin typeface="+mn-lt"/>
              </a:rPr>
              <a:t>Menezes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Prog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Cardiovasc</a:t>
            </a:r>
            <a:r>
              <a:rPr lang="en-US" sz="1400" dirty="0">
                <a:latin typeface="+mn-lt"/>
              </a:rPr>
              <a:t> Dis. 2015;58:117-25</a:t>
            </a:r>
            <a:r>
              <a:rPr lang="en-US" sz="1400" dirty="0"/>
              <a:t>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16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1196762"/>
            <a:ext cx="3948874" cy="44357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2000" dirty="0"/>
              <a:t>Questions</a:t>
            </a:r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707456" cy="3361845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40768"/>
            <a:ext cx="43180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63410" y="404664"/>
            <a:ext cx="8367545" cy="1010593"/>
          </a:xfrm>
        </p:spPr>
        <p:txBody>
          <a:bodyPr tIns="12801" anchor="t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Metabolic syndrome and obstructive sleep apnoea </a:t>
            </a:r>
            <a:br>
              <a:rPr lang="en-GB" dirty="0"/>
            </a:br>
            <a:r>
              <a:rPr lang="en-GB" dirty="0"/>
              <a:t>– catheter ablation outcomes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1" y="1571284"/>
            <a:ext cx="8444764" cy="3941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47864" y="6453336"/>
            <a:ext cx="4969144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 algn="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400" dirty="0" err="1"/>
              <a:t>Mohanty</a:t>
            </a:r>
            <a:r>
              <a:rPr lang="en-US" sz="1400" dirty="0"/>
              <a:t>. J </a:t>
            </a:r>
            <a:r>
              <a:rPr lang="en-US" sz="1400" dirty="0" err="1"/>
              <a:t>Cardiovasc</a:t>
            </a:r>
            <a:r>
              <a:rPr lang="en-US" sz="1400" dirty="0"/>
              <a:t> </a:t>
            </a:r>
            <a:r>
              <a:rPr lang="en-US" sz="1400" dirty="0" err="1"/>
              <a:t>Electrophysiol</a:t>
            </a:r>
            <a:r>
              <a:rPr lang="en-US" sz="1400" dirty="0"/>
              <a:t>. 2014;25:930-8.</a:t>
            </a:r>
            <a:endParaRPr lang="en-GB" sz="1400" dirty="0">
              <a:solidFill>
                <a:srgbClr val="000000"/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9229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007269"/>
          </a:xfrm>
        </p:spPr>
        <p:txBody>
          <a:bodyPr/>
          <a:lstStyle/>
          <a:p>
            <a:r>
              <a:rPr lang="en-US" dirty="0"/>
              <a:t>Pathophysiological links between obesity and AF</a:t>
            </a:r>
          </a:p>
        </p:txBody>
      </p:sp>
      <p:pic>
        <p:nvPicPr>
          <p:cNvPr id="4" name="Content Placeholder 3" descr="obersity flow ch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" b="-1512"/>
          <a:stretch>
            <a:fillRect/>
          </a:stretch>
        </p:blipFill>
        <p:spPr>
          <a:xfrm>
            <a:off x="457200" y="1358905"/>
            <a:ext cx="7931224" cy="4594419"/>
          </a:xfrm>
        </p:spPr>
      </p:pic>
    </p:spTree>
    <p:extLst>
      <p:ext uri="{BB962C8B-B14F-4D97-AF65-F5344CB8AC3E}">
        <p14:creationId xmlns:p14="http://schemas.microsoft.com/office/powerpoint/2010/main" val="193918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6584"/>
          <a:stretch/>
        </p:blipFill>
        <p:spPr>
          <a:xfrm>
            <a:off x="1043608" y="1556792"/>
            <a:ext cx="6543099" cy="3584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6453336"/>
            <a:ext cx="3275856" cy="254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/>
              <a:t>Abed. Heart Rhythm. 2013;10:90-100.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9351"/>
            <a:ext cx="8229600" cy="5617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E64626"/>
                </a:solidFill>
              </a:rPr>
              <a:t>Obesity slows conduction velocity in atria  </a:t>
            </a:r>
          </a:p>
        </p:txBody>
      </p:sp>
    </p:spTree>
    <p:extLst>
      <p:ext uri="{BB962C8B-B14F-4D97-AF65-F5344CB8AC3E}">
        <p14:creationId xmlns:p14="http://schemas.microsoft.com/office/powerpoint/2010/main" val="37803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8830963" cy="653254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rgbClr val="E64626"/>
                </a:solidFill>
                <a:latin typeface="+mj-lt"/>
              </a:rPr>
              <a:t>H</a:t>
            </a:r>
            <a:r>
              <a:rPr lang="en-US" sz="2400" b="1" i="0" dirty="0">
                <a:solidFill>
                  <a:srgbClr val="E64626"/>
                </a:solidFill>
                <a:latin typeface="+mj-lt"/>
              </a:rPr>
              <a:t>ypertension</a:t>
            </a:r>
            <a:r>
              <a:rPr lang="en-US" sz="2400" b="1" dirty="0">
                <a:solidFill>
                  <a:srgbClr val="E64626"/>
                </a:solidFill>
                <a:latin typeface="+mj-lt"/>
              </a:rPr>
              <a:t> leads to p</a:t>
            </a:r>
            <a:r>
              <a:rPr lang="en-US" sz="2400" b="1" i="0" dirty="0">
                <a:solidFill>
                  <a:srgbClr val="E64626"/>
                </a:solidFill>
                <a:latin typeface="+mj-lt"/>
              </a:rPr>
              <a:t>rogressive atrial remodeling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5550"/>
          <a:stretch/>
        </p:blipFill>
        <p:spPr>
          <a:xfrm>
            <a:off x="179512" y="1556792"/>
            <a:ext cx="7679215" cy="3019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6453336"/>
            <a:ext cx="2952328" cy="25400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Lau. Heart Rhythm. 2010;7:1282-90.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1A2D1-3219-4298-9D79-79170DE3B184}"/>
              </a:ext>
            </a:extLst>
          </p:cNvPr>
          <p:cNvSpPr txBox="1"/>
          <p:nvPr/>
        </p:nvSpPr>
        <p:spPr>
          <a:xfrm>
            <a:off x="8003596" y="1844824"/>
            <a:ext cx="99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Fibrosis tissue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4BC2D-C657-4132-A64F-2E25FBAF78F6}"/>
              </a:ext>
            </a:extLst>
          </p:cNvPr>
          <p:cNvSpPr txBox="1"/>
          <p:nvPr/>
        </p:nvSpPr>
        <p:spPr>
          <a:xfrm>
            <a:off x="7894494" y="3588026"/>
            <a:ext cx="103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Infiltrate</a:t>
            </a:r>
          </a:p>
        </p:txBody>
      </p:sp>
    </p:spTree>
    <p:extLst>
      <p:ext uri="{BB962C8B-B14F-4D97-AF65-F5344CB8AC3E}">
        <p14:creationId xmlns:p14="http://schemas.microsoft.com/office/powerpoint/2010/main" val="2189582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6984"/>
          <a:stretch/>
        </p:blipFill>
        <p:spPr>
          <a:xfrm>
            <a:off x="333855" y="1545466"/>
            <a:ext cx="8506216" cy="318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55" y="357873"/>
            <a:ext cx="7910553" cy="62285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rgbClr val="E64626"/>
                </a:solidFill>
                <a:latin typeface="+mj-lt"/>
              </a:rPr>
              <a:t>H</a:t>
            </a:r>
            <a:r>
              <a:rPr lang="en-US" sz="2400" b="1" i="0" dirty="0">
                <a:solidFill>
                  <a:srgbClr val="E64626"/>
                </a:solidFill>
                <a:latin typeface="+mj-lt"/>
              </a:rPr>
              <a:t>ypertension</a:t>
            </a:r>
            <a:r>
              <a:rPr lang="en-US" sz="2400" b="1" dirty="0">
                <a:solidFill>
                  <a:srgbClr val="E64626"/>
                </a:solidFill>
                <a:latin typeface="+mj-lt"/>
              </a:rPr>
              <a:t> leads to a reduction in conduction velocity</a:t>
            </a:r>
            <a:endParaRPr lang="en-US" sz="2400" b="1" i="0" dirty="0">
              <a:solidFill>
                <a:srgbClr val="E6462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6453336"/>
            <a:ext cx="2952328" cy="25400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Lau. Heart Rhythm. 2010;7:1282-90.</a:t>
            </a:r>
          </a:p>
        </p:txBody>
      </p:sp>
    </p:spTree>
    <p:extLst>
      <p:ext uri="{BB962C8B-B14F-4D97-AF65-F5344CB8AC3E}">
        <p14:creationId xmlns:p14="http://schemas.microsoft.com/office/powerpoint/2010/main" val="410058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7579" b="5806"/>
          <a:stretch/>
        </p:blipFill>
        <p:spPr>
          <a:xfrm>
            <a:off x="1811450" y="404664"/>
            <a:ext cx="4876530" cy="5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9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52736"/>
            <a:ext cx="4032448" cy="5064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865" y="229298"/>
            <a:ext cx="8777389" cy="451592"/>
          </a:xfrm>
          <a:prstGeom prst="rect">
            <a:avLst/>
          </a:prstGeom>
        </p:spPr>
        <p:txBody>
          <a:bodyPr/>
          <a:lstStyle/>
          <a:p>
            <a:r>
              <a:rPr lang="en-US" sz="2800" b="1" i="0" dirty="0">
                <a:solidFill>
                  <a:srgbClr val="376092"/>
                </a:solidFill>
                <a:latin typeface="+mj-lt"/>
              </a:rPr>
              <a:t> </a:t>
            </a:r>
            <a:r>
              <a:rPr lang="en-US" sz="2400" b="1" i="0" dirty="0">
                <a:solidFill>
                  <a:srgbClr val="E64626"/>
                </a:solidFill>
                <a:latin typeface="+mj-lt"/>
              </a:rPr>
              <a:t>Atrial remodeling in obstructive sleep </a:t>
            </a:r>
            <a:r>
              <a:rPr lang="en-US" sz="2400" b="1" i="0" dirty="0" err="1">
                <a:solidFill>
                  <a:srgbClr val="E64626"/>
                </a:solidFill>
                <a:latin typeface="+mj-lt"/>
              </a:rPr>
              <a:t>apnoea</a:t>
            </a:r>
            <a:endParaRPr lang="en-US" sz="2400" b="1" i="0" dirty="0">
              <a:solidFill>
                <a:srgbClr val="E6462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525344"/>
            <a:ext cx="3315126" cy="254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 err="1"/>
              <a:t>Dimitri</a:t>
            </a:r>
            <a:r>
              <a:rPr lang="en-US" sz="1400" dirty="0"/>
              <a:t>. Heart Rhythm. 2012;9:321-7.</a:t>
            </a:r>
          </a:p>
        </p:txBody>
      </p:sp>
    </p:spTree>
    <p:extLst>
      <p:ext uri="{BB962C8B-B14F-4D97-AF65-F5344CB8AC3E}">
        <p14:creationId xmlns:p14="http://schemas.microsoft.com/office/powerpoint/2010/main" val="174223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91245"/>
          </a:xfrm>
        </p:spPr>
        <p:txBody>
          <a:bodyPr/>
          <a:lstStyle/>
          <a:p>
            <a:r>
              <a:rPr lang="en-US" dirty="0"/>
              <a:t>Obstructive sleep </a:t>
            </a:r>
            <a:r>
              <a:rPr lang="en-US" dirty="0" err="1"/>
              <a:t>apnoea</a:t>
            </a:r>
            <a:r>
              <a:rPr lang="en-US" dirty="0"/>
              <a:t> (OSA)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64" y="1412776"/>
            <a:ext cx="49246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6453336"/>
            <a:ext cx="4104456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 err="1"/>
              <a:t>Nalliah</a:t>
            </a:r>
            <a:r>
              <a:rPr lang="en-US" sz="1400" dirty="0"/>
              <a:t> J </a:t>
            </a:r>
            <a:r>
              <a:rPr lang="en-US" sz="1400" dirty="0" err="1"/>
              <a:t>Cardiovasc</a:t>
            </a:r>
            <a:r>
              <a:rPr lang="en-US" sz="1400" dirty="0"/>
              <a:t> </a:t>
            </a:r>
            <a:r>
              <a:rPr lang="en-US" sz="1400" dirty="0" err="1"/>
              <a:t>Electrophysiol</a:t>
            </a:r>
            <a:r>
              <a:rPr lang="en-US" sz="1400" dirty="0"/>
              <a:t>. 2016;27:1001-10</a:t>
            </a:r>
          </a:p>
        </p:txBody>
      </p:sp>
    </p:spTree>
    <p:extLst>
      <p:ext uri="{BB962C8B-B14F-4D97-AF65-F5344CB8AC3E}">
        <p14:creationId xmlns:p14="http://schemas.microsoft.com/office/powerpoint/2010/main" val="2357424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9681-CC47-4215-9F36-96BAA3B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B1593-4800-4B91-89FC-A77D45455E3F}"/>
              </a:ext>
            </a:extLst>
          </p:cNvPr>
          <p:cNvSpPr txBox="1"/>
          <p:nvPr/>
        </p:nvSpPr>
        <p:spPr>
          <a:xfrm>
            <a:off x="5148064" y="6453336"/>
            <a:ext cx="2987823" cy="2160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AU" sz="1400" dirty="0"/>
              <a:t>Lau. </a:t>
            </a:r>
            <a:r>
              <a:rPr lang="en-AU" sz="1400" i="1" dirty="0"/>
              <a:t>Circulation</a:t>
            </a:r>
            <a:r>
              <a:rPr lang="en-AU" sz="1400" dirty="0"/>
              <a:t>. 2017;136:583-596</a:t>
            </a:r>
            <a:endParaRPr lang="en-AU" dirty="0"/>
          </a:p>
          <a:p>
            <a:pPr algn="r"/>
            <a:r>
              <a:rPr lang="en-US" sz="1400" dirty="0"/>
              <a:t>.</a:t>
            </a:r>
          </a:p>
        </p:txBody>
      </p:sp>
      <p:pic>
        <p:nvPicPr>
          <p:cNvPr id="6" name="Picture 5" descr="Cover">
            <a:extLst>
              <a:ext uri="{FF2B5EF4-FFF2-40B4-BE49-F238E27FC236}">
                <a16:creationId xmlns:a16="http://schemas.microsoft.com/office/drawing/2014/main" id="{427FF856-E723-4E1D-8C3E-9551A37A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6" y="1196752"/>
            <a:ext cx="7663428" cy="47010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59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24945"/>
            <a:ext cx="6132473" cy="5244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33" y="236361"/>
            <a:ext cx="8551334" cy="444500"/>
          </a:xfrm>
          <a:prstGeom prst="rect">
            <a:avLst/>
          </a:prstGeom>
        </p:spPr>
        <p:txBody>
          <a:bodyPr/>
          <a:lstStyle/>
          <a:p>
            <a:r>
              <a:rPr lang="en-US" sz="2400" i="0" dirty="0">
                <a:latin typeface="+mj-lt"/>
              </a:rPr>
              <a:t> </a:t>
            </a:r>
            <a:r>
              <a:rPr lang="en-US" sz="2400" b="1" i="0" dirty="0">
                <a:solidFill>
                  <a:srgbClr val="E64626"/>
                </a:solidFill>
                <a:latin typeface="+mj-lt"/>
              </a:rPr>
              <a:t>Type 2 Diabetes Mellitus and Risk of AF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6413907"/>
            <a:ext cx="4289778" cy="254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/>
              <a:t>Huxley </a:t>
            </a:r>
            <a:r>
              <a:rPr lang="en-AU" sz="1400" i="1" dirty="0"/>
              <a:t>Am J </a:t>
            </a:r>
            <a:r>
              <a:rPr lang="en-AU" sz="1400" i="1" dirty="0" err="1"/>
              <a:t>Cardiol</a:t>
            </a:r>
            <a:r>
              <a:rPr lang="en-AU" sz="1400" dirty="0"/>
              <a:t>. 2011;108:56-62.</a:t>
            </a:r>
          </a:p>
          <a:p>
            <a:pPr algn="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652120" y="5013176"/>
            <a:ext cx="2050802" cy="47051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253"/>
          </a:xfrm>
        </p:spPr>
        <p:txBody>
          <a:bodyPr/>
          <a:lstStyle/>
          <a:p>
            <a:r>
              <a:rPr lang="en-US" dirty="0"/>
              <a:t>Weight fluctuation</a:t>
            </a:r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7" b="-3657"/>
          <a:stretch>
            <a:fillRect/>
          </a:stretch>
        </p:blipFill>
        <p:spPr bwMode="auto">
          <a:xfrm>
            <a:off x="457200" y="980728"/>
            <a:ext cx="8229600" cy="476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8024" y="6453336"/>
            <a:ext cx="3456384" cy="275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r>
              <a:rPr lang="en-US" sz="1400" dirty="0" err="1"/>
              <a:t>Pathak</a:t>
            </a:r>
            <a:r>
              <a:rPr lang="en-US" sz="1400" dirty="0"/>
              <a:t>. J Am </a:t>
            </a:r>
            <a:r>
              <a:rPr lang="en-US" sz="1400" dirty="0" err="1"/>
              <a:t>Coll</a:t>
            </a:r>
            <a:r>
              <a:rPr lang="en-US" sz="1400" dirty="0"/>
              <a:t> </a:t>
            </a:r>
            <a:r>
              <a:rPr lang="en-US" sz="1400" dirty="0" err="1"/>
              <a:t>Cardiol</a:t>
            </a:r>
            <a:r>
              <a:rPr lang="en-US" sz="1400" dirty="0"/>
              <a:t>. 2015;65:2159-69.</a:t>
            </a:r>
          </a:p>
        </p:txBody>
      </p:sp>
    </p:spTree>
    <p:extLst>
      <p:ext uri="{BB962C8B-B14F-4D97-AF65-F5344CB8AC3E}">
        <p14:creationId xmlns:p14="http://schemas.microsoft.com/office/powerpoint/2010/main" val="38477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9681-CC47-4215-9F36-96BAA3B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Association of risk factors with AF</a:t>
            </a:r>
            <a:endParaRPr lang="en-GB" dirty="0"/>
          </a:p>
        </p:txBody>
      </p:sp>
      <p:pic>
        <p:nvPicPr>
          <p:cNvPr id="4" name="Content Placeholder 3" descr="Cover">
            <a:extLst>
              <a:ext uri="{FF2B5EF4-FFF2-40B4-BE49-F238E27FC236}">
                <a16:creationId xmlns:a16="http://schemas.microsoft.com/office/drawing/2014/main" id="{BA12D719-3C10-4136-8FB6-A224F3A8AB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7" y="1782488"/>
            <a:ext cx="8409226" cy="3293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B1593-4800-4B91-89FC-A77D45455E3F}"/>
              </a:ext>
            </a:extLst>
          </p:cNvPr>
          <p:cNvSpPr txBox="1"/>
          <p:nvPr/>
        </p:nvSpPr>
        <p:spPr>
          <a:xfrm>
            <a:off x="5148064" y="6453336"/>
            <a:ext cx="2987823" cy="2160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AU" sz="1400" dirty="0"/>
              <a:t>Lau. </a:t>
            </a:r>
            <a:r>
              <a:rPr lang="en-AU" sz="1400" i="1" dirty="0"/>
              <a:t>Circulation</a:t>
            </a:r>
            <a:r>
              <a:rPr lang="en-AU" sz="1400" dirty="0"/>
              <a:t>. 2017;136:583-596</a:t>
            </a:r>
            <a:endParaRPr lang="en-AU" dirty="0"/>
          </a:p>
          <a:p>
            <a:pPr algn="r"/>
            <a:r>
              <a:rPr lang="en-US" sz="1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D7E3D-BA60-4BF0-A3E5-62BE7555AC6C}"/>
              </a:ext>
            </a:extLst>
          </p:cNvPr>
          <p:cNvSpPr/>
          <p:nvPr/>
        </p:nvSpPr>
        <p:spPr>
          <a:xfrm>
            <a:off x="4499992" y="1260475"/>
            <a:ext cx="4320480" cy="4184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BF5-ECDD-42F8-8A50-985A370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Pathophysiological threshold in atrial substrate</a:t>
            </a:r>
            <a:endParaRPr lang="en-GB" dirty="0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A4D105C9-1E8C-4068-A702-624BC983D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/>
          <a:stretch/>
        </p:blipFill>
        <p:spPr>
          <a:xfrm>
            <a:off x="464070" y="1484784"/>
            <a:ext cx="8225197" cy="38164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1AEDA-08F4-4EBD-87AA-28590DBAF7CD}"/>
              </a:ext>
            </a:extLst>
          </p:cNvPr>
          <p:cNvSpPr txBox="1"/>
          <p:nvPr/>
        </p:nvSpPr>
        <p:spPr>
          <a:xfrm>
            <a:off x="5076056" y="6381328"/>
            <a:ext cx="3275856" cy="254000"/>
          </a:xfrm>
          <a:prstGeom prst="rect">
            <a:avLst/>
          </a:prstGeom>
        </p:spPr>
        <p:txBody>
          <a:bodyPr/>
          <a:lstStyle/>
          <a:p>
            <a:r>
              <a:rPr lang="en-GB" sz="1400" dirty="0" err="1"/>
              <a:t>Maesen</a:t>
            </a:r>
            <a:r>
              <a:rPr lang="en-GB" sz="1400" dirty="0"/>
              <a:t>. </a:t>
            </a:r>
            <a:r>
              <a:rPr lang="en-GB" sz="1400" i="1" dirty="0" err="1"/>
              <a:t>Europace</a:t>
            </a:r>
            <a:r>
              <a:rPr lang="en-GB" sz="1400" dirty="0"/>
              <a:t>. 2012;14:159-174.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D16A0-6E1A-4A16-873D-D347CDACCC6D}"/>
              </a:ext>
            </a:extLst>
          </p:cNvPr>
          <p:cNvSpPr/>
          <p:nvPr/>
        </p:nvSpPr>
        <p:spPr>
          <a:xfrm>
            <a:off x="5544616" y="1260475"/>
            <a:ext cx="3275856" cy="4184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725-360F-42FA-B991-F46F5B6E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Physiological changes</a:t>
            </a:r>
            <a:endParaRPr lang="en-GB" dirty="0"/>
          </a:p>
        </p:txBody>
      </p:sp>
      <p:pic>
        <p:nvPicPr>
          <p:cNvPr id="4" name="Content Placeholder 3" descr="Cover">
            <a:extLst>
              <a:ext uri="{FF2B5EF4-FFF2-40B4-BE49-F238E27FC236}">
                <a16:creationId xmlns:a16="http://schemas.microsoft.com/office/drawing/2014/main" id="{59C5C017-3DFB-4EDB-9D71-B4B395ACB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5" y="1412776"/>
            <a:ext cx="7936270" cy="3788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95D11-2D5A-4FB8-AA0D-5C22561EABBA}"/>
              </a:ext>
            </a:extLst>
          </p:cNvPr>
          <p:cNvSpPr txBox="1"/>
          <p:nvPr/>
        </p:nvSpPr>
        <p:spPr>
          <a:xfrm>
            <a:off x="5148064" y="6453336"/>
            <a:ext cx="2987823" cy="2160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AU" sz="1400" dirty="0"/>
              <a:t>Lau. </a:t>
            </a:r>
            <a:r>
              <a:rPr lang="en-AU" sz="1400" i="1" dirty="0"/>
              <a:t>Circulation</a:t>
            </a:r>
            <a:r>
              <a:rPr lang="en-AU" sz="1400" dirty="0"/>
              <a:t>. 2017;136:583-596</a:t>
            </a:r>
            <a:endParaRPr lang="en-AU" dirty="0"/>
          </a:p>
          <a:p>
            <a:pPr algn="r"/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15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1991" y="382765"/>
            <a:ext cx="8837945" cy="5159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E64626"/>
                </a:solidFill>
              </a:rPr>
              <a:t>Obesity causes tissue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4142"/>
          <a:stretch/>
        </p:blipFill>
        <p:spPr>
          <a:xfrm>
            <a:off x="1043608" y="1196752"/>
            <a:ext cx="4670716" cy="5115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6453336"/>
            <a:ext cx="3275856" cy="254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/>
              <a:t>Abed. Heart Rhythm. 2013;10:90-100.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1916832"/>
            <a:ext cx="153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Fibrosis tissue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3429000"/>
            <a:ext cx="2460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Inflammatory infiltrate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4869160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Lipidosis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93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25F5-766C-4567-82A2-275012F5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34047"/>
          </a:xfrm>
        </p:spPr>
        <p:txBody>
          <a:bodyPr/>
          <a:lstStyle/>
          <a:p>
            <a:r>
              <a:rPr lang="en-AU" dirty="0"/>
              <a:t>Mechanisms</a:t>
            </a:r>
            <a:endParaRPr lang="en-GB" dirty="0"/>
          </a:p>
        </p:txBody>
      </p:sp>
      <p:pic>
        <p:nvPicPr>
          <p:cNvPr id="4" name="Content Placeholder 3" descr="Cover">
            <a:extLst>
              <a:ext uri="{FF2B5EF4-FFF2-40B4-BE49-F238E27FC236}">
                <a16:creationId xmlns:a16="http://schemas.microsoft.com/office/drawing/2014/main" id="{54D9C06E-71EF-44D7-AFF7-33D60652D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5744"/>
            <a:ext cx="6336704" cy="5186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6EA2B-6DC0-4A09-8C35-D61C08D3FE1A}"/>
              </a:ext>
            </a:extLst>
          </p:cNvPr>
          <p:cNvSpPr txBox="1"/>
          <p:nvPr/>
        </p:nvSpPr>
        <p:spPr>
          <a:xfrm>
            <a:off x="5148064" y="6453336"/>
            <a:ext cx="2987823" cy="2160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AU" sz="1400" dirty="0"/>
              <a:t>Lau. </a:t>
            </a:r>
            <a:r>
              <a:rPr lang="en-AU" sz="1400" i="1" dirty="0"/>
              <a:t>Circulation</a:t>
            </a:r>
            <a:r>
              <a:rPr lang="en-AU" sz="1400" dirty="0"/>
              <a:t>. 2017;136:583-596</a:t>
            </a:r>
            <a:endParaRPr lang="en-AU" dirty="0"/>
          </a:p>
          <a:p>
            <a:pPr algn="r"/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4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3568" y="332656"/>
            <a:ext cx="7630936" cy="48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b="1" dirty="0">
                <a:solidFill>
                  <a:srgbClr val="E64626"/>
                </a:solidFill>
                <a:latin typeface="+mj-lt"/>
              </a:rPr>
              <a:t>Obesity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6"/>
          <a:stretch/>
        </p:blipFill>
        <p:spPr bwMode="auto">
          <a:xfrm>
            <a:off x="1075791" y="1212914"/>
            <a:ext cx="69924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27431" y="6381328"/>
            <a:ext cx="2694104" cy="3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 err="1">
                <a:latin typeface="+mn-lt"/>
              </a:rPr>
              <a:t>Karasoy</a:t>
            </a:r>
            <a:r>
              <a:rPr lang="en-GB" sz="1400" dirty="0">
                <a:latin typeface="+mn-lt"/>
              </a:rPr>
              <a:t>. </a:t>
            </a:r>
            <a:r>
              <a:rPr lang="en-GB" sz="1400" i="1" dirty="0" err="1">
                <a:latin typeface="+mn-lt"/>
              </a:rPr>
              <a:t>Europace</a:t>
            </a:r>
            <a:r>
              <a:rPr lang="en-GB" sz="1400" dirty="0">
                <a:latin typeface="+mn-lt"/>
              </a:rPr>
              <a:t>. 2013;15:781-6.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9" y="3400400"/>
            <a:ext cx="7336750" cy="73248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49.0/88.5"/>
  <p:tag name="ANNOTATION_COUNT" val="0"/>
  <p:tag name="ARTICULATE_SLIDE_PAUSE" val="0"/>
  <p:tag name="ARTICULATE_NAV_LEVEL" val="1"/>
  <p:tag name="ARTICULATE_PLAYLIST_ID" val="-1"/>
  <p:tag name="ARTICULATE_LOCK_SLIDE" val="0"/>
  <p:tag name="ARTICULATE_SLIDE_GUID" val="8a6f6dc1-a309-4d7f-b13e-55b5722ad984"/>
  <p:tag name="AUDIO_IMPORT" val="C:\Online training\PRADAXA\ALM 2 Atrial Fibrillation\Audio\Slide 18 - AF Facts.mp3"/>
  <p:tag name="AUDIO_ID" val="510"/>
  <p:tag name="ELAPSEDTIME" val="89.104"/>
  <p:tag name="ARTICULATE_SLIDE_NAV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MARGIN_1" val="-2.147484E+09"/>
  <p:tag name="MARGIN_2" val="36"/>
  <p:tag name="MARGIN_3" val="72"/>
  <p:tag name="MARGIN_4" val="108"/>
  <p:tag name="MARGIN_5" val="144"/>
  <p:tag name="FONT_SIZE" val="8"/>
</p:tagLst>
</file>

<file path=ppt/theme/theme1.xml><?xml version="1.0" encoding="utf-8"?>
<a:theme xmlns:a="http://schemas.openxmlformats.org/drawingml/2006/main" name="PPT-template-standar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University of Sydney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828</Words>
  <Application>Microsoft Office PowerPoint</Application>
  <PresentationFormat>On-screen Show (4:3)</PresentationFormat>
  <Paragraphs>137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明朝</vt:lpstr>
      <vt:lpstr>MS PGothic</vt:lpstr>
      <vt:lpstr>MS PGothic</vt:lpstr>
      <vt:lpstr>Arial</vt:lpstr>
      <vt:lpstr>Calibri</vt:lpstr>
      <vt:lpstr>Helvetica Neue Light</vt:lpstr>
      <vt:lpstr>Lucida Grande</vt:lpstr>
      <vt:lpstr>msgothic</vt:lpstr>
      <vt:lpstr>Symbol</vt:lpstr>
      <vt:lpstr>Times New Roman</vt:lpstr>
      <vt:lpstr>Tw Cen MT</vt:lpstr>
      <vt:lpstr>Wingdings</vt:lpstr>
      <vt:lpstr>ヒラギノ角ゴ ProN W3</vt:lpstr>
      <vt:lpstr>PPT-template-standard</vt:lpstr>
      <vt:lpstr>Risk factors for atrial fibrillation</vt:lpstr>
      <vt:lpstr>Future prevalence of AF</vt:lpstr>
      <vt:lpstr>PowerPoint Presentation</vt:lpstr>
      <vt:lpstr>Association of risk factors with AF</vt:lpstr>
      <vt:lpstr>Pathophysiological threshold in atrial substrate</vt:lpstr>
      <vt:lpstr>Physiological changes</vt:lpstr>
      <vt:lpstr>PowerPoint Presentation</vt:lpstr>
      <vt:lpstr>Mechanisms</vt:lpstr>
      <vt:lpstr>PowerPoint Presentation</vt:lpstr>
      <vt:lpstr>Weight loss</vt:lpstr>
      <vt:lpstr>Subclinical Hypertension</vt:lpstr>
      <vt:lpstr>Obstructive sleep apnoea</vt:lpstr>
      <vt:lpstr>Obstructive sleep apnoea</vt:lpstr>
      <vt:lpstr>Effect of CPAP treatment</vt:lpstr>
      <vt:lpstr>PowerPoint Presentation</vt:lpstr>
      <vt:lpstr>Exercise and AF risk</vt:lpstr>
      <vt:lpstr>Alcohol: Pathophysiological pathway</vt:lpstr>
      <vt:lpstr>Alcohol</vt:lpstr>
      <vt:lpstr>Alcohol consumption</vt:lpstr>
      <vt:lpstr>Smoking</vt:lpstr>
      <vt:lpstr>Cigarette smoking</vt:lpstr>
      <vt:lpstr>PowerPoint Presentation</vt:lpstr>
      <vt:lpstr>PowerPoint Presentation</vt:lpstr>
      <vt:lpstr>Questions</vt:lpstr>
      <vt:lpstr>Metabolic syndrome and obstructive sleep apnoea  – catheter ablation outcomes</vt:lpstr>
      <vt:lpstr>Pathophysiological links between obesity and AF</vt:lpstr>
      <vt:lpstr>PowerPoint Presentation</vt:lpstr>
      <vt:lpstr>PowerPoint Presentation</vt:lpstr>
      <vt:lpstr>PowerPoint Presentation</vt:lpstr>
      <vt:lpstr>PowerPoint Presentation</vt:lpstr>
      <vt:lpstr>Obstructive sleep apnoea (OSA)</vt:lpstr>
      <vt:lpstr>Mechanisms</vt:lpstr>
      <vt:lpstr>PowerPoint Presentation</vt:lpstr>
      <vt:lpstr>Weight fluctuation</vt:lpstr>
    </vt:vector>
  </TitlesOfParts>
  <Company>University of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 Neubeck</dc:creator>
  <cp:lastModifiedBy>Nicole Lowres</cp:lastModifiedBy>
  <cp:revision>290</cp:revision>
  <dcterms:created xsi:type="dcterms:W3CDTF">2015-04-30T03:46:16Z</dcterms:created>
  <dcterms:modified xsi:type="dcterms:W3CDTF">2018-07-31T04:17:54Z</dcterms:modified>
</cp:coreProperties>
</file>