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0" r:id="rId3"/>
    <p:sldId id="311" r:id="rId4"/>
    <p:sldId id="257" r:id="rId5"/>
    <p:sldId id="260" r:id="rId6"/>
    <p:sldId id="262" r:id="rId7"/>
    <p:sldId id="264" r:id="rId8"/>
    <p:sldId id="259" r:id="rId9"/>
    <p:sldId id="265" r:id="rId10"/>
    <p:sldId id="267" r:id="rId11"/>
    <p:sldId id="275" r:id="rId12"/>
    <p:sldId id="312" r:id="rId13"/>
    <p:sldId id="273" r:id="rId14"/>
    <p:sldId id="316" r:id="rId15"/>
    <p:sldId id="278" r:id="rId16"/>
    <p:sldId id="285" r:id="rId17"/>
    <p:sldId id="313" r:id="rId18"/>
    <p:sldId id="286" r:id="rId19"/>
    <p:sldId id="317" r:id="rId20"/>
    <p:sldId id="314" r:id="rId21"/>
    <p:sldId id="315" r:id="rId22"/>
    <p:sldId id="281" r:id="rId23"/>
    <p:sldId id="318" r:id="rId24"/>
    <p:sldId id="304" r:id="rId25"/>
    <p:sldId id="307" r:id="rId26"/>
    <p:sldId id="284" r:id="rId27"/>
    <p:sldId id="290" r:id="rId28"/>
    <p:sldId id="289" r:id="rId29"/>
    <p:sldId id="287" r:id="rId30"/>
    <p:sldId id="298" r:id="rId31"/>
    <p:sldId id="319" r:id="rId32"/>
    <p:sldId id="320" r:id="rId33"/>
    <p:sldId id="270" r:id="rId34"/>
    <p:sldId id="308" r:id="rId35"/>
    <p:sldId id="309" r:id="rId36"/>
    <p:sldId id="276" r:id="rId37"/>
    <p:sldId id="295" r:id="rId38"/>
    <p:sldId id="296" r:id="rId39"/>
    <p:sldId id="297" r:id="rId40"/>
    <p:sldId id="294" r:id="rId41"/>
    <p:sldId id="300" r:id="rId42"/>
    <p:sldId id="292" r:id="rId43"/>
    <p:sldId id="299" r:id="rId4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28B361-2803-9644-95D0-DDAE1696E241}">
          <p14:sldIdLst>
            <p14:sldId id="256"/>
            <p14:sldId id="310"/>
            <p14:sldId id="311"/>
            <p14:sldId id="257"/>
            <p14:sldId id="260"/>
            <p14:sldId id="262"/>
            <p14:sldId id="264"/>
            <p14:sldId id="259"/>
            <p14:sldId id="265"/>
            <p14:sldId id="267"/>
            <p14:sldId id="275"/>
            <p14:sldId id="312"/>
            <p14:sldId id="273"/>
            <p14:sldId id="316"/>
            <p14:sldId id="278"/>
            <p14:sldId id="285"/>
            <p14:sldId id="313"/>
            <p14:sldId id="286"/>
            <p14:sldId id="317"/>
            <p14:sldId id="314"/>
            <p14:sldId id="315"/>
            <p14:sldId id="281"/>
            <p14:sldId id="318"/>
            <p14:sldId id="304"/>
            <p14:sldId id="307"/>
            <p14:sldId id="284"/>
            <p14:sldId id="290"/>
            <p14:sldId id="289"/>
            <p14:sldId id="287"/>
            <p14:sldId id="298"/>
            <p14:sldId id="319"/>
            <p14:sldId id="320"/>
            <p14:sldId id="270"/>
            <p14:sldId id="308"/>
            <p14:sldId id="309"/>
            <p14:sldId id="276"/>
            <p14:sldId id="295"/>
            <p14:sldId id="296"/>
            <p14:sldId id="297"/>
            <p14:sldId id="294"/>
            <p14:sldId id="300"/>
            <p14:sldId id="29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D6BFC-AA85-4AFA-820A-79E102AA32BB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05856-D7CC-4259-8659-9D318EC55B0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Anticoagulation</a:t>
          </a:r>
        </a:p>
      </dgm:t>
    </dgm:pt>
    <dgm:pt modelId="{B8AC33C8-2DCE-4C92-91EE-52670F560641}" type="parTrans" cxnId="{32B0B025-FD0A-4D1D-B69F-7B51A0DFF350}">
      <dgm:prSet/>
      <dgm:spPr/>
      <dgm:t>
        <a:bodyPr/>
        <a:lstStyle/>
        <a:p>
          <a:endParaRPr lang="en-US"/>
        </a:p>
      </dgm:t>
    </dgm:pt>
    <dgm:pt modelId="{38A1B4C0-EF98-48DB-9486-4F8132328E39}" type="sibTrans" cxnId="{32B0B025-FD0A-4D1D-B69F-7B51A0DFF350}">
      <dgm:prSet/>
      <dgm:spPr/>
      <dgm:t>
        <a:bodyPr/>
        <a:lstStyle/>
        <a:p>
          <a:endParaRPr lang="en-US"/>
        </a:p>
      </dgm:t>
    </dgm:pt>
    <dgm:pt modelId="{ED56CFE2-7932-4645-BD20-0AC80C758BE6}">
      <dgm:prSet phldrT="[Text]"/>
      <dgm:spPr/>
      <dgm:t>
        <a:bodyPr/>
        <a:lstStyle/>
        <a:p>
          <a:r>
            <a:rPr lang="en-US" dirty="0"/>
            <a:t>Stroke prevention</a:t>
          </a:r>
        </a:p>
      </dgm:t>
    </dgm:pt>
    <dgm:pt modelId="{D70920CC-B3B2-45C7-960B-E12BA261ED2A}" type="parTrans" cxnId="{9C464E34-48D2-4A5E-BD6A-9DDDE490A2F1}">
      <dgm:prSet/>
      <dgm:spPr/>
      <dgm:t>
        <a:bodyPr/>
        <a:lstStyle/>
        <a:p>
          <a:endParaRPr lang="en-US"/>
        </a:p>
      </dgm:t>
    </dgm:pt>
    <dgm:pt modelId="{ED0DDC0B-5843-4A2A-9EF2-CA80B98C1833}" type="sibTrans" cxnId="{9C464E34-48D2-4A5E-BD6A-9DDDE490A2F1}">
      <dgm:prSet/>
      <dgm:spPr/>
      <dgm:t>
        <a:bodyPr/>
        <a:lstStyle/>
        <a:p>
          <a:endParaRPr lang="en-US"/>
        </a:p>
      </dgm:t>
    </dgm:pt>
    <dgm:pt modelId="{58121050-23D3-4BEA-99B4-3B5A4AAB2B4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Rate control</a:t>
          </a:r>
        </a:p>
      </dgm:t>
    </dgm:pt>
    <dgm:pt modelId="{6F19183D-9A32-4D75-831C-B0D2EFC71841}" type="parTrans" cxnId="{0599F2E1-30D0-4603-8893-D41561DAAC93}">
      <dgm:prSet/>
      <dgm:spPr/>
      <dgm:t>
        <a:bodyPr/>
        <a:lstStyle/>
        <a:p>
          <a:endParaRPr lang="en-US"/>
        </a:p>
      </dgm:t>
    </dgm:pt>
    <dgm:pt modelId="{5B104492-FE2D-4A57-A183-170AEAF70026}" type="sibTrans" cxnId="{0599F2E1-30D0-4603-8893-D41561DAAC93}">
      <dgm:prSet/>
      <dgm:spPr/>
      <dgm:t>
        <a:bodyPr/>
        <a:lstStyle/>
        <a:p>
          <a:endParaRPr lang="en-US"/>
        </a:p>
      </dgm:t>
    </dgm:pt>
    <dgm:pt modelId="{8345EEAB-9755-4D9F-AB64-49793D6D0E71}">
      <dgm:prSet phldrT="[Text]"/>
      <dgm:spPr/>
      <dgm:t>
        <a:bodyPr/>
        <a:lstStyle/>
        <a:p>
          <a:r>
            <a:rPr lang="en-US" dirty="0"/>
            <a:t>Symptom improvement</a:t>
          </a:r>
        </a:p>
      </dgm:t>
    </dgm:pt>
    <dgm:pt modelId="{D1F1D424-9791-43E2-9084-D6496A7F10FE}" type="parTrans" cxnId="{474AB316-2669-4948-85A6-496DEF38C92E}">
      <dgm:prSet/>
      <dgm:spPr/>
      <dgm:t>
        <a:bodyPr/>
        <a:lstStyle/>
        <a:p>
          <a:endParaRPr lang="en-US"/>
        </a:p>
      </dgm:t>
    </dgm:pt>
    <dgm:pt modelId="{AEC7DCBC-B6A2-4F92-AFEA-52D41F0C45C2}" type="sibTrans" cxnId="{474AB316-2669-4948-85A6-496DEF38C92E}">
      <dgm:prSet/>
      <dgm:spPr/>
      <dgm:t>
        <a:bodyPr/>
        <a:lstStyle/>
        <a:p>
          <a:endParaRPr lang="en-US"/>
        </a:p>
      </dgm:t>
    </dgm:pt>
    <dgm:pt modelId="{8E6FD752-8BD2-46FD-97DC-E6FB589A5975}">
      <dgm:prSet phldrT="[Text]"/>
      <dgm:spPr/>
      <dgm:t>
        <a:bodyPr/>
        <a:lstStyle/>
        <a:p>
          <a:r>
            <a:rPr lang="en-US" dirty="0"/>
            <a:t>Preservation of LV function</a:t>
          </a:r>
        </a:p>
      </dgm:t>
    </dgm:pt>
    <dgm:pt modelId="{9AEF8CF5-CF93-4D64-808F-E5BD4D7623FA}" type="parTrans" cxnId="{71BE5A83-D445-4A38-8378-3B52087EFE39}">
      <dgm:prSet/>
      <dgm:spPr/>
      <dgm:t>
        <a:bodyPr/>
        <a:lstStyle/>
        <a:p>
          <a:endParaRPr lang="en-US"/>
        </a:p>
      </dgm:t>
    </dgm:pt>
    <dgm:pt modelId="{85B6A671-5D5B-4933-8AFF-0FCDF05A90FE}" type="sibTrans" cxnId="{71BE5A83-D445-4A38-8378-3B52087EFE39}">
      <dgm:prSet/>
      <dgm:spPr/>
      <dgm:t>
        <a:bodyPr/>
        <a:lstStyle/>
        <a:p>
          <a:endParaRPr lang="en-US"/>
        </a:p>
      </dgm:t>
    </dgm:pt>
    <dgm:pt modelId="{D7C8248B-5EAE-4581-B9A4-C47E0B47369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Rhythm control</a:t>
          </a:r>
        </a:p>
      </dgm:t>
    </dgm:pt>
    <dgm:pt modelId="{F2DBDAF8-CEE9-4C97-93A4-10DE175463B9}" type="parTrans" cxnId="{2CBABD76-1D92-4FC2-87C0-68B01C3B8350}">
      <dgm:prSet/>
      <dgm:spPr/>
      <dgm:t>
        <a:bodyPr/>
        <a:lstStyle/>
        <a:p>
          <a:endParaRPr lang="en-US"/>
        </a:p>
      </dgm:t>
    </dgm:pt>
    <dgm:pt modelId="{035C77D6-6E4F-4D0C-BBC1-9901219475DF}" type="sibTrans" cxnId="{2CBABD76-1D92-4FC2-87C0-68B01C3B8350}">
      <dgm:prSet/>
      <dgm:spPr/>
      <dgm:t>
        <a:bodyPr/>
        <a:lstStyle/>
        <a:p>
          <a:endParaRPr lang="en-US"/>
        </a:p>
      </dgm:t>
    </dgm:pt>
    <dgm:pt modelId="{875EB7C8-4D5B-45A5-A12A-1B9F9507274B}">
      <dgm:prSet phldrT="[Text]"/>
      <dgm:spPr/>
      <dgm:t>
        <a:bodyPr/>
        <a:lstStyle/>
        <a:p>
          <a:r>
            <a:rPr lang="en-US" dirty="0"/>
            <a:t>Symptom improvement</a:t>
          </a:r>
        </a:p>
      </dgm:t>
    </dgm:pt>
    <dgm:pt modelId="{02BA094A-4778-4888-A965-E1566B0E2C4B}" type="parTrans" cxnId="{0B3660BA-548C-4061-8F71-52A8D905E027}">
      <dgm:prSet/>
      <dgm:spPr/>
      <dgm:t>
        <a:bodyPr/>
        <a:lstStyle/>
        <a:p>
          <a:endParaRPr lang="en-US"/>
        </a:p>
      </dgm:t>
    </dgm:pt>
    <dgm:pt modelId="{8E0BD65C-08CA-4449-8E64-D3FD2E0BC234}" type="sibTrans" cxnId="{0B3660BA-548C-4061-8F71-52A8D905E027}">
      <dgm:prSet/>
      <dgm:spPr/>
      <dgm:t>
        <a:bodyPr/>
        <a:lstStyle/>
        <a:p>
          <a:endParaRPr lang="en-US"/>
        </a:p>
      </dgm:t>
    </dgm:pt>
    <dgm:pt modelId="{6503ED8C-39F7-4665-9BCF-626B45A27AB5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Risk factor modification/treat underlying cause</a:t>
          </a:r>
        </a:p>
      </dgm:t>
    </dgm:pt>
    <dgm:pt modelId="{708638CE-4CAD-46E1-A612-06379E5005DE}" type="parTrans" cxnId="{5D89AE48-70CF-40A9-B110-8BDDAFED7C14}">
      <dgm:prSet/>
      <dgm:spPr/>
      <dgm:t>
        <a:bodyPr/>
        <a:lstStyle/>
        <a:p>
          <a:endParaRPr lang="en-US"/>
        </a:p>
      </dgm:t>
    </dgm:pt>
    <dgm:pt modelId="{758DDEEB-965B-4411-9EF3-D8EA41084133}" type="sibTrans" cxnId="{5D89AE48-70CF-40A9-B110-8BDDAFED7C14}">
      <dgm:prSet/>
      <dgm:spPr/>
      <dgm:t>
        <a:bodyPr/>
        <a:lstStyle/>
        <a:p>
          <a:endParaRPr lang="en-US"/>
        </a:p>
      </dgm:t>
    </dgm:pt>
    <dgm:pt modelId="{BD2ACB3D-0085-4F89-8469-2717FF3754EF}">
      <dgm:prSet/>
      <dgm:spPr/>
      <dgm:t>
        <a:bodyPr/>
        <a:lstStyle/>
        <a:p>
          <a:r>
            <a:rPr lang="en-US" dirty="0"/>
            <a:t>Cardiovascular risk reduction</a:t>
          </a:r>
        </a:p>
      </dgm:t>
    </dgm:pt>
    <dgm:pt modelId="{6087CD00-1BCF-49F4-A648-28182A4FF73C}" type="parTrans" cxnId="{C728A35C-2B99-42AC-9A30-58A7D28B5E0B}">
      <dgm:prSet/>
      <dgm:spPr/>
      <dgm:t>
        <a:bodyPr/>
        <a:lstStyle/>
        <a:p>
          <a:endParaRPr lang="en-US"/>
        </a:p>
      </dgm:t>
    </dgm:pt>
    <dgm:pt modelId="{38628FC6-7D95-46FD-B16E-F47E3A882E3E}" type="sibTrans" cxnId="{C728A35C-2B99-42AC-9A30-58A7D28B5E0B}">
      <dgm:prSet/>
      <dgm:spPr/>
      <dgm:t>
        <a:bodyPr/>
        <a:lstStyle/>
        <a:p>
          <a:endParaRPr lang="en-US"/>
        </a:p>
      </dgm:t>
    </dgm:pt>
    <dgm:pt modelId="{E6FA8AF4-61F7-4754-8358-D0AE5ADB4ADB}">
      <dgm:prSet/>
      <dgm:spPr/>
      <dgm:t>
        <a:bodyPr/>
        <a:lstStyle/>
        <a:p>
          <a:r>
            <a:rPr lang="en-US" dirty="0"/>
            <a:t>Reduction of AF burden/symptoms</a:t>
          </a:r>
        </a:p>
      </dgm:t>
    </dgm:pt>
    <dgm:pt modelId="{A6FB892C-55B6-4917-9427-0F280A82E7E7}" type="parTrans" cxnId="{3F5AFAC8-B842-49D1-B84C-134F9934B981}">
      <dgm:prSet/>
      <dgm:spPr/>
      <dgm:t>
        <a:bodyPr/>
        <a:lstStyle/>
        <a:p>
          <a:endParaRPr lang="en-US"/>
        </a:p>
      </dgm:t>
    </dgm:pt>
    <dgm:pt modelId="{F57C6C82-C707-450F-94B0-ABA14C37EE01}" type="sibTrans" cxnId="{3F5AFAC8-B842-49D1-B84C-134F9934B981}">
      <dgm:prSet/>
      <dgm:spPr/>
      <dgm:t>
        <a:bodyPr/>
        <a:lstStyle/>
        <a:p>
          <a:endParaRPr lang="en-US"/>
        </a:p>
      </dgm:t>
    </dgm:pt>
    <dgm:pt modelId="{70456627-B863-4437-8DC7-8C8A768EA824}" type="pres">
      <dgm:prSet presAssocID="{E9CD6BFC-AA85-4AFA-820A-79E102AA32BB}" presName="Name0" presStyleCnt="0">
        <dgm:presLayoutVars>
          <dgm:dir/>
          <dgm:animLvl val="lvl"/>
          <dgm:resizeHandles val="exact"/>
        </dgm:presLayoutVars>
      </dgm:prSet>
      <dgm:spPr/>
    </dgm:pt>
    <dgm:pt modelId="{4BC43C5B-C972-4701-B311-4087B88C1EEE}" type="pres">
      <dgm:prSet presAssocID="{89C05856-D7CC-4259-8659-9D318EC55B0E}" presName="linNode" presStyleCnt="0"/>
      <dgm:spPr/>
    </dgm:pt>
    <dgm:pt modelId="{FFF846E3-470F-47F0-B3F6-B23B7016D0BF}" type="pres">
      <dgm:prSet presAssocID="{89C05856-D7CC-4259-8659-9D318EC55B0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1E61620-FABA-49FE-9713-9BA76795AF08}" type="pres">
      <dgm:prSet presAssocID="{89C05856-D7CC-4259-8659-9D318EC55B0E}" presName="descendantText" presStyleLbl="alignAccFollowNode1" presStyleIdx="0" presStyleCnt="4">
        <dgm:presLayoutVars>
          <dgm:bulletEnabled val="1"/>
        </dgm:presLayoutVars>
      </dgm:prSet>
      <dgm:spPr/>
    </dgm:pt>
    <dgm:pt modelId="{1FF67521-E933-4D9C-A675-917DE600A775}" type="pres">
      <dgm:prSet presAssocID="{38A1B4C0-EF98-48DB-9486-4F8132328E39}" presName="sp" presStyleCnt="0"/>
      <dgm:spPr/>
    </dgm:pt>
    <dgm:pt modelId="{73743EA0-A304-4260-A1ED-2B89CD4156CA}" type="pres">
      <dgm:prSet presAssocID="{58121050-23D3-4BEA-99B4-3B5A4AAB2B49}" presName="linNode" presStyleCnt="0"/>
      <dgm:spPr/>
    </dgm:pt>
    <dgm:pt modelId="{28FEBB03-14E6-4A0A-8E03-A5A0B1A1D524}" type="pres">
      <dgm:prSet presAssocID="{58121050-23D3-4BEA-99B4-3B5A4AAB2B4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A571EEC-FC77-47DC-8DC7-B568CE6970BD}" type="pres">
      <dgm:prSet presAssocID="{58121050-23D3-4BEA-99B4-3B5A4AAB2B49}" presName="descendantText" presStyleLbl="alignAccFollowNode1" presStyleIdx="1" presStyleCnt="4">
        <dgm:presLayoutVars>
          <dgm:bulletEnabled val="1"/>
        </dgm:presLayoutVars>
      </dgm:prSet>
      <dgm:spPr/>
    </dgm:pt>
    <dgm:pt modelId="{D2EE5B44-1C9F-4C30-85D7-786EBAA4B0D6}" type="pres">
      <dgm:prSet presAssocID="{5B104492-FE2D-4A57-A183-170AEAF70026}" presName="sp" presStyleCnt="0"/>
      <dgm:spPr/>
    </dgm:pt>
    <dgm:pt modelId="{F1999018-A55F-4C60-98E1-939816555BAE}" type="pres">
      <dgm:prSet presAssocID="{D7C8248B-5EAE-4581-B9A4-C47E0B473691}" presName="linNode" presStyleCnt="0"/>
      <dgm:spPr/>
    </dgm:pt>
    <dgm:pt modelId="{F5BC6819-8892-4355-8DE4-38EC6173375B}" type="pres">
      <dgm:prSet presAssocID="{D7C8248B-5EAE-4581-B9A4-C47E0B47369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00CBBE1-D80D-489F-A4B1-C070903A91BB}" type="pres">
      <dgm:prSet presAssocID="{D7C8248B-5EAE-4581-B9A4-C47E0B473691}" presName="descendantText" presStyleLbl="alignAccFollowNode1" presStyleIdx="2" presStyleCnt="4">
        <dgm:presLayoutVars>
          <dgm:bulletEnabled val="1"/>
        </dgm:presLayoutVars>
      </dgm:prSet>
      <dgm:spPr/>
    </dgm:pt>
    <dgm:pt modelId="{CF763505-E5DB-4D6A-8721-773DC3ACC110}" type="pres">
      <dgm:prSet presAssocID="{035C77D6-6E4F-4D0C-BBC1-9901219475DF}" presName="sp" presStyleCnt="0"/>
      <dgm:spPr/>
    </dgm:pt>
    <dgm:pt modelId="{367FFCA6-2873-4845-BDA1-9218427C4B95}" type="pres">
      <dgm:prSet presAssocID="{6503ED8C-39F7-4665-9BCF-626B45A27AB5}" presName="linNode" presStyleCnt="0"/>
      <dgm:spPr/>
    </dgm:pt>
    <dgm:pt modelId="{0DCFDAAE-A231-4F65-A859-6EDEA019FE27}" type="pres">
      <dgm:prSet presAssocID="{6503ED8C-39F7-4665-9BCF-626B45A27AB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6469005-D9EE-4DE6-B3FB-48421B7B7DE0}" type="pres">
      <dgm:prSet presAssocID="{6503ED8C-39F7-4665-9BCF-626B45A27AB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74AB316-2669-4948-85A6-496DEF38C92E}" srcId="{58121050-23D3-4BEA-99B4-3B5A4AAB2B49}" destId="{8345EEAB-9755-4D9F-AB64-49793D6D0E71}" srcOrd="0" destOrd="0" parTransId="{D1F1D424-9791-43E2-9084-D6496A7F10FE}" sibTransId="{AEC7DCBC-B6A2-4F92-AFEA-52D41F0C45C2}"/>
    <dgm:cxn modelId="{32B0B025-FD0A-4D1D-B69F-7B51A0DFF350}" srcId="{E9CD6BFC-AA85-4AFA-820A-79E102AA32BB}" destId="{89C05856-D7CC-4259-8659-9D318EC55B0E}" srcOrd="0" destOrd="0" parTransId="{B8AC33C8-2DCE-4C92-91EE-52670F560641}" sibTransId="{38A1B4C0-EF98-48DB-9486-4F8132328E39}"/>
    <dgm:cxn modelId="{5260BB26-1F05-408E-8B87-AF4868FF26BC}" type="presOf" srcId="{BD2ACB3D-0085-4F89-8469-2717FF3754EF}" destId="{56469005-D9EE-4DE6-B3FB-48421B7B7DE0}" srcOrd="0" destOrd="0" presId="urn:microsoft.com/office/officeart/2005/8/layout/vList5"/>
    <dgm:cxn modelId="{9C464E34-48D2-4A5E-BD6A-9DDDE490A2F1}" srcId="{89C05856-D7CC-4259-8659-9D318EC55B0E}" destId="{ED56CFE2-7932-4645-BD20-0AC80C758BE6}" srcOrd="0" destOrd="0" parTransId="{D70920CC-B3B2-45C7-960B-E12BA261ED2A}" sibTransId="{ED0DDC0B-5843-4A2A-9EF2-CA80B98C1833}"/>
    <dgm:cxn modelId="{47DCDB38-F826-44BB-A2D1-FDF23EC0F295}" type="presOf" srcId="{8345EEAB-9755-4D9F-AB64-49793D6D0E71}" destId="{1A571EEC-FC77-47DC-8DC7-B568CE6970BD}" srcOrd="0" destOrd="0" presId="urn:microsoft.com/office/officeart/2005/8/layout/vList5"/>
    <dgm:cxn modelId="{C728A35C-2B99-42AC-9A30-58A7D28B5E0B}" srcId="{6503ED8C-39F7-4665-9BCF-626B45A27AB5}" destId="{BD2ACB3D-0085-4F89-8469-2717FF3754EF}" srcOrd="0" destOrd="0" parTransId="{6087CD00-1BCF-49F4-A648-28182A4FF73C}" sibTransId="{38628FC6-7D95-46FD-B16E-F47E3A882E3E}"/>
    <dgm:cxn modelId="{5D89AE48-70CF-40A9-B110-8BDDAFED7C14}" srcId="{E9CD6BFC-AA85-4AFA-820A-79E102AA32BB}" destId="{6503ED8C-39F7-4665-9BCF-626B45A27AB5}" srcOrd="3" destOrd="0" parTransId="{708638CE-4CAD-46E1-A612-06379E5005DE}" sibTransId="{758DDEEB-965B-4411-9EF3-D8EA41084133}"/>
    <dgm:cxn modelId="{15823B6A-A431-425F-8629-818353BEAC13}" type="presOf" srcId="{E9CD6BFC-AA85-4AFA-820A-79E102AA32BB}" destId="{70456627-B863-4437-8DC7-8C8A768EA824}" srcOrd="0" destOrd="0" presId="urn:microsoft.com/office/officeart/2005/8/layout/vList5"/>
    <dgm:cxn modelId="{957C754F-4C66-4681-A2CB-F8C77A25F234}" type="presOf" srcId="{6503ED8C-39F7-4665-9BCF-626B45A27AB5}" destId="{0DCFDAAE-A231-4F65-A859-6EDEA019FE27}" srcOrd="0" destOrd="0" presId="urn:microsoft.com/office/officeart/2005/8/layout/vList5"/>
    <dgm:cxn modelId="{F1517950-B432-433F-A422-388ACB600ACA}" type="presOf" srcId="{E6FA8AF4-61F7-4754-8358-D0AE5ADB4ADB}" destId="{56469005-D9EE-4DE6-B3FB-48421B7B7DE0}" srcOrd="0" destOrd="1" presId="urn:microsoft.com/office/officeart/2005/8/layout/vList5"/>
    <dgm:cxn modelId="{2CBABD76-1D92-4FC2-87C0-68B01C3B8350}" srcId="{E9CD6BFC-AA85-4AFA-820A-79E102AA32BB}" destId="{D7C8248B-5EAE-4581-B9A4-C47E0B473691}" srcOrd="2" destOrd="0" parTransId="{F2DBDAF8-CEE9-4C97-93A4-10DE175463B9}" sibTransId="{035C77D6-6E4F-4D0C-BBC1-9901219475DF}"/>
    <dgm:cxn modelId="{71BE5A83-D445-4A38-8378-3B52087EFE39}" srcId="{58121050-23D3-4BEA-99B4-3B5A4AAB2B49}" destId="{8E6FD752-8BD2-46FD-97DC-E6FB589A5975}" srcOrd="1" destOrd="0" parTransId="{9AEF8CF5-CF93-4D64-808F-E5BD4D7623FA}" sibTransId="{85B6A671-5D5B-4933-8AFF-0FCDF05A90FE}"/>
    <dgm:cxn modelId="{3F1DE99C-7B4F-4A87-A855-D92E4FCE019A}" type="presOf" srcId="{58121050-23D3-4BEA-99B4-3B5A4AAB2B49}" destId="{28FEBB03-14E6-4A0A-8E03-A5A0B1A1D524}" srcOrd="0" destOrd="0" presId="urn:microsoft.com/office/officeart/2005/8/layout/vList5"/>
    <dgm:cxn modelId="{0B3660BA-548C-4061-8F71-52A8D905E027}" srcId="{D7C8248B-5EAE-4581-B9A4-C47E0B473691}" destId="{875EB7C8-4D5B-45A5-A12A-1B9F9507274B}" srcOrd="0" destOrd="0" parTransId="{02BA094A-4778-4888-A965-E1566B0E2C4B}" sibTransId="{8E0BD65C-08CA-4449-8E64-D3FD2E0BC234}"/>
    <dgm:cxn modelId="{DA8501C5-6176-4CB1-A969-D25CC0A686A8}" type="presOf" srcId="{875EB7C8-4D5B-45A5-A12A-1B9F9507274B}" destId="{D00CBBE1-D80D-489F-A4B1-C070903A91BB}" srcOrd="0" destOrd="0" presId="urn:microsoft.com/office/officeart/2005/8/layout/vList5"/>
    <dgm:cxn modelId="{3F5AFAC8-B842-49D1-B84C-134F9934B981}" srcId="{6503ED8C-39F7-4665-9BCF-626B45A27AB5}" destId="{E6FA8AF4-61F7-4754-8358-D0AE5ADB4ADB}" srcOrd="1" destOrd="0" parTransId="{A6FB892C-55B6-4917-9427-0F280A82E7E7}" sibTransId="{F57C6C82-C707-450F-94B0-ABA14C37EE01}"/>
    <dgm:cxn modelId="{2F813ED9-E3FA-456E-AFC3-9A260463CDD1}" type="presOf" srcId="{D7C8248B-5EAE-4581-B9A4-C47E0B473691}" destId="{F5BC6819-8892-4355-8DE4-38EC6173375B}" srcOrd="0" destOrd="0" presId="urn:microsoft.com/office/officeart/2005/8/layout/vList5"/>
    <dgm:cxn modelId="{AC813CDA-85D3-45DB-A063-E371453AADC2}" type="presOf" srcId="{ED56CFE2-7932-4645-BD20-0AC80C758BE6}" destId="{D1E61620-FABA-49FE-9713-9BA76795AF08}" srcOrd="0" destOrd="0" presId="urn:microsoft.com/office/officeart/2005/8/layout/vList5"/>
    <dgm:cxn modelId="{0599F2E1-30D0-4603-8893-D41561DAAC93}" srcId="{E9CD6BFC-AA85-4AFA-820A-79E102AA32BB}" destId="{58121050-23D3-4BEA-99B4-3B5A4AAB2B49}" srcOrd="1" destOrd="0" parTransId="{6F19183D-9A32-4D75-831C-B0D2EFC71841}" sibTransId="{5B104492-FE2D-4A57-A183-170AEAF70026}"/>
    <dgm:cxn modelId="{A08F2DEF-7D58-4DD9-B7C2-C80723BE3802}" type="presOf" srcId="{89C05856-D7CC-4259-8659-9D318EC55B0E}" destId="{FFF846E3-470F-47F0-B3F6-B23B7016D0BF}" srcOrd="0" destOrd="0" presId="urn:microsoft.com/office/officeart/2005/8/layout/vList5"/>
    <dgm:cxn modelId="{E8311CFE-5F5D-4D07-95C8-CF03FF3E31FC}" type="presOf" srcId="{8E6FD752-8BD2-46FD-97DC-E6FB589A5975}" destId="{1A571EEC-FC77-47DC-8DC7-B568CE6970BD}" srcOrd="0" destOrd="1" presId="urn:microsoft.com/office/officeart/2005/8/layout/vList5"/>
    <dgm:cxn modelId="{9BB7F7FF-07BB-400C-B39E-231621C546D6}" type="presParOf" srcId="{70456627-B863-4437-8DC7-8C8A768EA824}" destId="{4BC43C5B-C972-4701-B311-4087B88C1EEE}" srcOrd="0" destOrd="0" presId="urn:microsoft.com/office/officeart/2005/8/layout/vList5"/>
    <dgm:cxn modelId="{8F943F9D-FF9E-4341-96C3-FE9E32FE3B47}" type="presParOf" srcId="{4BC43C5B-C972-4701-B311-4087B88C1EEE}" destId="{FFF846E3-470F-47F0-B3F6-B23B7016D0BF}" srcOrd="0" destOrd="0" presId="urn:microsoft.com/office/officeart/2005/8/layout/vList5"/>
    <dgm:cxn modelId="{65856FCB-4C06-49C2-AF56-538D37E0B7DC}" type="presParOf" srcId="{4BC43C5B-C972-4701-B311-4087B88C1EEE}" destId="{D1E61620-FABA-49FE-9713-9BA76795AF08}" srcOrd="1" destOrd="0" presId="urn:microsoft.com/office/officeart/2005/8/layout/vList5"/>
    <dgm:cxn modelId="{95349B17-8784-4ADA-A0EB-5DB770AF4FDB}" type="presParOf" srcId="{70456627-B863-4437-8DC7-8C8A768EA824}" destId="{1FF67521-E933-4D9C-A675-917DE600A775}" srcOrd="1" destOrd="0" presId="urn:microsoft.com/office/officeart/2005/8/layout/vList5"/>
    <dgm:cxn modelId="{DF91A820-8358-4E3E-9378-59878A2CF362}" type="presParOf" srcId="{70456627-B863-4437-8DC7-8C8A768EA824}" destId="{73743EA0-A304-4260-A1ED-2B89CD4156CA}" srcOrd="2" destOrd="0" presId="urn:microsoft.com/office/officeart/2005/8/layout/vList5"/>
    <dgm:cxn modelId="{D0B17059-7E59-4386-84A6-14FF9A2377D1}" type="presParOf" srcId="{73743EA0-A304-4260-A1ED-2B89CD4156CA}" destId="{28FEBB03-14E6-4A0A-8E03-A5A0B1A1D524}" srcOrd="0" destOrd="0" presId="urn:microsoft.com/office/officeart/2005/8/layout/vList5"/>
    <dgm:cxn modelId="{4F534EC3-4A38-481F-BB35-27271D0E9F02}" type="presParOf" srcId="{73743EA0-A304-4260-A1ED-2B89CD4156CA}" destId="{1A571EEC-FC77-47DC-8DC7-B568CE6970BD}" srcOrd="1" destOrd="0" presId="urn:microsoft.com/office/officeart/2005/8/layout/vList5"/>
    <dgm:cxn modelId="{911314F2-3C97-4051-A502-E0BE15BE82B9}" type="presParOf" srcId="{70456627-B863-4437-8DC7-8C8A768EA824}" destId="{D2EE5B44-1C9F-4C30-85D7-786EBAA4B0D6}" srcOrd="3" destOrd="0" presId="urn:microsoft.com/office/officeart/2005/8/layout/vList5"/>
    <dgm:cxn modelId="{21D1DD7C-3783-402F-92E9-08407AFC7F46}" type="presParOf" srcId="{70456627-B863-4437-8DC7-8C8A768EA824}" destId="{F1999018-A55F-4C60-98E1-939816555BAE}" srcOrd="4" destOrd="0" presId="urn:microsoft.com/office/officeart/2005/8/layout/vList5"/>
    <dgm:cxn modelId="{41F7EC75-C472-4E8F-9AC8-D94FCDACD993}" type="presParOf" srcId="{F1999018-A55F-4C60-98E1-939816555BAE}" destId="{F5BC6819-8892-4355-8DE4-38EC6173375B}" srcOrd="0" destOrd="0" presId="urn:microsoft.com/office/officeart/2005/8/layout/vList5"/>
    <dgm:cxn modelId="{07C97781-F2EE-49E3-8737-01E0C7D0754A}" type="presParOf" srcId="{F1999018-A55F-4C60-98E1-939816555BAE}" destId="{D00CBBE1-D80D-489F-A4B1-C070903A91BB}" srcOrd="1" destOrd="0" presId="urn:microsoft.com/office/officeart/2005/8/layout/vList5"/>
    <dgm:cxn modelId="{D4345D6C-5B0A-48C6-AA29-8E053E2B5802}" type="presParOf" srcId="{70456627-B863-4437-8DC7-8C8A768EA824}" destId="{CF763505-E5DB-4D6A-8721-773DC3ACC110}" srcOrd="5" destOrd="0" presId="urn:microsoft.com/office/officeart/2005/8/layout/vList5"/>
    <dgm:cxn modelId="{6CA9FC51-7DD0-4884-84A6-B9DD2AF68D4B}" type="presParOf" srcId="{70456627-B863-4437-8DC7-8C8A768EA824}" destId="{367FFCA6-2873-4845-BDA1-9218427C4B95}" srcOrd="6" destOrd="0" presId="urn:microsoft.com/office/officeart/2005/8/layout/vList5"/>
    <dgm:cxn modelId="{7BC52E0D-BDEB-41EC-98EA-89596B732BFE}" type="presParOf" srcId="{367FFCA6-2873-4845-BDA1-9218427C4B95}" destId="{0DCFDAAE-A231-4F65-A859-6EDEA019FE27}" srcOrd="0" destOrd="0" presId="urn:microsoft.com/office/officeart/2005/8/layout/vList5"/>
    <dgm:cxn modelId="{5D629D29-2F67-4236-972B-12D8B080BB65}" type="presParOf" srcId="{367FFCA6-2873-4845-BDA1-9218427C4B95}" destId="{56469005-D9EE-4DE6-B3FB-48421B7B7D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61620-FABA-49FE-9713-9BA76795AF08}">
      <dsp:nvSpPr>
        <dsp:cNvPr id="0" name=""/>
        <dsp:cNvSpPr/>
      </dsp:nvSpPr>
      <dsp:spPr>
        <a:xfrm rot="5400000">
          <a:off x="5120791" y="-2036830"/>
          <a:ext cx="95067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Stroke prevention</a:t>
          </a:r>
        </a:p>
      </dsp:txBody>
      <dsp:txXfrm rot="-5400000">
        <a:off x="2962655" y="167714"/>
        <a:ext cx="5220536" cy="857856"/>
      </dsp:txXfrm>
    </dsp:sp>
    <dsp:sp modelId="{FFF846E3-470F-47F0-B3F6-B23B7016D0BF}">
      <dsp:nvSpPr>
        <dsp:cNvPr id="0" name=""/>
        <dsp:cNvSpPr/>
      </dsp:nvSpPr>
      <dsp:spPr>
        <a:xfrm>
          <a:off x="0" y="2470"/>
          <a:ext cx="2962656" cy="118834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600000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Anticoagulation</a:t>
          </a:r>
        </a:p>
      </dsp:txBody>
      <dsp:txXfrm>
        <a:off x="58010" y="60480"/>
        <a:ext cx="2846636" cy="1072320"/>
      </dsp:txXfrm>
    </dsp:sp>
    <dsp:sp modelId="{1A571EEC-FC77-47DC-8DC7-B568CE6970BD}">
      <dsp:nvSpPr>
        <dsp:cNvPr id="0" name=""/>
        <dsp:cNvSpPr/>
      </dsp:nvSpPr>
      <dsp:spPr>
        <a:xfrm rot="5400000">
          <a:off x="5120791" y="-789073"/>
          <a:ext cx="95067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Symptom improvement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Preservation of LV function</a:t>
          </a:r>
        </a:p>
      </dsp:txBody>
      <dsp:txXfrm rot="-5400000">
        <a:off x="2962655" y="1415471"/>
        <a:ext cx="5220536" cy="857856"/>
      </dsp:txXfrm>
    </dsp:sp>
    <dsp:sp modelId="{28FEBB03-14E6-4A0A-8E03-A5A0B1A1D524}">
      <dsp:nvSpPr>
        <dsp:cNvPr id="0" name=""/>
        <dsp:cNvSpPr/>
      </dsp:nvSpPr>
      <dsp:spPr>
        <a:xfrm>
          <a:off x="0" y="1250228"/>
          <a:ext cx="2962656" cy="118834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600000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Rate control</a:t>
          </a:r>
        </a:p>
      </dsp:txBody>
      <dsp:txXfrm>
        <a:off x="58010" y="1308238"/>
        <a:ext cx="2846636" cy="1072320"/>
      </dsp:txXfrm>
    </dsp:sp>
    <dsp:sp modelId="{D00CBBE1-D80D-489F-A4B1-C070903A91BB}">
      <dsp:nvSpPr>
        <dsp:cNvPr id="0" name=""/>
        <dsp:cNvSpPr/>
      </dsp:nvSpPr>
      <dsp:spPr>
        <a:xfrm rot="5400000">
          <a:off x="5120791" y="458684"/>
          <a:ext cx="95067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Symptom improvement</a:t>
          </a:r>
        </a:p>
      </dsp:txBody>
      <dsp:txXfrm rot="-5400000">
        <a:off x="2962655" y="2663228"/>
        <a:ext cx="5220536" cy="857856"/>
      </dsp:txXfrm>
    </dsp:sp>
    <dsp:sp modelId="{F5BC6819-8892-4355-8DE4-38EC6173375B}">
      <dsp:nvSpPr>
        <dsp:cNvPr id="0" name=""/>
        <dsp:cNvSpPr/>
      </dsp:nvSpPr>
      <dsp:spPr>
        <a:xfrm>
          <a:off x="0" y="2497986"/>
          <a:ext cx="2962656" cy="118834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600000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Rhythm control</a:t>
          </a:r>
        </a:p>
      </dsp:txBody>
      <dsp:txXfrm>
        <a:off x="58010" y="2555996"/>
        <a:ext cx="2846636" cy="1072320"/>
      </dsp:txXfrm>
    </dsp:sp>
    <dsp:sp modelId="{56469005-D9EE-4DE6-B3FB-48421B7B7DE0}">
      <dsp:nvSpPr>
        <dsp:cNvPr id="0" name=""/>
        <dsp:cNvSpPr/>
      </dsp:nvSpPr>
      <dsp:spPr>
        <a:xfrm rot="5400000">
          <a:off x="5120791" y="1706441"/>
          <a:ext cx="95067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Cardiovascular risk reduction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Reduction of AF burden/symptoms</a:t>
          </a:r>
        </a:p>
      </dsp:txBody>
      <dsp:txXfrm rot="-5400000">
        <a:off x="2962655" y="3910985"/>
        <a:ext cx="5220536" cy="857856"/>
      </dsp:txXfrm>
    </dsp:sp>
    <dsp:sp modelId="{0DCFDAAE-A231-4F65-A859-6EDEA019FE27}">
      <dsp:nvSpPr>
        <dsp:cNvPr id="0" name=""/>
        <dsp:cNvSpPr/>
      </dsp:nvSpPr>
      <dsp:spPr>
        <a:xfrm>
          <a:off x="0" y="3745743"/>
          <a:ext cx="2962656" cy="118834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600000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Risk factor modification/treat underlying cause</a:t>
          </a:r>
        </a:p>
      </dsp:txBody>
      <dsp:txXfrm>
        <a:off x="58010" y="3803753"/>
        <a:ext cx="2846636" cy="10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BDDE-32E4-674A-98BD-9B602769372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B6973-557B-4642-9C1F-F9A0EBA2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3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AE5A3-31CD-7A48-BCB4-E7E9A2647E41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B1EA-D252-D340-8062-AEB3895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5C90-0E71-8B43-A26A-FF380863FFF5}" type="datetime1">
              <a:rPr lang="en-AU" smtClean="0"/>
              <a:t>31/07/2018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6E05-1848-B941-9F74-EF6C9DCF9A8A}" type="datetime1">
              <a:rPr lang="en-AU" smtClean="0"/>
              <a:t>31/07/2018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5A66-0E6C-3746-BA7D-433B9B005867}" type="datetime1">
              <a:rPr lang="en-AU" smtClean="0"/>
              <a:t>31/07/2018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5363-90B0-C244-8ADB-F3BE36A20CBA}" type="datetime1">
              <a:rPr lang="en-AU" smtClean="0"/>
              <a:t>31/07/2018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F359-99BE-254F-8336-E5B0F10209D6}" type="datetime1">
              <a:rPr lang="en-AU" smtClean="0"/>
              <a:t>31/07/2018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A69C-91B4-D549-8D15-8DDC8113174D}" type="datetime1">
              <a:rPr lang="en-AU" smtClean="0"/>
              <a:t>31/07/2018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DBF-BBDD-EC4E-B375-D8AD68F64B6C}" type="datetime1">
              <a:rPr lang="en-AU" smtClean="0"/>
              <a:t>31/07/2018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3014-2A0A-D841-99CA-F69B5C50260A}" type="datetime1">
              <a:rPr lang="en-AU" smtClean="0"/>
              <a:t>31/07/2018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1B8-3661-A04E-860B-6B8D498ACA75}" type="datetime1">
              <a:rPr lang="en-AU" smtClean="0"/>
              <a:t>31/07/2018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277B-9B36-C24A-BDE6-4975C23B1F6E}" type="datetime1">
              <a:rPr lang="en-AU" smtClean="0"/>
              <a:t>31/07/2018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D58-3523-5D4A-BFE5-EB09778904AC}" type="datetime1">
              <a:rPr lang="en-AU" smtClean="0"/>
              <a:t>31/07/2018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D775-9BA8-FC4F-85A7-975577EEA0D2}" type="datetime1">
              <a:rPr lang="en-AU" smtClean="0"/>
              <a:t>31/07/2018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8FB7-15B0-AE41-B666-01D1A64F3A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04" y="1448742"/>
            <a:ext cx="8382000" cy="1794228"/>
          </a:xfrm>
        </p:spPr>
        <p:txBody>
          <a:bodyPr>
            <a:normAutofit fontScale="90000"/>
          </a:bodyPr>
          <a:lstStyle/>
          <a:p>
            <a:r>
              <a:rPr lang="en-US" dirty="0"/>
              <a:t>Atrial Fibrillation</a:t>
            </a:r>
            <a:br>
              <a:rPr lang="en-US" dirty="0"/>
            </a:br>
            <a:r>
              <a:rPr lang="en-US" dirty="0"/>
              <a:t> </a:t>
            </a:r>
            <a:r>
              <a:rPr lang="en-US" sz="4400" dirty="0"/>
              <a:t>“Getting to the heart of the problem”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111" y="4158074"/>
            <a:ext cx="7723482" cy="148072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Luke Shanahan</a:t>
            </a:r>
          </a:p>
          <a:p>
            <a:pPr algn="l"/>
            <a:r>
              <a:rPr lang="en-AU" dirty="0">
                <a:solidFill>
                  <a:schemeClr val="tx1"/>
                </a:solidFill>
              </a:rPr>
              <a:t>BExSc. Grad. Dip Cardiac electrophysiology, CCDS, CEPS, FHRS, MBA.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Director Cardiac Investigations GCHHS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408"/>
            <a:ext cx="8229600" cy="484675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Electrocardiograms (ECG)</a:t>
            </a:r>
          </a:p>
          <a:p>
            <a:r>
              <a:rPr lang="en-US" sz="2400" dirty="0"/>
              <a:t>Telemetry</a:t>
            </a:r>
          </a:p>
          <a:p>
            <a:r>
              <a:rPr lang="en-US" sz="2400" dirty="0" err="1"/>
              <a:t>Holter</a:t>
            </a:r>
            <a:r>
              <a:rPr lang="en-US" sz="2400" dirty="0"/>
              <a:t> monitor (long term monitoring &gt;7 days and 12 lead available)</a:t>
            </a:r>
          </a:p>
          <a:p>
            <a:r>
              <a:rPr lang="en-US" sz="2400" dirty="0"/>
              <a:t>External Event recorders (generally only useful with symptoms)</a:t>
            </a:r>
          </a:p>
          <a:p>
            <a:r>
              <a:rPr lang="en-US" sz="2400" dirty="0"/>
              <a:t>Smart phones </a:t>
            </a:r>
            <a:r>
              <a:rPr lang="en-US" sz="2400" dirty="0" err="1"/>
              <a:t>ie</a:t>
            </a:r>
            <a:r>
              <a:rPr lang="en-US" sz="2400" dirty="0"/>
              <a:t>. </a:t>
            </a:r>
            <a:r>
              <a:rPr lang="en-US" sz="2400" dirty="0" err="1"/>
              <a:t>Alivecor</a:t>
            </a:r>
            <a:r>
              <a:rPr lang="en-US" sz="2400" dirty="0"/>
              <a:t>/</a:t>
            </a:r>
            <a:r>
              <a:rPr lang="en-US" sz="2400" dirty="0" err="1"/>
              <a:t>Kardia</a:t>
            </a:r>
            <a:r>
              <a:rPr lang="en-US" sz="2400" dirty="0"/>
              <a:t> band (analysis for AF should be validated by clinician)</a:t>
            </a:r>
          </a:p>
          <a:p>
            <a:r>
              <a:rPr lang="en-US" sz="2400" dirty="0"/>
              <a:t>CIED’s- Implantable loop recorders, pacemakers and Implantable Cardioverter defibrillator (useful symptomatic/asymptomatic patients- ASSERT and CRYSTAL-AF trials)</a:t>
            </a:r>
          </a:p>
          <a:p>
            <a:pPr marL="0" indent="0">
              <a:buNone/>
            </a:pPr>
            <a:r>
              <a:rPr lang="en-US" sz="2400" dirty="0"/>
              <a:t>*Electrocardiographic documentation is recommended to establish diagnosis of AF.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020742"/>
            <a:ext cx="8131763" cy="512586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January et al (2014). 2014 AHA/ACC/HRS Guideline for the Management of Patients With Atrial Fibrillation: A Report of the American College of Cardiology/American Heart Association Task Force on Practice Guidelines and the Heart Rhythm Society. Circulation, 130(23), pp.e199-e267.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0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Example of PPM with AF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9275" b="-9275"/>
          <a:stretch>
            <a:fillRect/>
          </a:stretch>
        </p:blipFill>
        <p:spPr>
          <a:xfrm>
            <a:off x="457200" y="1317038"/>
            <a:ext cx="8229600" cy="49012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7243-9E50-4C53-A4C0-0D14B338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Overview of clinical management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6BE382-9E3D-4BF9-9D97-EAFF76417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456765"/>
              </p:ext>
            </p:extLst>
          </p:nvPr>
        </p:nvGraphicFramePr>
        <p:xfrm>
          <a:off x="457200" y="1189608"/>
          <a:ext cx="8229600" cy="493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E6E8E-519A-4932-A43A-09843F10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0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737"/>
          </a:xfrm>
        </p:spPr>
        <p:txBody>
          <a:bodyPr>
            <a:noAutofit/>
          </a:bodyPr>
          <a:lstStyle/>
          <a:p>
            <a:r>
              <a:rPr lang="en-US" sz="3200" u="sng" dirty="0"/>
              <a:t>Management of AF landmark trials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293" r="-24293"/>
          <a:stretch/>
        </p:blipFill>
        <p:spPr>
          <a:xfrm>
            <a:off x="-968962" y="968375"/>
            <a:ext cx="10668000" cy="52606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4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53629" y="2699926"/>
            <a:ext cx="2455334" cy="1323244"/>
            <a:chOff x="0" y="2470"/>
            <a:chExt cx="2962656" cy="1188340"/>
          </a:xfrm>
        </p:grpSpPr>
        <p:sp>
          <p:nvSpPr>
            <p:cNvPr id="8" name="Rounded Rectangle 7"/>
            <p:cNvSpPr/>
            <p:nvPr/>
          </p:nvSpPr>
          <p:spPr>
            <a:xfrm>
              <a:off x="0" y="2470"/>
              <a:ext cx="2962656" cy="11883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8010" y="60480"/>
              <a:ext cx="2846636" cy="107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Anticoagulation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8963" y="2887550"/>
            <a:ext cx="5266944" cy="950672"/>
            <a:chOff x="2962655" y="121306"/>
            <a:chExt cx="5266944" cy="950672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120791" y="-2036830"/>
              <a:ext cx="950672" cy="5266944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962655" y="167714"/>
              <a:ext cx="5220536" cy="857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/>
                <a:t>Stroke 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2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22" r="-1822"/>
          <a:stretch>
            <a:fillRect/>
          </a:stretch>
        </p:blipFill>
        <p:spPr>
          <a:xfrm>
            <a:off x="457200" y="639704"/>
            <a:ext cx="8229600" cy="54657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259" y="6173787"/>
            <a:ext cx="7968073" cy="365125"/>
          </a:xfrm>
        </p:spPr>
        <p:txBody>
          <a:bodyPr/>
          <a:lstStyle/>
          <a:p>
            <a:pPr algn="l"/>
            <a:r>
              <a:rPr lang="en-US" i="1" dirty="0" err="1">
                <a:solidFill>
                  <a:srgbClr val="11171D"/>
                </a:solidFill>
              </a:rPr>
              <a:t>Friberg</a:t>
            </a:r>
            <a:r>
              <a:rPr lang="en-US" i="1" dirty="0">
                <a:solidFill>
                  <a:srgbClr val="11171D"/>
                </a:solidFill>
              </a:rPr>
              <a:t> L, </a:t>
            </a:r>
            <a:r>
              <a:rPr lang="en-US" i="1" dirty="0" err="1">
                <a:solidFill>
                  <a:srgbClr val="11171D"/>
                </a:solidFill>
              </a:rPr>
              <a:t>Rosenqvist</a:t>
            </a:r>
            <a:r>
              <a:rPr lang="en-US" i="1" dirty="0">
                <a:solidFill>
                  <a:srgbClr val="11171D"/>
                </a:solidFill>
              </a:rPr>
              <a:t> M, Lip GY. Evaluation of risk stratification schemes for </a:t>
            </a:r>
            <a:r>
              <a:rPr lang="en-US" i="1" dirty="0" err="1">
                <a:solidFill>
                  <a:srgbClr val="11171D"/>
                </a:solidFill>
              </a:rPr>
              <a:t>ischaemic</a:t>
            </a:r>
            <a:r>
              <a:rPr lang="en-US" i="1" dirty="0">
                <a:solidFill>
                  <a:srgbClr val="11171D"/>
                </a:solidFill>
              </a:rPr>
              <a:t> stroke and bleeding in 182 678 patients with atrial fibrillation: the Swedish Atrial Fibrillation cohort study. </a:t>
            </a:r>
            <a:r>
              <a:rPr lang="en-US" i="1" dirty="0" err="1">
                <a:solidFill>
                  <a:srgbClr val="11171D"/>
                </a:solidFill>
              </a:rPr>
              <a:t>Eur</a:t>
            </a:r>
            <a:r>
              <a:rPr lang="en-US" i="1" dirty="0">
                <a:solidFill>
                  <a:srgbClr val="11171D"/>
                </a:solidFill>
              </a:rPr>
              <a:t> Heart J 2012; 33:1500</a:t>
            </a:r>
          </a:p>
        </p:txBody>
      </p:sp>
    </p:spTree>
    <p:extLst>
      <p:ext uri="{BB962C8B-B14F-4D97-AF65-F5344CB8AC3E}">
        <p14:creationId xmlns:p14="http://schemas.microsoft.com/office/powerpoint/2010/main" val="134385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Example of thrombus formation in LAA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LAA thrombus on TTE">
            <a:hlinkClick r:id="" action="ppaction://media"/>
            <a:extLst>
              <a:ext uri="{FF2B5EF4-FFF2-40B4-BE49-F238E27FC236}">
                <a16:creationId xmlns:a16="http://schemas.microsoft.com/office/drawing/2014/main" id="{5D490DD1-110C-4FBA-8755-3F01DF42329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3525" y="1600200"/>
            <a:ext cx="6075363" cy="4525963"/>
          </a:xfrm>
        </p:spPr>
      </p:pic>
    </p:spTree>
    <p:extLst>
      <p:ext uri="{BB962C8B-B14F-4D97-AF65-F5344CB8AC3E}">
        <p14:creationId xmlns:p14="http://schemas.microsoft.com/office/powerpoint/2010/main" val="34475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36D0-B100-4077-AE12-FAB94A2A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ADD STROKE PREVENTION FROM ESC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265" r="-18265"/>
          <a:stretch>
            <a:fillRect/>
          </a:stretch>
        </p:blipFill>
        <p:spPr>
          <a:xfrm>
            <a:off x="-282222" y="667926"/>
            <a:ext cx="9586147" cy="54582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FCC92-E9B9-4950-9123-21BC98D7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77" y="6356350"/>
            <a:ext cx="7064963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8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/>
              <a:t>Nonpharmacological</a:t>
            </a:r>
            <a:r>
              <a:rPr lang="en-US" sz="3200" u="sng" dirty="0"/>
              <a:t> Stroke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6985"/>
          </a:xfrm>
        </p:spPr>
        <p:txBody>
          <a:bodyPr>
            <a:normAutofit/>
          </a:bodyPr>
          <a:lstStyle/>
          <a:p>
            <a:r>
              <a:rPr lang="en-US" sz="2400" dirty="0"/>
              <a:t>WATCHMAN device (Boston Scientific)</a:t>
            </a:r>
          </a:p>
          <a:p>
            <a:r>
              <a:rPr lang="en-US" sz="2400" dirty="0" err="1"/>
              <a:t>Amplatzer</a:t>
            </a:r>
            <a:r>
              <a:rPr lang="en-US" sz="2400" dirty="0"/>
              <a:t> cardiac plug (St Jude)</a:t>
            </a:r>
          </a:p>
          <a:p>
            <a:r>
              <a:rPr lang="en-US" sz="2400" dirty="0"/>
              <a:t>LARIAT device (</a:t>
            </a:r>
            <a:r>
              <a:rPr lang="en-US" sz="2400" dirty="0" err="1"/>
              <a:t>SentreHEART</a:t>
            </a:r>
            <a:r>
              <a:rPr lang="en-US" sz="2400" dirty="0"/>
              <a:t>)</a:t>
            </a:r>
          </a:p>
          <a:p>
            <a:r>
              <a:rPr lang="en-US" sz="2400" dirty="0"/>
              <a:t>Surgical excision in patient undergoing cardiac surgery (LAA ligation).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7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7561" y="2776820"/>
            <a:ext cx="2962656" cy="1188340"/>
            <a:chOff x="0" y="1250228"/>
            <a:chExt cx="2962656" cy="1188340"/>
          </a:xfrm>
        </p:grpSpPr>
        <p:sp>
          <p:nvSpPr>
            <p:cNvPr id="6" name="Rounded Rectangle 5"/>
            <p:cNvSpPr/>
            <p:nvPr/>
          </p:nvSpPr>
          <p:spPr>
            <a:xfrm>
              <a:off x="0" y="1250228"/>
              <a:ext cx="2962656" cy="11883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8010" y="1308238"/>
              <a:ext cx="2846636" cy="107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Rate control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77056" y="2907256"/>
            <a:ext cx="4241537" cy="950672"/>
            <a:chOff x="2962655" y="1369063"/>
            <a:chExt cx="5266944" cy="950672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5120791" y="-789073"/>
              <a:ext cx="950672" cy="5266944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2962655" y="1415471"/>
              <a:ext cx="5220536" cy="857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/>
                <a:t>Symptom improvement</a:t>
              </a: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/>
                <a:t>Preservation of LV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43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Conflicts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r>
              <a:rPr lang="en-US" sz="2600" dirty="0"/>
              <a:t>None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286" r="-18286"/>
          <a:stretch>
            <a:fillRect/>
          </a:stretch>
        </p:blipFill>
        <p:spPr>
          <a:xfrm>
            <a:off x="-620889" y="457200"/>
            <a:ext cx="10009481" cy="5668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4369" y="6356350"/>
            <a:ext cx="7318963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592" r="-11592"/>
          <a:stretch>
            <a:fillRect/>
          </a:stretch>
        </p:blipFill>
        <p:spPr>
          <a:xfrm>
            <a:off x="0" y="457200"/>
            <a:ext cx="9021704" cy="5668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4889" y="6356350"/>
            <a:ext cx="7347185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5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Refractory to medication- AV node ablation (Ablate and </a:t>
            </a:r>
            <a:r>
              <a:rPr lang="en-US" sz="3200" u="sng" dirty="0" err="1"/>
              <a:t>Pace,CAAN</a:t>
            </a:r>
            <a:r>
              <a:rPr lang="en-US" sz="3200" u="sng" dirty="0"/>
              <a:t>-AF)</a:t>
            </a:r>
          </a:p>
        </p:txBody>
      </p:sp>
      <p:pic>
        <p:nvPicPr>
          <p:cNvPr id="5" name="Content Placeholder 4" descr="Conduction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6" r="-16006"/>
          <a:stretch>
            <a:fillRect/>
          </a:stretch>
        </p:blipFill>
        <p:spPr bwMode="auto">
          <a:xfrm>
            <a:off x="-338667" y="1600200"/>
            <a:ext cx="9482667" cy="45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3184" y="6356350"/>
            <a:ext cx="7943615" cy="365125"/>
          </a:xfrm>
        </p:spPr>
        <p:txBody>
          <a:bodyPr/>
          <a:lstStyle/>
          <a:p>
            <a:pPr algn="l"/>
            <a:r>
              <a:rPr lang="en-AU" i="1" dirty="0">
                <a:solidFill>
                  <a:srgbClr val="11171D"/>
                </a:solidFill>
              </a:rPr>
              <a:t>Huszar, Robert J. Basic dysrhythmias : interpretation &amp; management. 3rd ed. St. Louis : Mosby, 2002.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3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81497" y="2916421"/>
            <a:ext cx="2962656" cy="1188340"/>
            <a:chOff x="0" y="2497986"/>
            <a:chExt cx="2962656" cy="1188340"/>
          </a:xfrm>
        </p:grpSpPr>
        <p:sp>
          <p:nvSpPr>
            <p:cNvPr id="7" name="Rounded Rectangle 6"/>
            <p:cNvSpPr/>
            <p:nvPr/>
          </p:nvSpPr>
          <p:spPr>
            <a:xfrm>
              <a:off x="0" y="2497986"/>
              <a:ext cx="2962656" cy="11883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8010" y="2555996"/>
              <a:ext cx="2846636" cy="107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Rhythm control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44153" y="3048151"/>
            <a:ext cx="4029847" cy="950672"/>
            <a:chOff x="2962655" y="2616820"/>
            <a:chExt cx="5266944" cy="950672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5120791" y="458684"/>
              <a:ext cx="950672" cy="5266944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2962655" y="2663228"/>
              <a:ext cx="5220536" cy="857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/>
                <a:t>Symptom improvement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08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5324" r="-15324"/>
          <a:stretch>
            <a:fillRect/>
          </a:stretch>
        </p:blipFill>
        <p:spPr>
          <a:xfrm>
            <a:off x="-65852" y="620890"/>
            <a:ext cx="9209852" cy="51928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7777" y="6173787"/>
            <a:ext cx="7064963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pPr algn="l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97112" y="1553163"/>
            <a:ext cx="1091260" cy="34807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&lt;48 hours</a:t>
            </a:r>
            <a:r>
              <a:rPr lang="en-US" sz="1400" dirty="0">
                <a:latin typeface="Arial"/>
                <a:cs typeface="Arial"/>
              </a:rPr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396581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26164"/>
            <a:ext cx="8229600" cy="595312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pPr algn="l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760" b="-3760"/>
          <a:stretch>
            <a:fillRect/>
          </a:stretch>
        </p:blipFill>
        <p:spPr>
          <a:xfrm>
            <a:off x="582522" y="457200"/>
            <a:ext cx="8104278" cy="5394207"/>
          </a:xfrm>
        </p:spPr>
      </p:pic>
    </p:spTree>
    <p:extLst>
      <p:ext uri="{BB962C8B-B14F-4D97-AF65-F5344CB8AC3E}">
        <p14:creationId xmlns:p14="http://schemas.microsoft.com/office/powerpoint/2010/main" val="4122418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Catheter ablation for Atrial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Class 1</a:t>
            </a:r>
          </a:p>
          <a:p>
            <a:pPr>
              <a:buFontTx/>
              <a:buChar char="-"/>
            </a:pPr>
            <a:r>
              <a:rPr lang="en-US" sz="2400" dirty="0"/>
              <a:t>AF catheter ablation is useful for symptomatic paroxysmal AF refractory or intolerant to at least 1 class I or III antiarrhythmic medication when a rhythm-control strategy is desired </a:t>
            </a:r>
            <a:r>
              <a:rPr lang="en-US" sz="2400" i="1" dirty="0"/>
              <a:t>(Level of Evidence: A) </a:t>
            </a:r>
            <a:endParaRPr lang="en-US" sz="2400" dirty="0"/>
          </a:p>
          <a:p>
            <a:pPr>
              <a:buFontTx/>
              <a:buChar char="-"/>
            </a:pPr>
            <a:r>
              <a:rPr lang="en-AU" sz="2400" dirty="0"/>
              <a:t>Best results are obtained in younger patients with paroxysmal AF, no structural heart disease and smaller atria.</a:t>
            </a:r>
            <a:endParaRPr lang="en-US" sz="2400" dirty="0"/>
          </a:p>
          <a:p>
            <a:pPr marL="0" indent="0">
              <a:buNone/>
            </a:pPr>
            <a:endParaRPr lang="en-US" sz="2400" i="1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0815" y="5991225"/>
            <a:ext cx="7544741" cy="365125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i="1" dirty="0">
                <a:solidFill>
                  <a:srgbClr val="11171D"/>
                </a:solidFill>
              </a:rPr>
              <a:t>January et al (2014). 2014 AHA/ACC/HRS Guideline for the Management of Patients With Atrial Fibrillation: A Report of the American College of Cardiology/American Heart Association Task Force on Practice Guidelines and the Heart Rhythm Society. Circulation, 130(23), pp.e199-e267.</a:t>
            </a:r>
          </a:p>
          <a:p>
            <a:pPr algn="l"/>
            <a:r>
              <a:rPr lang="en-US" i="1" dirty="0">
                <a:solidFill>
                  <a:srgbClr val="0D0D0D"/>
                </a:solidFill>
              </a:rPr>
              <a:t>Kalman et al (2018). National Heart Foundation of Australia consensus statement on catheter ablation as a therapy for atrial fibrillation.</a:t>
            </a:r>
          </a:p>
          <a:p>
            <a:pPr algn="l"/>
            <a:endParaRPr lang="en-US" i="1" dirty="0">
              <a:solidFill>
                <a:srgbClr val="11171D"/>
              </a:solidFill>
            </a:endParaRPr>
          </a:p>
          <a:p>
            <a:pPr algn="l"/>
            <a:endParaRPr lang="en-US" i="1" dirty="0">
              <a:solidFill>
                <a:srgbClr val="11171D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5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8803" r="-38803"/>
          <a:stretch>
            <a:fillRect/>
          </a:stretch>
        </p:blipFill>
        <p:spPr>
          <a:xfrm>
            <a:off x="-376238" y="414338"/>
            <a:ext cx="9417051" cy="5711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8963" y="6356350"/>
            <a:ext cx="7224889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0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Success rates of AF ablation (curative)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926"/>
            <a:ext cx="8229600" cy="39981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Varies depending on Atrial fibrillation type and anatomy. In general between 50-85% on first attempt, 90% on second attempt and approximately 20% of patients undergo second procedure. </a:t>
            </a:r>
          </a:p>
          <a:p>
            <a:r>
              <a:rPr lang="en-US" sz="2400" dirty="0"/>
              <a:t>70-80% in patients with drug refractory, paroxysmal AF with no structural heart disease.</a:t>
            </a:r>
          </a:p>
          <a:p>
            <a:r>
              <a:rPr lang="en-US" sz="2400" dirty="0" err="1"/>
              <a:t>Cryotherapy</a:t>
            </a:r>
            <a:r>
              <a:rPr lang="en-US" sz="2400" dirty="0"/>
              <a:t> </a:t>
            </a:r>
            <a:r>
              <a:rPr lang="en-US" sz="2400" dirty="0" err="1"/>
              <a:t>vs</a:t>
            </a:r>
            <a:r>
              <a:rPr lang="en-US" sz="2400" dirty="0"/>
              <a:t> Radiofrequency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04" y="5870223"/>
            <a:ext cx="7667037" cy="621066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https://</a:t>
            </a:r>
            <a:r>
              <a:rPr lang="en-US" i="1" dirty="0" err="1">
                <a:solidFill>
                  <a:srgbClr val="11171D"/>
                </a:solidFill>
              </a:rPr>
              <a:t>www.uptodate.com</a:t>
            </a:r>
            <a:r>
              <a:rPr lang="en-US" i="1" dirty="0">
                <a:solidFill>
                  <a:srgbClr val="11171D"/>
                </a:solidFill>
              </a:rPr>
              <a:t>/contents/catheter-ablation-to-prevent-recurrent-atrial-fibrillation-clinical-considerations?sectionName=</a:t>
            </a:r>
            <a:r>
              <a:rPr lang="en-US" i="1" dirty="0" err="1">
                <a:solidFill>
                  <a:srgbClr val="11171D"/>
                </a:solidFill>
              </a:rPr>
              <a:t>EFFICACY&amp;topicRef</a:t>
            </a:r>
            <a:r>
              <a:rPr lang="en-US" i="1" dirty="0">
                <a:solidFill>
                  <a:srgbClr val="11171D"/>
                </a:solidFill>
              </a:rPr>
              <a:t>=95704&amp;anchor=H20&amp;source=see_link#H20</a:t>
            </a:r>
          </a:p>
        </p:txBody>
      </p:sp>
    </p:spTree>
    <p:extLst>
      <p:ext uri="{BB962C8B-B14F-4D97-AF65-F5344CB8AC3E}">
        <p14:creationId xmlns:p14="http://schemas.microsoft.com/office/powerpoint/2010/main" val="2625360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Anatomy and triggers for atrial fibrillation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-16479" r="-16479"/>
          <a:stretch>
            <a:fillRect/>
          </a:stretch>
        </p:blipFill>
        <p:spPr>
          <a:xfrm>
            <a:off x="457200" y="1185334"/>
            <a:ext cx="8229600" cy="494083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67556" y="6262276"/>
            <a:ext cx="6265333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Calkins et al (2017). 2017 HRS/EHRA/ECAS/APHRS/SOLAECE expert consensus statement on catheter and surgical ablation of atrial fibrillation. Heart Rhythm, 14(10), pp.e275-e444.</a:t>
            </a:r>
          </a:p>
        </p:txBody>
      </p:sp>
    </p:spTree>
    <p:extLst>
      <p:ext uri="{BB962C8B-B14F-4D97-AF65-F5344CB8AC3E}">
        <p14:creationId xmlns:p14="http://schemas.microsoft.com/office/powerpoint/2010/main" val="31176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Background, definition and symptoms of Atrial fibrillation (AF)</a:t>
            </a:r>
          </a:p>
          <a:p>
            <a:pPr marL="514350" indent="-514350">
              <a:buAutoNum type="arabicPeriod"/>
            </a:pPr>
            <a:r>
              <a:rPr lang="en-US" dirty="0"/>
              <a:t>Detection of AF</a:t>
            </a:r>
          </a:p>
          <a:p>
            <a:pPr marL="514350" indent="-514350">
              <a:buAutoNum type="arabicPeriod"/>
            </a:pPr>
            <a:r>
              <a:rPr lang="en-US" dirty="0"/>
              <a:t>Brief overview of clinical management of AF</a:t>
            </a:r>
          </a:p>
          <a:p>
            <a:pPr marL="514350" indent="-514350">
              <a:buAutoNum type="arabicPeriod"/>
            </a:pPr>
            <a:r>
              <a:rPr lang="en-US" dirty="0"/>
              <a:t>Practical tips for patients with AF and CIED’s</a:t>
            </a:r>
          </a:p>
          <a:p>
            <a:pPr marL="514350" indent="-514350">
              <a:buAutoNum type="arabicPeriod"/>
            </a:pPr>
            <a:r>
              <a:rPr lang="en-US" dirty="0"/>
              <a:t>Proposed AF integrated model of care  at GCHHS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90F0-3FAA-45CE-8548-CDDF1F31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3D image of AF ablation lines</a:t>
            </a:r>
            <a:endParaRPr lang="en-AU" sz="3600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A0C32-CCC8-4154-B9C1-FE5F2452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AGE_000015">
            <a:extLst>
              <a:ext uri="{FF2B5EF4-FFF2-40B4-BE49-F238E27FC236}">
                <a16:creationId xmlns:a16="http://schemas.microsoft.com/office/drawing/2014/main" id="{3361F46A-D729-4CD8-B60F-C868E63DC9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91" y="1260592"/>
            <a:ext cx="8078680" cy="495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14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2450" y="2827057"/>
            <a:ext cx="2962656" cy="1188340"/>
            <a:chOff x="0" y="3745743"/>
            <a:chExt cx="2962656" cy="1188340"/>
          </a:xfrm>
        </p:grpSpPr>
        <p:sp>
          <p:nvSpPr>
            <p:cNvPr id="6" name="Rounded Rectangle 5"/>
            <p:cNvSpPr/>
            <p:nvPr/>
          </p:nvSpPr>
          <p:spPr>
            <a:xfrm>
              <a:off x="0" y="3745743"/>
              <a:ext cx="2962656" cy="11883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8010" y="3803753"/>
              <a:ext cx="2846636" cy="107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/>
                <a:t>Risk factor modification/treat underlying cause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85106" y="2953664"/>
            <a:ext cx="5658894" cy="950672"/>
            <a:chOff x="2962655" y="3864577"/>
            <a:chExt cx="5220536" cy="950672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785248" y="2041984"/>
              <a:ext cx="950672" cy="4595857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2962655" y="3910985"/>
              <a:ext cx="5220536" cy="857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/>
                <a:t>Cardiovascular risk reduction</a:t>
              </a: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/>
                <a:t>Reduction of AF burden/symptoms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474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$$$Opportunity$$$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Alcohol use</a:t>
            </a:r>
          </a:p>
          <a:p>
            <a:pPr>
              <a:lnSpc>
                <a:spcPct val="120000"/>
              </a:lnSpc>
            </a:pPr>
            <a:r>
              <a:rPr lang="en-US" dirty="0"/>
              <a:t>Hyperthyroidism</a:t>
            </a:r>
          </a:p>
          <a:p>
            <a:pPr>
              <a:lnSpc>
                <a:spcPct val="120000"/>
              </a:lnSpc>
            </a:pPr>
            <a:r>
              <a:rPr lang="en-US" dirty="0"/>
              <a:t>Obesity</a:t>
            </a:r>
          </a:p>
          <a:p>
            <a:pPr>
              <a:lnSpc>
                <a:spcPct val="120000"/>
              </a:lnSpc>
            </a:pPr>
            <a:r>
              <a:rPr lang="en-US" dirty="0"/>
              <a:t>Smoking</a:t>
            </a:r>
          </a:p>
          <a:p>
            <a:pPr>
              <a:lnSpc>
                <a:spcPct val="120000"/>
              </a:lnSpc>
            </a:pPr>
            <a:r>
              <a:rPr lang="en-US" dirty="0"/>
              <a:t>Obstructive sleep apnea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 Opportunity through collaboration of MDTs and community health to address extra cardiac risk factors especially obesity and poor functional capacity (ARREST-AF, LEGACY and CARDIO-FIT studies all demonstrated reduction in AF burden).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2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Management and treatment is complex and varies among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6520"/>
            <a:ext cx="8229600" cy="36896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600" dirty="0"/>
              <a:t>Characterize pattern of arrhythmia as outlined in definition.</a:t>
            </a:r>
          </a:p>
          <a:p>
            <a:pPr marL="514350" indent="-514350">
              <a:buAutoNum type="arabicPeriod"/>
            </a:pPr>
            <a:r>
              <a:rPr lang="en-US" sz="2600" dirty="0"/>
              <a:t>Try and determine AF cause (see if reversible cause)</a:t>
            </a:r>
          </a:p>
          <a:p>
            <a:pPr marL="514350" indent="-514350">
              <a:buAutoNum type="arabicPeriod"/>
            </a:pPr>
            <a:r>
              <a:rPr lang="en-US" sz="2600" dirty="0"/>
              <a:t>Define associated cardiac and extra cardiac disease.</a:t>
            </a:r>
          </a:p>
          <a:p>
            <a:pPr marL="514350" indent="-514350">
              <a:buAutoNum type="arabicPeriod"/>
            </a:pPr>
            <a:r>
              <a:rPr lang="en-US" sz="2600" dirty="0"/>
              <a:t>Assess thromboembolic risk.</a:t>
            </a:r>
          </a:p>
          <a:p>
            <a:pPr marL="514350" indent="-514350">
              <a:buAutoNum type="arabicPeriod"/>
            </a:pPr>
            <a:r>
              <a:rPr lang="en-US" sz="2600" dirty="0"/>
              <a:t>Determine if rate control is required</a:t>
            </a:r>
          </a:p>
          <a:p>
            <a:pPr marL="514350" indent="-514350">
              <a:buAutoNum type="arabicPeriod"/>
            </a:pPr>
            <a:r>
              <a:rPr lang="en-US" sz="2600" dirty="0"/>
              <a:t>Decide on rate </a:t>
            </a:r>
            <a:r>
              <a:rPr lang="en-US" sz="2600" dirty="0" err="1"/>
              <a:t>vs</a:t>
            </a:r>
            <a:r>
              <a:rPr lang="en-US" sz="2600" dirty="0"/>
              <a:t> rhythm control strategy.</a:t>
            </a:r>
          </a:p>
          <a:p>
            <a:pPr marL="514350" indent="-514350">
              <a:buAutoNum type="arabicPeriod"/>
            </a:pPr>
            <a:r>
              <a:rPr lang="en-US" sz="2600" dirty="0"/>
              <a:t>Identify and initiate prevention strategies***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33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Practical considerations in managing AF patients with CIED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6742"/>
            <a:ext cx="8229600" cy="5014147"/>
          </a:xfrm>
        </p:spPr>
        <p:txBody>
          <a:bodyPr>
            <a:normAutofit/>
          </a:bodyPr>
          <a:lstStyle/>
          <a:p>
            <a:r>
              <a:rPr lang="en-US" sz="2400" dirty="0"/>
              <a:t>Significant diagnostic information provided</a:t>
            </a:r>
          </a:p>
          <a:p>
            <a:r>
              <a:rPr lang="en-US" sz="2400" dirty="0"/>
              <a:t>Optimizing device function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8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Significant amount of diagnostic information provided to guide AF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Heart rates histograms- long and short term</a:t>
            </a:r>
          </a:p>
          <a:p>
            <a:r>
              <a:rPr lang="en-US" dirty="0"/>
              <a:t>Heart rate variability</a:t>
            </a:r>
          </a:p>
          <a:p>
            <a:r>
              <a:rPr lang="en-US" dirty="0"/>
              <a:t>Average night and day heart rates</a:t>
            </a:r>
          </a:p>
          <a:p>
            <a:r>
              <a:rPr lang="en-US" dirty="0"/>
              <a:t>Atrial and ventricular arrhythmias</a:t>
            </a:r>
          </a:p>
          <a:p>
            <a:r>
              <a:rPr lang="en-US" dirty="0"/>
              <a:t>Patient activity</a:t>
            </a:r>
          </a:p>
          <a:p>
            <a:r>
              <a:rPr lang="en-US" dirty="0"/>
              <a:t>Burden of AF</a:t>
            </a:r>
          </a:p>
          <a:p>
            <a:r>
              <a:rPr lang="en-US" dirty="0"/>
              <a:t>Intra-thoracic impedance- HF monitoring</a:t>
            </a:r>
          </a:p>
          <a:p>
            <a:pPr marL="0" indent="0">
              <a:buNone/>
            </a:pPr>
            <a:r>
              <a:rPr lang="en-US" dirty="0"/>
              <a:t>* Most devices can now be linked to remote monitoring to provide immediate updates on changes in patient status.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64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Other features on diagnostics on CIED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3758" r="-3758"/>
          <a:stretch>
            <a:fillRect/>
          </a:stretch>
        </p:blipFill>
        <p:spPr>
          <a:xfrm>
            <a:off x="457200" y="1326444"/>
            <a:ext cx="8229600" cy="47997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99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Other features on diagnostics on CIED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46" r="-246"/>
          <a:stretch>
            <a:fillRect/>
          </a:stretch>
        </p:blipFill>
        <p:spPr>
          <a:xfrm>
            <a:off x="733778" y="1354668"/>
            <a:ext cx="7742296" cy="48542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Other features on diagnostics on CIED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7583" r="-27583"/>
          <a:stretch>
            <a:fillRect/>
          </a:stretch>
        </p:blipFill>
        <p:spPr>
          <a:xfrm>
            <a:off x="-206963" y="1204148"/>
            <a:ext cx="9614370" cy="50235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02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A53FB58-DA7F-470A-9344-C6F959B879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50240"/>
            <a:ext cx="8229600" cy="949960"/>
          </a:xfrm>
        </p:spPr>
        <p:txBody>
          <a:bodyPr>
            <a:normAutofit/>
          </a:bodyPr>
          <a:lstStyle/>
          <a:p>
            <a:r>
              <a:rPr lang="en-US" sz="3200" u="sng" dirty="0"/>
              <a:t>Optimizing Device programming for AF</a:t>
            </a:r>
            <a:endParaRPr lang="en-AU" altLang="en-US" sz="3200" u="sng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677D91DC-865E-41FA-AD5D-4C0F846BD8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883921"/>
            <a:ext cx="8229600" cy="460248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62011-75D1-429D-B2C6-77F04EE36001}"/>
              </a:ext>
            </a:extLst>
          </p:cNvPr>
          <p:cNvSpPr/>
          <p:nvPr/>
        </p:nvSpPr>
        <p:spPr>
          <a:xfrm>
            <a:off x="457200" y="2502370"/>
            <a:ext cx="1960504" cy="10710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Heart rate </a:t>
            </a:r>
          </a:p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(loss of SA node)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E0E7A-BBBE-4C9C-8464-F20B41FA3A92}"/>
              </a:ext>
            </a:extLst>
          </p:cNvPr>
          <p:cNvSpPr/>
          <p:nvPr/>
        </p:nvSpPr>
        <p:spPr>
          <a:xfrm>
            <a:off x="3059113" y="2502370"/>
            <a:ext cx="2199628" cy="1071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Stroke volume </a:t>
            </a:r>
          </a:p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(reduced by 25% AF)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50FCC-9522-4891-9483-15132F483075}"/>
              </a:ext>
            </a:extLst>
          </p:cNvPr>
          <p:cNvSpPr/>
          <p:nvPr/>
        </p:nvSpPr>
        <p:spPr>
          <a:xfrm>
            <a:off x="6349999" y="2502369"/>
            <a:ext cx="1966913" cy="1071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Cardiac output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B4C4CC-F30E-452D-892E-26E58D5F11AF}"/>
              </a:ext>
            </a:extLst>
          </p:cNvPr>
          <p:cNvSpPr/>
          <p:nvPr/>
        </p:nvSpPr>
        <p:spPr>
          <a:xfrm>
            <a:off x="827088" y="4221163"/>
            <a:ext cx="18732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Preload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38411-62EF-4276-ACB8-AF84A204B6CB}"/>
              </a:ext>
            </a:extLst>
          </p:cNvPr>
          <p:cNvSpPr/>
          <p:nvPr/>
        </p:nvSpPr>
        <p:spPr>
          <a:xfrm>
            <a:off x="3348038" y="4149725"/>
            <a:ext cx="1728787" cy="503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Contractility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121D14-9B92-40A9-ADDB-43E02A13584F}"/>
              </a:ext>
            </a:extLst>
          </p:cNvPr>
          <p:cNvSpPr/>
          <p:nvPr/>
        </p:nvSpPr>
        <p:spPr>
          <a:xfrm>
            <a:off x="5724525" y="4149725"/>
            <a:ext cx="1871663" cy="503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err="1">
                <a:solidFill>
                  <a:schemeClr val="tx1"/>
                </a:solidFill>
              </a:rPr>
              <a:t>Afterload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C54E05-B4EC-4AEB-BD80-D2522D3B2DDA}"/>
              </a:ext>
            </a:extLst>
          </p:cNvPr>
          <p:cNvCxnSpPr>
            <a:stCxn id="5" idx="2"/>
          </p:cNvCxnSpPr>
          <p:nvPr/>
        </p:nvCxnSpPr>
        <p:spPr>
          <a:xfrm flipH="1">
            <a:off x="4067177" y="3573463"/>
            <a:ext cx="91750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03AFF1-4C0B-4A2E-A31D-310617F61673}"/>
              </a:ext>
            </a:extLst>
          </p:cNvPr>
          <p:cNvCxnSpPr/>
          <p:nvPr/>
        </p:nvCxnSpPr>
        <p:spPr>
          <a:xfrm rot="10800000" flipV="1">
            <a:off x="2124075" y="3573463"/>
            <a:ext cx="1152525" cy="719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DC1C0D-C50C-467C-BCDD-2C9F4997FA45}"/>
              </a:ext>
            </a:extLst>
          </p:cNvPr>
          <p:cNvCxnSpPr/>
          <p:nvPr/>
        </p:nvCxnSpPr>
        <p:spPr>
          <a:xfrm>
            <a:off x="5112543" y="3571875"/>
            <a:ext cx="1439863" cy="7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qual 36">
            <a:extLst>
              <a:ext uri="{FF2B5EF4-FFF2-40B4-BE49-F238E27FC236}">
                <a16:creationId xmlns:a16="http://schemas.microsoft.com/office/drawing/2014/main" id="{DB65557E-B4E9-4CCB-B240-70D2563DA757}"/>
              </a:ext>
            </a:extLst>
          </p:cNvPr>
          <p:cNvSpPr/>
          <p:nvPr/>
        </p:nvSpPr>
        <p:spPr>
          <a:xfrm flipH="1" flipV="1">
            <a:off x="5616575" y="2879961"/>
            <a:ext cx="215900" cy="19050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51A1F908-8A85-4543-AB82-C15AA36F0EA4}"/>
              </a:ext>
            </a:extLst>
          </p:cNvPr>
          <p:cNvSpPr/>
          <p:nvPr/>
        </p:nvSpPr>
        <p:spPr>
          <a:xfrm>
            <a:off x="2628106" y="2975211"/>
            <a:ext cx="287337" cy="28892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03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778"/>
            <a:ext cx="8229600" cy="790222"/>
          </a:xfrm>
        </p:spPr>
        <p:txBody>
          <a:bodyPr>
            <a:normAutofit/>
          </a:bodyPr>
          <a:lstStyle/>
          <a:p>
            <a:r>
              <a:rPr lang="en-US" sz="3200" u="sng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260"/>
            <a:ext cx="8229600" cy="3838222"/>
          </a:xfrm>
        </p:spPr>
        <p:txBody>
          <a:bodyPr>
            <a:normAutofit/>
          </a:bodyPr>
          <a:lstStyle/>
          <a:p>
            <a:r>
              <a:rPr lang="en-US" sz="2400" dirty="0"/>
              <a:t>Atrial Fibrillation (AF) is a common cardiac rhythm disturbance that increases in prevalence with advancing age.</a:t>
            </a:r>
          </a:p>
          <a:p>
            <a:r>
              <a:rPr lang="en-US" sz="2400" dirty="0"/>
              <a:t>Prevalence ranges from rates lower than 0.5% among people aged 40-50 years, to 5%-15% among those aged 80 years and this is projected to double in next 50 years.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334001"/>
            <a:ext cx="8329318" cy="1119480"/>
          </a:xfrm>
        </p:spPr>
        <p:txBody>
          <a:bodyPr/>
          <a:lstStyle/>
          <a:p>
            <a:endParaRPr lang="en-US" dirty="0">
              <a:solidFill>
                <a:srgbClr val="0D0D0D"/>
              </a:solidFill>
            </a:endParaRPr>
          </a:p>
          <a:p>
            <a:pPr algn="l"/>
            <a:r>
              <a:rPr lang="en-US" i="1" dirty="0">
                <a:solidFill>
                  <a:srgbClr val="0D0D0D"/>
                </a:solidFill>
              </a:rPr>
              <a:t>January et al (2014). 2014 AHA/ACC/HRS Guideline for the Management of Patients With Atrial Fibrillation: A Report of the American College of Cardiology/American Heart Association Task Force on Practice Guidelines and the Heart Rhythm Society. Circulation, 130(23), pp.e199-e267.</a:t>
            </a:r>
          </a:p>
          <a:p>
            <a:pPr algn="l"/>
            <a:r>
              <a:rPr lang="en-US" i="1" dirty="0">
                <a:solidFill>
                  <a:srgbClr val="0D0D0D"/>
                </a:solidFill>
              </a:rPr>
              <a:t>Kalman et al (2018). National Heart Foundation of Australia consensus statement on catheter ablation as a therapy for atrial fibrillation.</a:t>
            </a:r>
          </a:p>
        </p:txBody>
      </p:sp>
    </p:spTree>
    <p:extLst>
      <p:ext uri="{BB962C8B-B14F-4D97-AF65-F5344CB8AC3E}">
        <p14:creationId xmlns:p14="http://schemas.microsoft.com/office/powerpoint/2010/main" val="2309019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24560"/>
          </a:xfrm>
        </p:spPr>
        <p:txBody>
          <a:bodyPr>
            <a:normAutofit fontScale="90000"/>
          </a:bodyPr>
          <a:lstStyle/>
          <a:p>
            <a:r>
              <a:rPr lang="en-US" sz="3200" u="sng" dirty="0"/>
              <a:t>Integrated AF management and proposed model at GCHHS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8407" b="-38407"/>
          <a:stretch>
            <a:fillRect/>
          </a:stretch>
        </p:blipFill>
        <p:spPr>
          <a:xfrm>
            <a:off x="392113" y="741680"/>
            <a:ext cx="8229600" cy="61163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075892"/>
            <a:ext cx="8065911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11171D"/>
                </a:solidFill>
              </a:rPr>
              <a:t>Kirchhof et al (2016). 2016 ESC Guidelines for the management of atrial fibrillation developed in collaboration with EACTS. European Heart Journal, 37(38), pp.2893-2962.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33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DB84C8-7D24-4021-BA48-2CC2E2EB4EDC}"/>
              </a:ext>
            </a:extLst>
          </p:cNvPr>
          <p:cNvSpPr/>
          <p:nvPr/>
        </p:nvSpPr>
        <p:spPr>
          <a:xfrm>
            <a:off x="4135438" y="3890963"/>
            <a:ext cx="4684712" cy="215423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3DDFF-BD08-4B17-B909-673991078605}"/>
              </a:ext>
            </a:extLst>
          </p:cNvPr>
          <p:cNvSpPr/>
          <p:nvPr/>
        </p:nvSpPr>
        <p:spPr>
          <a:xfrm>
            <a:off x="-4763" y="0"/>
            <a:ext cx="9148763" cy="1700213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B07F89-6B8B-4A8F-891A-436A31A5AD08}"/>
              </a:ext>
            </a:extLst>
          </p:cNvPr>
          <p:cNvSpPr/>
          <p:nvPr/>
        </p:nvSpPr>
        <p:spPr>
          <a:xfrm>
            <a:off x="4516438" y="6453188"/>
            <a:ext cx="4621212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dirty="0"/>
              <a:t>Health Literacy &amp; Education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00" dirty="0"/>
              <a:t>Evidenced based Data ; Specialist Input; Advice System; standardised education </a:t>
            </a:r>
            <a:r>
              <a:rPr lang="en-AU" sz="800" dirty="0">
                <a:sym typeface="Wingdings" panose="05000000000000000000" pitchFamily="2" charset="2"/>
              </a:rPr>
              <a:t> </a:t>
            </a:r>
            <a:r>
              <a:rPr lang="en-AU" sz="800" dirty="0"/>
              <a:t>for all clinicians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b="1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0DA3AC-C0E3-443F-9688-E3A5DF0DD1A0}"/>
              </a:ext>
            </a:extLst>
          </p:cNvPr>
          <p:cNvSpPr/>
          <p:nvPr/>
        </p:nvSpPr>
        <p:spPr>
          <a:xfrm>
            <a:off x="-6350" y="6453188"/>
            <a:ext cx="4522788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dirty="0"/>
              <a:t>Shared Knowledge Platform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00" dirty="0"/>
              <a:t>EMR, </a:t>
            </a:r>
            <a:r>
              <a:rPr lang="en-AU" sz="800" dirty="0" err="1"/>
              <a:t>MyHealth</a:t>
            </a:r>
            <a:r>
              <a:rPr lang="en-AU" sz="800" dirty="0"/>
              <a:t>, AF registry</a:t>
            </a:r>
            <a:endParaRPr lang="en-AU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A2E23A-573B-4816-B653-DC115BA9CDC0}"/>
              </a:ext>
            </a:extLst>
          </p:cNvPr>
          <p:cNvSpPr/>
          <p:nvPr/>
        </p:nvSpPr>
        <p:spPr>
          <a:xfrm>
            <a:off x="323850" y="260350"/>
            <a:ext cx="1690688" cy="1304925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Prevention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Public awareness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Information sharing (National)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Heart Foundation / Heart Shops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Updated translated resources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Monitoring visitors to our city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Risk factor modification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Health diet &amp; exercise behaviour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Arrhythmia Alliance (AA)</a:t>
            </a:r>
          </a:p>
          <a:p>
            <a:pPr>
              <a:defRPr/>
            </a:pPr>
            <a:endParaRPr lang="en-AU" sz="8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746E18-6AF0-464D-AD97-FE6002568EBD}"/>
              </a:ext>
            </a:extLst>
          </p:cNvPr>
          <p:cNvSpPr/>
          <p:nvPr/>
        </p:nvSpPr>
        <p:spPr>
          <a:xfrm>
            <a:off x="2895600" y="260350"/>
            <a:ext cx="1620838" cy="12954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Screening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Identify high risk patients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Risk Factors - CHAD VASC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Filtering mechanism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Depend on if technology is available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Guidelines / Uniformity in decision making process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EAC98B-72C8-47C8-9ADB-3C7A6337EE6C}"/>
              </a:ext>
            </a:extLst>
          </p:cNvPr>
          <p:cNvSpPr/>
          <p:nvPr/>
        </p:nvSpPr>
        <p:spPr>
          <a:xfrm>
            <a:off x="5364163" y="260350"/>
            <a:ext cx="1481137" cy="12954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Diagnosis &amp;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Acute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Chronic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Arrhythmia Clinic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AU" sz="800" dirty="0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917976-07BB-48D1-B500-BDABE779D5AC}"/>
              </a:ext>
            </a:extLst>
          </p:cNvPr>
          <p:cNvSpPr/>
          <p:nvPr/>
        </p:nvSpPr>
        <p:spPr>
          <a:xfrm>
            <a:off x="7519988" y="260350"/>
            <a:ext cx="1300162" cy="12954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Ongoing Care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Pharmacist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Physiotherapist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Exercise physiologist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Dietician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 err="1">
                <a:solidFill>
                  <a:schemeClr val="tx2"/>
                </a:solidFill>
              </a:rPr>
              <a:t>Pyschologist</a:t>
            </a:r>
            <a:endParaRPr lang="en-AU" sz="8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Nursing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Cardiac rehab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General </a:t>
            </a:r>
            <a:r>
              <a:rPr lang="en-AU" sz="800" dirty="0" err="1">
                <a:solidFill>
                  <a:schemeClr val="tx2"/>
                </a:solidFill>
              </a:rPr>
              <a:t>Practioners</a:t>
            </a:r>
            <a:endParaRPr lang="en-AU" sz="8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Cardiologist’s</a:t>
            </a:r>
          </a:p>
        </p:txBody>
      </p:sp>
      <p:sp>
        <p:nvSpPr>
          <p:cNvPr id="27" name="Curved Left Arrow 26">
            <a:extLst>
              <a:ext uri="{FF2B5EF4-FFF2-40B4-BE49-F238E27FC236}">
                <a16:creationId xmlns:a16="http://schemas.microsoft.com/office/drawing/2014/main" id="{6254F6E9-0A89-4C97-934A-26AB0E569DBE}"/>
              </a:ext>
            </a:extLst>
          </p:cNvPr>
          <p:cNvSpPr/>
          <p:nvPr/>
        </p:nvSpPr>
        <p:spPr>
          <a:xfrm rot="10800000">
            <a:off x="2239963" y="720725"/>
            <a:ext cx="217487" cy="541338"/>
          </a:xfrm>
          <a:prstGeom prst="curvedLeftArrow">
            <a:avLst/>
          </a:prstGeom>
          <a:solidFill>
            <a:schemeClr val="accent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900">
              <a:solidFill>
                <a:schemeClr val="tx1"/>
              </a:solidFill>
            </a:endParaRPr>
          </a:p>
        </p:txBody>
      </p:sp>
      <p:sp>
        <p:nvSpPr>
          <p:cNvPr id="29" name="Curved Left Arrow 28">
            <a:extLst>
              <a:ext uri="{FF2B5EF4-FFF2-40B4-BE49-F238E27FC236}">
                <a16:creationId xmlns:a16="http://schemas.microsoft.com/office/drawing/2014/main" id="{A21590A1-339E-4D63-826B-4B5361F4D1BA}"/>
              </a:ext>
            </a:extLst>
          </p:cNvPr>
          <p:cNvSpPr/>
          <p:nvPr/>
        </p:nvSpPr>
        <p:spPr>
          <a:xfrm>
            <a:off x="2503488" y="720725"/>
            <a:ext cx="215900" cy="541338"/>
          </a:xfrm>
          <a:prstGeom prst="curvedLeftArrow">
            <a:avLst/>
          </a:prstGeom>
          <a:solidFill>
            <a:schemeClr val="accent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90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E8F301-F7CD-4C5B-8DBD-6AFE5AE0DBB9}"/>
              </a:ext>
            </a:extLst>
          </p:cNvPr>
          <p:cNvCxnSpPr/>
          <p:nvPr/>
        </p:nvCxnSpPr>
        <p:spPr>
          <a:xfrm flipV="1">
            <a:off x="2014538" y="487363"/>
            <a:ext cx="881062" cy="0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3012B3-D057-4737-A1CE-34FA47D8319A}"/>
              </a:ext>
            </a:extLst>
          </p:cNvPr>
          <p:cNvCxnSpPr/>
          <p:nvPr/>
        </p:nvCxnSpPr>
        <p:spPr>
          <a:xfrm>
            <a:off x="4522788" y="487363"/>
            <a:ext cx="841375" cy="0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504E141-4653-4274-9E2C-DB3D7B25EA29}"/>
              </a:ext>
            </a:extLst>
          </p:cNvPr>
          <p:cNvCxnSpPr/>
          <p:nvPr/>
        </p:nvCxnSpPr>
        <p:spPr>
          <a:xfrm>
            <a:off x="6846888" y="487363"/>
            <a:ext cx="677862" cy="0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574E8CDB-572B-4452-A42C-6CF3FC9935FE}"/>
              </a:ext>
            </a:extLst>
          </p:cNvPr>
          <p:cNvSpPr/>
          <p:nvPr/>
        </p:nvSpPr>
        <p:spPr>
          <a:xfrm>
            <a:off x="88900" y="1912938"/>
            <a:ext cx="846138" cy="3175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800" b="1" dirty="0">
                <a:solidFill>
                  <a:schemeClr val="tx2"/>
                </a:solidFill>
              </a:rPr>
              <a:t>Prevention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313052-9D35-4391-8955-00E48A73EA5D}"/>
              </a:ext>
            </a:extLst>
          </p:cNvPr>
          <p:cNvSpPr/>
          <p:nvPr/>
        </p:nvSpPr>
        <p:spPr>
          <a:xfrm>
            <a:off x="998538" y="3933825"/>
            <a:ext cx="1992312" cy="287338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00" b="1" dirty="0">
                <a:solidFill>
                  <a:schemeClr val="tx2"/>
                </a:solidFill>
              </a:rPr>
              <a:t>GP</a:t>
            </a:r>
            <a:br>
              <a:rPr lang="en-AU" sz="800" b="1" dirty="0">
                <a:solidFill>
                  <a:schemeClr val="tx2"/>
                </a:solidFill>
              </a:rPr>
            </a:br>
            <a:r>
              <a:rPr lang="en-AU" sz="800" dirty="0">
                <a:solidFill>
                  <a:schemeClr val="tx2"/>
                </a:solidFill>
              </a:rPr>
              <a:t> Care Plans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A6383B-D272-4573-8F2A-6C113EE8C8F1}"/>
              </a:ext>
            </a:extLst>
          </p:cNvPr>
          <p:cNvSpPr/>
          <p:nvPr/>
        </p:nvSpPr>
        <p:spPr>
          <a:xfrm>
            <a:off x="998538" y="2663826"/>
            <a:ext cx="1974850" cy="23653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AU" sz="800" dirty="0">
                <a:solidFill>
                  <a:srgbClr val="42568D"/>
                </a:solidFill>
              </a:rPr>
              <a:t>AF + symptoms- 24/7 arrhythmia clinic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9B86AB-7C76-421B-8E57-32E5FFF1BFB9}"/>
              </a:ext>
            </a:extLst>
          </p:cNvPr>
          <p:cNvSpPr/>
          <p:nvPr/>
        </p:nvSpPr>
        <p:spPr>
          <a:xfrm>
            <a:off x="4135438" y="2347913"/>
            <a:ext cx="1804987" cy="36036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AU" sz="800" b="1" dirty="0">
                <a:solidFill>
                  <a:schemeClr val="tx2"/>
                </a:solidFill>
              </a:rPr>
              <a:t>MAU / Inpatient unit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AF+ no Complications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B054209-7349-4FAA-8AC3-26053258F0E2}"/>
              </a:ext>
            </a:extLst>
          </p:cNvPr>
          <p:cNvSpPr/>
          <p:nvPr/>
        </p:nvSpPr>
        <p:spPr>
          <a:xfrm>
            <a:off x="4133850" y="3890963"/>
            <a:ext cx="3317875" cy="215423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MDT care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Evidence based, nurse-led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Allied Health (expansion of current AF MDT)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Case management model + Phone #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CNC for AF/ Stroke / Cardiac /more specific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Accreditation / alignment program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Full assessment + lifestyle data (registry based)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ARM and Weight reduction education / program</a:t>
            </a:r>
          </a:p>
          <a:p>
            <a:pPr>
              <a:defRPr/>
            </a:pPr>
            <a:endParaRPr lang="en-AU" sz="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Purpose built arrhythmia service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 err="1">
                <a:solidFill>
                  <a:schemeClr val="tx2"/>
                </a:solidFill>
              </a:rPr>
              <a:t>Electrophysiologist</a:t>
            </a:r>
            <a:r>
              <a:rPr lang="en-AU" sz="800" dirty="0">
                <a:solidFill>
                  <a:schemeClr val="tx2"/>
                </a:solidFill>
              </a:rPr>
              <a:t> doctors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Fast access to TTE,TOE  and cardioversion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Bidirectional linkages to other cardiac programs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Comprehensive cardiac investigation services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Dedicated resources providing advice (via phone)</a:t>
            </a:r>
          </a:p>
        </p:txBody>
      </p:sp>
      <p:sp>
        <p:nvSpPr>
          <p:cNvPr id="2069" name="TextBox 89">
            <a:extLst>
              <a:ext uri="{FF2B5EF4-FFF2-40B4-BE49-F238E27FC236}">
                <a16:creationId xmlns:a16="http://schemas.microsoft.com/office/drawing/2014/main" id="{6CCB3F9A-2471-45B1-99A4-3821D398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3429000"/>
            <a:ext cx="4691063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900" b="1" dirty="0">
                <a:solidFill>
                  <a:schemeClr val="tx2"/>
                </a:solidFill>
              </a:rPr>
              <a:t>Arrhythmia clinic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800" dirty="0">
                <a:solidFill>
                  <a:schemeClr val="tx2"/>
                </a:solidFill>
              </a:rPr>
              <a:t>24/7 rapid access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800" dirty="0">
                <a:solidFill>
                  <a:schemeClr val="tx2"/>
                </a:solidFill>
              </a:rPr>
              <a:t>Physical location for Nurse Navigators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ACA627A-A6AE-4F33-B5EA-B71438B00724}"/>
              </a:ext>
            </a:extLst>
          </p:cNvPr>
          <p:cNvSpPr/>
          <p:nvPr/>
        </p:nvSpPr>
        <p:spPr>
          <a:xfrm>
            <a:off x="4135438" y="2852738"/>
            <a:ext cx="1804987" cy="36512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Cardiologist</a:t>
            </a:r>
            <a:endParaRPr lang="en-AU" sz="9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Direct referral from GP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Inpatient treatment &amp; monitoring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FE55090-97DC-4C83-960F-C8736DC6F7FF}"/>
              </a:ext>
            </a:extLst>
          </p:cNvPr>
          <p:cNvSpPr/>
          <p:nvPr/>
        </p:nvSpPr>
        <p:spPr>
          <a:xfrm>
            <a:off x="-6350" y="6092825"/>
            <a:ext cx="9150350" cy="392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050" b="1" dirty="0">
                <a:solidFill>
                  <a:schemeClr val="tx2"/>
                </a:solidFill>
                <a:cs typeface="Arial" charset="0"/>
              </a:rPr>
              <a:t>Nurse Navigators</a:t>
            </a:r>
          </a:p>
          <a:p>
            <a:pPr algn="ctr">
              <a:defRPr/>
            </a:pPr>
            <a:r>
              <a:rPr lang="en-AU" altLang="en-US" sz="900" dirty="0">
                <a:solidFill>
                  <a:schemeClr val="tx2"/>
                </a:solidFill>
                <a:cs typeface="Arial" charset="0"/>
              </a:rPr>
              <a:t>A role that supports and follows the whole patient journey in partnership with specialists</a:t>
            </a:r>
            <a:endParaRPr lang="en-AU" sz="900" b="1" dirty="0">
              <a:solidFill>
                <a:schemeClr val="tx2"/>
              </a:solidFill>
              <a:cs typeface="Arial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1AC76C7-D207-4093-B8D7-670227FE2DF0}"/>
              </a:ext>
            </a:extLst>
          </p:cNvPr>
          <p:cNvCxnSpPr/>
          <p:nvPr/>
        </p:nvCxnSpPr>
        <p:spPr>
          <a:xfrm>
            <a:off x="1339850" y="34512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rved Left Arrow 50">
            <a:extLst>
              <a:ext uri="{FF2B5EF4-FFF2-40B4-BE49-F238E27FC236}">
                <a16:creationId xmlns:a16="http://schemas.microsoft.com/office/drawing/2014/main" id="{2B686602-133D-4F57-9D4F-103D0131E196}"/>
              </a:ext>
            </a:extLst>
          </p:cNvPr>
          <p:cNvSpPr/>
          <p:nvPr/>
        </p:nvSpPr>
        <p:spPr>
          <a:xfrm>
            <a:off x="5003800" y="720725"/>
            <a:ext cx="215900" cy="541338"/>
          </a:xfrm>
          <a:prstGeom prst="curvedLeftArrow">
            <a:avLst/>
          </a:prstGeom>
          <a:solidFill>
            <a:schemeClr val="accent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900">
              <a:solidFill>
                <a:schemeClr val="tx1"/>
              </a:solidFill>
            </a:endParaRPr>
          </a:p>
        </p:txBody>
      </p:sp>
      <p:sp>
        <p:nvSpPr>
          <p:cNvPr id="52" name="Curved Left Arrow 51">
            <a:extLst>
              <a:ext uri="{FF2B5EF4-FFF2-40B4-BE49-F238E27FC236}">
                <a16:creationId xmlns:a16="http://schemas.microsoft.com/office/drawing/2014/main" id="{89DD3C8C-E78D-4502-BC43-F29DDEE55FB4}"/>
              </a:ext>
            </a:extLst>
          </p:cNvPr>
          <p:cNvSpPr/>
          <p:nvPr/>
        </p:nvSpPr>
        <p:spPr>
          <a:xfrm rot="10800000">
            <a:off x="4740275" y="720725"/>
            <a:ext cx="215900" cy="541338"/>
          </a:xfrm>
          <a:prstGeom prst="curvedLeftArrow">
            <a:avLst/>
          </a:prstGeom>
          <a:solidFill>
            <a:schemeClr val="accent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900">
              <a:solidFill>
                <a:schemeClr val="tx1"/>
              </a:solidFill>
            </a:endParaRPr>
          </a:p>
        </p:txBody>
      </p:sp>
      <p:cxnSp>
        <p:nvCxnSpPr>
          <p:cNvPr id="2058" name="Straight Arrow Connector 2057">
            <a:extLst>
              <a:ext uri="{FF2B5EF4-FFF2-40B4-BE49-F238E27FC236}">
                <a16:creationId xmlns:a16="http://schemas.microsoft.com/office/drawing/2014/main" id="{D3369508-C8C9-4C87-8A65-180B64C67900}"/>
              </a:ext>
            </a:extLst>
          </p:cNvPr>
          <p:cNvCxnSpPr>
            <a:stCxn id="68" idx="3"/>
            <a:endCxn id="243" idx="1"/>
          </p:cNvCxnSpPr>
          <p:nvPr/>
        </p:nvCxnSpPr>
        <p:spPr>
          <a:xfrm>
            <a:off x="935038" y="2071688"/>
            <a:ext cx="423862" cy="0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8D54F9B-F505-4589-AB5C-784746ADCA33}"/>
              </a:ext>
            </a:extLst>
          </p:cNvPr>
          <p:cNvSpPr/>
          <p:nvPr/>
        </p:nvSpPr>
        <p:spPr>
          <a:xfrm>
            <a:off x="992188" y="4224338"/>
            <a:ext cx="1992312" cy="181768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Involved in screening process</a:t>
            </a:r>
          </a:p>
          <a:p>
            <a:pPr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      -  Timely screening (ECG)</a:t>
            </a:r>
          </a:p>
          <a:p>
            <a:pPr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      - Use of technology</a:t>
            </a:r>
          </a:p>
          <a:p>
            <a:pPr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               - iPhone ECG – </a:t>
            </a:r>
            <a:r>
              <a:rPr lang="en-AU" sz="800" dirty="0" err="1">
                <a:solidFill>
                  <a:schemeClr val="accent1">
                    <a:lumMod val="75000"/>
                  </a:schemeClr>
                </a:solidFill>
              </a:rPr>
              <a:t>AliveCor</a:t>
            </a: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, Inc.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Access to phone advice from the community based arrhythmia service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Easy access to common Body guidelines (in line with current best practice)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Pharmacology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Remote monitoring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accent1">
                    <a:lumMod val="75000"/>
                  </a:schemeClr>
                </a:solidFill>
              </a:rPr>
              <a:t>Risk stratification to identify target population, and appropriate pathways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BD55A6-C291-478A-941A-E3BC0F6DB721}"/>
              </a:ext>
            </a:extLst>
          </p:cNvPr>
          <p:cNvCxnSpPr/>
          <p:nvPr/>
        </p:nvCxnSpPr>
        <p:spPr>
          <a:xfrm>
            <a:off x="0" y="1708150"/>
            <a:ext cx="9144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BA8FB73-F4F6-4C30-855D-64C6801614C1}"/>
              </a:ext>
            </a:extLst>
          </p:cNvPr>
          <p:cNvSpPr/>
          <p:nvPr/>
        </p:nvSpPr>
        <p:spPr>
          <a:xfrm>
            <a:off x="6743700" y="3884613"/>
            <a:ext cx="1379538" cy="43973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Device Based Clinic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Pacemaker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ICD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Loop recorders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FA9662C-AACA-44DB-BACD-387CC296B341}"/>
              </a:ext>
            </a:extLst>
          </p:cNvPr>
          <p:cNvSpPr/>
          <p:nvPr/>
        </p:nvSpPr>
        <p:spPr>
          <a:xfrm>
            <a:off x="6732588" y="4411662"/>
            <a:ext cx="2087562" cy="14192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Lab based services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3D mapping systems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Specialist staff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Anaesthetist time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Specialised bed management</a:t>
            </a:r>
          </a:p>
          <a:p>
            <a:pPr>
              <a:defRPr/>
            </a:pPr>
            <a:endParaRPr lang="en-AU" sz="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AU" sz="900" b="1" dirty="0">
                <a:solidFill>
                  <a:schemeClr val="tx2"/>
                </a:solidFill>
              </a:rPr>
              <a:t>Outpatient anti-coagulation clinic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Capture patients from other hospitals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Target – pharmacy, anaesthetists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Build close relationship with GP’s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800" dirty="0">
                <a:solidFill>
                  <a:schemeClr val="tx2"/>
                </a:solidFill>
              </a:rPr>
              <a:t>Include other stroke prevention (e.g. device based closures).</a:t>
            </a:r>
          </a:p>
        </p:txBody>
      </p:sp>
      <p:cxnSp>
        <p:nvCxnSpPr>
          <p:cNvPr id="144" name="Elbow Connector 143">
            <a:extLst>
              <a:ext uri="{FF2B5EF4-FFF2-40B4-BE49-F238E27FC236}">
                <a16:creationId xmlns:a16="http://schemas.microsoft.com/office/drawing/2014/main" id="{83A52553-0BF2-4CFB-A5B7-4AFD2159E9E8}"/>
              </a:ext>
            </a:extLst>
          </p:cNvPr>
          <p:cNvCxnSpPr>
            <a:stCxn id="46" idx="3"/>
          </p:cNvCxnSpPr>
          <p:nvPr/>
        </p:nvCxnSpPr>
        <p:spPr>
          <a:xfrm flipV="1">
            <a:off x="2979738" y="2900367"/>
            <a:ext cx="1146175" cy="26431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374B78C-D8BB-4BE6-BB00-CBB93D05EF40}"/>
              </a:ext>
            </a:extLst>
          </p:cNvPr>
          <p:cNvCxnSpPr>
            <a:stCxn id="76" idx="2"/>
            <a:endCxn id="92" idx="0"/>
          </p:cNvCxnSpPr>
          <p:nvPr/>
        </p:nvCxnSpPr>
        <p:spPr>
          <a:xfrm>
            <a:off x="5037932" y="2708275"/>
            <a:ext cx="0" cy="14446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A59079C-3E1B-4B1C-8535-D8900458DB25}"/>
              </a:ext>
            </a:extLst>
          </p:cNvPr>
          <p:cNvCxnSpPr/>
          <p:nvPr/>
        </p:nvCxnSpPr>
        <p:spPr>
          <a:xfrm>
            <a:off x="5037138" y="3217863"/>
            <a:ext cx="0" cy="211137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25509235-6186-4BCB-9197-ED8DE21165C4}"/>
              </a:ext>
            </a:extLst>
          </p:cNvPr>
          <p:cNvCxnSpPr>
            <a:stCxn id="76" idx="3"/>
            <a:endCxn id="2069" idx="0"/>
          </p:cNvCxnSpPr>
          <p:nvPr/>
        </p:nvCxnSpPr>
        <p:spPr>
          <a:xfrm>
            <a:off x="5940425" y="2528888"/>
            <a:ext cx="539750" cy="900112"/>
          </a:xfrm>
          <a:prstGeom prst="bentConnector2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35">
            <a:extLst>
              <a:ext uri="{FF2B5EF4-FFF2-40B4-BE49-F238E27FC236}">
                <a16:creationId xmlns:a16="http://schemas.microsoft.com/office/drawing/2014/main" id="{58D62029-10EC-4A9C-B0FC-B6A56E25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1912938"/>
            <a:ext cx="1125538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AU" altLang="en-US" sz="1000" dirty="0">
                <a:latin typeface="+mj-lt"/>
              </a:rPr>
              <a:t>ENTRY POINTS - AF</a:t>
            </a:r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6A23536B-82AC-4BA7-A8E3-FAE242F57282}"/>
              </a:ext>
            </a:extLst>
          </p:cNvPr>
          <p:cNvSpPr/>
          <p:nvPr/>
        </p:nvSpPr>
        <p:spPr>
          <a:xfrm rot="10800000">
            <a:off x="1358900" y="2246313"/>
            <a:ext cx="1125538" cy="260350"/>
          </a:xfrm>
          <a:prstGeom prst="triangl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AU"/>
          </a:p>
        </p:txBody>
      </p:sp>
      <p:cxnSp>
        <p:nvCxnSpPr>
          <p:cNvPr id="187" name="Elbow Connector 186">
            <a:extLst>
              <a:ext uri="{FF2B5EF4-FFF2-40B4-BE49-F238E27FC236}">
                <a16:creationId xmlns:a16="http://schemas.microsoft.com/office/drawing/2014/main" id="{4367D413-ABBA-4F4E-84EB-181C31D07B7A}"/>
              </a:ext>
            </a:extLst>
          </p:cNvPr>
          <p:cNvCxnSpPr/>
          <p:nvPr/>
        </p:nvCxnSpPr>
        <p:spPr>
          <a:xfrm>
            <a:off x="2955691" y="3304676"/>
            <a:ext cx="1150938" cy="833913"/>
          </a:xfrm>
          <a:prstGeom prst="bentConnector3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lbow Connector 227">
            <a:extLst>
              <a:ext uri="{FF2B5EF4-FFF2-40B4-BE49-F238E27FC236}">
                <a16:creationId xmlns:a16="http://schemas.microsoft.com/office/drawing/2014/main" id="{ED23D224-1807-4F4F-A735-2FD685E1D057}"/>
              </a:ext>
            </a:extLst>
          </p:cNvPr>
          <p:cNvCxnSpPr/>
          <p:nvPr/>
        </p:nvCxnSpPr>
        <p:spPr>
          <a:xfrm flipV="1">
            <a:off x="2965450" y="4302125"/>
            <a:ext cx="1160463" cy="819150"/>
          </a:xfrm>
          <a:prstGeom prst="bentConnector3">
            <a:avLst>
              <a:gd name="adj1" fmla="val 50685"/>
            </a:avLst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>
            <a:extLst>
              <a:ext uri="{FF2B5EF4-FFF2-40B4-BE49-F238E27FC236}">
                <a16:creationId xmlns:a16="http://schemas.microsoft.com/office/drawing/2014/main" id="{4D07D176-F7F5-4030-B65D-C2EAFE658751}"/>
              </a:ext>
            </a:extLst>
          </p:cNvPr>
          <p:cNvCxnSpPr/>
          <p:nvPr/>
        </p:nvCxnSpPr>
        <p:spPr>
          <a:xfrm rot="5400000">
            <a:off x="2540794" y="4279106"/>
            <a:ext cx="1606550" cy="725488"/>
          </a:xfrm>
          <a:prstGeom prst="bentConnector3">
            <a:avLst>
              <a:gd name="adj1" fmla="val 99483"/>
            </a:avLst>
          </a:prstGeom>
          <a:ln w="1270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>
            <a:extLst>
              <a:ext uri="{FF2B5EF4-FFF2-40B4-BE49-F238E27FC236}">
                <a16:creationId xmlns:a16="http://schemas.microsoft.com/office/drawing/2014/main" id="{B845C392-92F1-40F7-9635-353D148E8F12}"/>
              </a:ext>
            </a:extLst>
          </p:cNvPr>
          <p:cNvCxnSpPr>
            <a:endCxn id="92" idx="1"/>
          </p:cNvCxnSpPr>
          <p:nvPr/>
        </p:nvCxnSpPr>
        <p:spPr>
          <a:xfrm rot="5400000" flipH="1" flipV="1">
            <a:off x="3518694" y="3221832"/>
            <a:ext cx="803275" cy="430214"/>
          </a:xfrm>
          <a:prstGeom prst="bentConnector2">
            <a:avLst/>
          </a:prstGeom>
          <a:ln w="1270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>
            <a:extLst>
              <a:ext uri="{FF2B5EF4-FFF2-40B4-BE49-F238E27FC236}">
                <a16:creationId xmlns:a16="http://schemas.microsoft.com/office/drawing/2014/main" id="{DC286D13-0D87-4B86-8E27-431B60B0B5AE}"/>
              </a:ext>
            </a:extLst>
          </p:cNvPr>
          <p:cNvCxnSpPr/>
          <p:nvPr/>
        </p:nvCxnSpPr>
        <p:spPr>
          <a:xfrm flipV="1">
            <a:off x="3552825" y="2433638"/>
            <a:ext cx="573088" cy="466725"/>
          </a:xfrm>
          <a:prstGeom prst="bentConnector3">
            <a:avLst>
              <a:gd name="adj1" fmla="val -124"/>
            </a:avLst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BC0FA3C-DDE2-42A9-885B-4296D94B6483}"/>
              </a:ext>
            </a:extLst>
          </p:cNvPr>
          <p:cNvSpPr/>
          <p:nvPr/>
        </p:nvSpPr>
        <p:spPr>
          <a:xfrm>
            <a:off x="1000125" y="2900366"/>
            <a:ext cx="1979613" cy="52863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AU" sz="800" dirty="0">
                <a:solidFill>
                  <a:srgbClr val="42568D"/>
                </a:solidFill>
              </a:rPr>
              <a:t>AF + other symptoms- risk assessment /screen of risk factors early outpatient referral to arrhythmia clinic. GP informed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66FED-869F-4E8A-9FB5-ACA7D407179F}"/>
              </a:ext>
            </a:extLst>
          </p:cNvPr>
          <p:cNvSpPr txBox="1"/>
          <p:nvPr/>
        </p:nvSpPr>
        <p:spPr>
          <a:xfrm>
            <a:off x="4135438" y="2051050"/>
            <a:ext cx="1804987" cy="29686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>
              <a:defRPr sz="800" b="1">
                <a:solidFill>
                  <a:schemeClr val="tx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dirty="0"/>
              <a:t>Stroke Unit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b="0" dirty="0"/>
              <a:t>Stroke team</a:t>
            </a:r>
          </a:p>
        </p:txBody>
      </p:sp>
      <p:sp>
        <p:nvSpPr>
          <p:cNvPr id="2094" name="TextBox 8">
            <a:extLst>
              <a:ext uri="{FF2B5EF4-FFF2-40B4-BE49-F238E27FC236}">
                <a16:creationId xmlns:a16="http://schemas.microsoft.com/office/drawing/2014/main" id="{B8B45F08-80F0-40BB-8801-3E94D75B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2433638"/>
            <a:ext cx="1979612" cy="230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 sz="900" b="1">
                <a:solidFill>
                  <a:schemeClr val="tx2"/>
                </a:solidFill>
              </a:rPr>
              <a:t>ED</a:t>
            </a:r>
          </a:p>
        </p:txBody>
      </p:sp>
      <p:sp>
        <p:nvSpPr>
          <p:cNvPr id="2095" name="TextBox 58">
            <a:extLst>
              <a:ext uri="{FF2B5EF4-FFF2-40B4-BE49-F238E27FC236}">
                <a16:creationId xmlns:a16="http://schemas.microsoft.com/office/drawing/2014/main" id="{AA5DCD99-1C01-4186-94C0-849C8C52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1819275"/>
            <a:ext cx="1804987" cy="231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 sz="900" b="1">
                <a:solidFill>
                  <a:schemeClr val="tx2"/>
                </a:solidFill>
              </a:rPr>
              <a:t>Inpatient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E8D1B6D-439C-46CC-9AA4-3F88D0052D7B}"/>
              </a:ext>
            </a:extLst>
          </p:cNvPr>
          <p:cNvCxnSpPr>
            <a:stCxn id="10" idx="3"/>
          </p:cNvCxnSpPr>
          <p:nvPr/>
        </p:nvCxnSpPr>
        <p:spPr>
          <a:xfrm>
            <a:off x="5940425" y="2200275"/>
            <a:ext cx="538163" cy="328613"/>
          </a:xfrm>
          <a:prstGeom prst="bentConnector3">
            <a:avLst>
              <a:gd name="adj1" fmla="val 994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>
            <a:extLst>
              <a:ext uri="{FF2B5EF4-FFF2-40B4-BE49-F238E27FC236}">
                <a16:creationId xmlns:a16="http://schemas.microsoft.com/office/drawing/2014/main" id="{764A30F2-56EB-427E-95D9-4E2067510D6B}"/>
              </a:ext>
            </a:extLst>
          </p:cNvPr>
          <p:cNvCxnSpPr/>
          <p:nvPr/>
        </p:nvCxnSpPr>
        <p:spPr>
          <a:xfrm flipV="1">
            <a:off x="2992438" y="2152650"/>
            <a:ext cx="1162050" cy="700088"/>
          </a:xfrm>
          <a:prstGeom prst="bentConnector3">
            <a:avLst>
              <a:gd name="adj1" fmla="val 35352"/>
            </a:avLst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>
            <a:stCxn id="68" idx="2"/>
            <a:endCxn id="125" idx="1"/>
          </p:cNvCxnSpPr>
          <p:nvPr/>
        </p:nvCxnSpPr>
        <p:spPr>
          <a:xfrm rot="16200000" flipH="1">
            <a:off x="-699294" y="3441700"/>
            <a:ext cx="2902744" cy="480219"/>
          </a:xfrm>
          <a:prstGeom prst="bentConnector2">
            <a:avLst/>
          </a:prstGeom>
          <a:ln w="6350" cmpd="sng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43700" y="1856244"/>
            <a:ext cx="1826448" cy="215444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42568D"/>
                </a:solidFill>
              </a:rPr>
              <a:t>Rural hospital patients</a:t>
            </a:r>
          </a:p>
        </p:txBody>
      </p:sp>
      <p:cxnSp>
        <p:nvCxnSpPr>
          <p:cNvPr id="14" name="Elbow Connector 13"/>
          <p:cNvCxnSpPr>
            <a:stCxn id="8" idx="2"/>
            <a:endCxn id="2069" idx="0"/>
          </p:cNvCxnSpPr>
          <p:nvPr/>
        </p:nvCxnSpPr>
        <p:spPr>
          <a:xfrm rot="5400000">
            <a:off x="6389497" y="2161573"/>
            <a:ext cx="1357312" cy="1177542"/>
          </a:xfrm>
          <a:prstGeom prst="bentConnector3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6" idx="2"/>
            <a:endCxn id="70" idx="0"/>
          </p:cNvCxnSpPr>
          <p:nvPr/>
        </p:nvCxnSpPr>
        <p:spPr>
          <a:xfrm>
            <a:off x="1989932" y="3428999"/>
            <a:ext cx="4762" cy="5048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rved Left Arrow 51">
            <a:extLst>
              <a:ext uri="{FF2B5EF4-FFF2-40B4-BE49-F238E27FC236}">
                <a16:creationId xmlns:a16="http://schemas.microsoft.com/office/drawing/2014/main" id="{B81C76DF-FAB2-44E4-997C-F5F6186E992F}"/>
              </a:ext>
            </a:extLst>
          </p:cNvPr>
          <p:cNvSpPr/>
          <p:nvPr/>
        </p:nvSpPr>
        <p:spPr>
          <a:xfrm rot="10800000">
            <a:off x="6977429" y="686991"/>
            <a:ext cx="215900" cy="541338"/>
          </a:xfrm>
          <a:prstGeom prst="curvedLeftArrow">
            <a:avLst/>
          </a:prstGeom>
          <a:solidFill>
            <a:schemeClr val="accent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900">
              <a:solidFill>
                <a:schemeClr val="tx1"/>
              </a:solidFill>
            </a:endParaRPr>
          </a:p>
        </p:txBody>
      </p:sp>
      <p:sp>
        <p:nvSpPr>
          <p:cNvPr id="56" name="Curved Left Arrow 50">
            <a:extLst>
              <a:ext uri="{FF2B5EF4-FFF2-40B4-BE49-F238E27FC236}">
                <a16:creationId xmlns:a16="http://schemas.microsoft.com/office/drawing/2014/main" id="{F92DBB81-CA3F-46D1-9012-0B3B8A30ECFB}"/>
              </a:ext>
            </a:extLst>
          </p:cNvPr>
          <p:cNvSpPr/>
          <p:nvPr/>
        </p:nvSpPr>
        <p:spPr>
          <a:xfrm>
            <a:off x="7235825" y="714377"/>
            <a:ext cx="215900" cy="541338"/>
          </a:xfrm>
          <a:prstGeom prst="curvedLeftArrow">
            <a:avLst/>
          </a:prstGeom>
          <a:solidFill>
            <a:schemeClr val="accent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48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Paradigm shift  required to reduce AF incidence and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1040"/>
            <a:ext cx="8229600" cy="28851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u="sng" dirty="0"/>
              <a:t>Challenges: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Finite operational budgets with competing priorities for funding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Requires specialist trained staff (following detection)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Resource intensive (if done properly)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Access for rural and remote hospitals/communities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Private and public system structures (not one model to fit all)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Complex logistics in management requires excellent communication and education.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Increased screening tools will increase pressure on resources.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Challenges achieving risk factor modification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n-US" sz="2400" dirty="0"/>
          </a:p>
          <a:p>
            <a:pPr>
              <a:lnSpc>
                <a:spcPct val="100000"/>
              </a:lnSpc>
              <a:buFontTx/>
              <a:buChar char="-"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u="sng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60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C0E2-9752-414A-A474-A8E8202B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9F659-2C15-4785-8F16-74509FF3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u="sng" dirty="0"/>
              <a:t>Opportunities: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Intervention on patients before adverse event </a:t>
            </a:r>
            <a:r>
              <a:rPr lang="en-US" sz="2200" dirty="0" err="1"/>
              <a:t>ie</a:t>
            </a:r>
            <a:r>
              <a:rPr lang="en-US" sz="2200" dirty="0"/>
              <a:t>. Stroke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Reduce hospitalizations and mortality (cost effective)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New technologies in detection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Remote monitoring assisting in treating patients at home</a:t>
            </a:r>
          </a:p>
          <a:p>
            <a:pPr>
              <a:lnSpc>
                <a:spcPct val="100000"/>
              </a:lnSpc>
            </a:pPr>
            <a:r>
              <a:rPr lang="en-US" sz="2200" dirty="0" err="1"/>
              <a:t>Telehealth</a:t>
            </a:r>
            <a:r>
              <a:rPr lang="en-US" sz="2200" dirty="0"/>
              <a:t> (and software integration) improving ability to treat isolated communities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Technology advancing in ablation treatment for AF (curative)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Improvements in IT infrastructure  to monitor AF patients and outcomes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Partnership building with hospitals and community health to improve outcomes for patients with AF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Preventative measures (ARM) and public awareness of AF show positive outcomes.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F62D4-14DB-4555-A96B-27720AAA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5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Definition and pattern of AF</a:t>
            </a:r>
            <a:r>
              <a:rPr lang="en-US" sz="2800" u="sng" dirty="0"/>
              <a:t> 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12"/>
            <a:ext cx="8229600" cy="4609629"/>
          </a:xfrm>
        </p:spPr>
        <p:txBody>
          <a:bodyPr>
            <a:normAutofit/>
          </a:bodyPr>
          <a:lstStyle/>
          <a:p>
            <a:r>
              <a:rPr lang="en-US" sz="2400" dirty="0"/>
              <a:t>AF is a supraventricular tachyarrhythmia with uncoordinated atrial activation and consequently ineffective atrial contractions. </a:t>
            </a:r>
          </a:p>
          <a:p>
            <a:r>
              <a:rPr lang="en-US" sz="2400" dirty="0"/>
              <a:t>Characteristics on an electrocardiogram (ECG) include:</a:t>
            </a:r>
          </a:p>
          <a:p>
            <a:pPr>
              <a:buFontTx/>
              <a:buChar char="-"/>
            </a:pPr>
            <a:r>
              <a:rPr lang="en-US" sz="2400" dirty="0"/>
              <a:t>Irregular R-R intervals when AV conduction is present</a:t>
            </a:r>
          </a:p>
          <a:p>
            <a:pPr>
              <a:buFontTx/>
              <a:buChar char="-"/>
            </a:pPr>
            <a:r>
              <a:rPr lang="en-US" sz="2400" dirty="0"/>
              <a:t>Absence of distinct repeating P waves</a:t>
            </a:r>
          </a:p>
          <a:p>
            <a:pPr>
              <a:buFontTx/>
              <a:buChar char="-"/>
            </a:pPr>
            <a:r>
              <a:rPr lang="en-US" sz="2400" dirty="0"/>
              <a:t>Irregular atrial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04" y="6152444"/>
            <a:ext cx="8047096" cy="569031"/>
          </a:xfrm>
        </p:spPr>
        <p:txBody>
          <a:bodyPr/>
          <a:lstStyle/>
          <a:p>
            <a:pPr algn="l"/>
            <a:r>
              <a:rPr lang="en-US" i="1" dirty="0" err="1">
                <a:solidFill>
                  <a:srgbClr val="0D0D0D"/>
                </a:solidFill>
              </a:rPr>
              <a:t>Camm</a:t>
            </a:r>
            <a:r>
              <a:rPr lang="en-US" i="1" dirty="0">
                <a:solidFill>
                  <a:srgbClr val="0D0D0D"/>
                </a:solidFill>
              </a:rPr>
              <a:t> AJ, Kirchhof P, Lip GY, et al. Guidelines for the management of atrial fibrillation: the Task Force for the Management of Atrial Fibrillation of the European Society of Cardiology (ESC). </a:t>
            </a:r>
            <a:r>
              <a:rPr lang="en-US" i="1" dirty="0" err="1">
                <a:solidFill>
                  <a:srgbClr val="0D0D0D"/>
                </a:solidFill>
              </a:rPr>
              <a:t>Eur</a:t>
            </a:r>
            <a:r>
              <a:rPr lang="en-US" i="1" dirty="0">
                <a:solidFill>
                  <a:srgbClr val="0D0D0D"/>
                </a:solidFill>
              </a:rPr>
              <a:t> Heart J. 2010;31:2369–429.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1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</a:t>
            </a:r>
            <a:r>
              <a:rPr lang="en-US" sz="3200" u="sng" dirty="0"/>
              <a:t>AF Electrocardiogram (ECG)</a:t>
            </a:r>
          </a:p>
        </p:txBody>
      </p:sp>
      <p:pic>
        <p:nvPicPr>
          <p:cNvPr id="5" name="Content Placeholder 4" descr="A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2058" r="2366" b="1706"/>
          <a:stretch/>
        </p:blipFill>
        <p:spPr bwMode="auto">
          <a:xfrm>
            <a:off x="122296" y="1693333"/>
            <a:ext cx="8805334" cy="43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7517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bg2">
                    <a:lumMod val="10000"/>
                  </a:schemeClr>
                </a:solidFill>
              </a:rPr>
              <a:t>Pattern of AF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9413" r="-39413"/>
          <a:stretch>
            <a:fillRect/>
          </a:stretch>
        </p:blipFill>
        <p:spPr>
          <a:xfrm>
            <a:off x="457200" y="1232370"/>
            <a:ext cx="8229600" cy="40545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6147" y="5747926"/>
            <a:ext cx="7864593" cy="973550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0D0D0D"/>
                </a:solidFill>
              </a:rPr>
              <a:t>January et al (2014). 2014 AHA/ACC/HRS Guideline for the Management of Patients With Atrial Fibrillation: A Report of the American College of Cardiology/American Heart Association Task Force on Practice Guidelines and the Heart Rhythm Society. Circulation, 130(23), pp.e199-e267.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719" y="5352815"/>
            <a:ext cx="5201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*Lone AF- old terminology, age &lt;60, CHADS2Vasc= 0, no structural heart disease</a:t>
            </a:r>
          </a:p>
        </p:txBody>
      </p:sp>
    </p:spTree>
    <p:extLst>
      <p:ext uri="{BB962C8B-B14F-4D97-AF65-F5344CB8AC3E}">
        <p14:creationId xmlns:p14="http://schemas.microsoft.com/office/powerpoint/2010/main" val="49587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036"/>
            <a:ext cx="8229600" cy="743185"/>
          </a:xfrm>
        </p:spPr>
        <p:txBody>
          <a:bodyPr>
            <a:normAutofit/>
          </a:bodyPr>
          <a:lstStyle/>
          <a:p>
            <a:r>
              <a:rPr lang="en-US" sz="3200" u="sng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7873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Typical symptoms can include:</a:t>
            </a:r>
          </a:p>
          <a:p>
            <a:pPr>
              <a:buFontTx/>
              <a:buChar char="-"/>
            </a:pPr>
            <a:r>
              <a:rPr lang="en-US" sz="2900" dirty="0"/>
              <a:t>Fatigue (most common)</a:t>
            </a:r>
          </a:p>
          <a:p>
            <a:pPr>
              <a:buFontTx/>
              <a:buChar char="-"/>
            </a:pPr>
            <a:r>
              <a:rPr lang="en-US" sz="2900" dirty="0"/>
              <a:t>Palpitations</a:t>
            </a:r>
          </a:p>
          <a:p>
            <a:pPr>
              <a:buFontTx/>
              <a:buChar char="-"/>
            </a:pPr>
            <a:r>
              <a:rPr lang="en-US" sz="2900" dirty="0"/>
              <a:t>Dyspnea</a:t>
            </a:r>
          </a:p>
          <a:p>
            <a:pPr>
              <a:buFontTx/>
              <a:buChar char="-"/>
            </a:pPr>
            <a:r>
              <a:rPr lang="en-US" sz="2900" dirty="0"/>
              <a:t>Hypotension</a:t>
            </a:r>
          </a:p>
          <a:p>
            <a:pPr>
              <a:buFontTx/>
              <a:buChar char="-"/>
            </a:pPr>
            <a:r>
              <a:rPr lang="en-US" sz="2900" dirty="0"/>
              <a:t>Syncope</a:t>
            </a:r>
          </a:p>
          <a:p>
            <a:pPr marL="0" indent="0">
              <a:buNone/>
            </a:pPr>
            <a:r>
              <a:rPr lang="en-US" sz="2400" dirty="0"/>
              <a:t>**AF patients can be asymptomatic (sometimes referred to as subclinical AF or occult AF).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5571597"/>
            <a:ext cx="7858948" cy="766586"/>
          </a:xfrm>
        </p:spPr>
        <p:txBody>
          <a:bodyPr/>
          <a:lstStyle/>
          <a:p>
            <a:pPr algn="l"/>
            <a:r>
              <a:rPr lang="en-US" i="1" dirty="0" err="1">
                <a:solidFill>
                  <a:srgbClr val="11171D"/>
                </a:solidFill>
              </a:rPr>
              <a:t>Nabauer</a:t>
            </a:r>
            <a:r>
              <a:rPr lang="en-US" i="1" dirty="0">
                <a:solidFill>
                  <a:srgbClr val="11171D"/>
                </a:solidFill>
              </a:rPr>
              <a:t> M, </a:t>
            </a:r>
            <a:r>
              <a:rPr lang="en-US" i="1" dirty="0" err="1">
                <a:solidFill>
                  <a:srgbClr val="11171D"/>
                </a:solidFill>
              </a:rPr>
              <a:t>Gerth</a:t>
            </a:r>
            <a:r>
              <a:rPr lang="en-US" i="1" dirty="0">
                <a:solidFill>
                  <a:srgbClr val="11171D"/>
                </a:solidFill>
              </a:rPr>
              <a:t> A, </a:t>
            </a:r>
            <a:r>
              <a:rPr lang="en-US" i="1" dirty="0" err="1">
                <a:solidFill>
                  <a:srgbClr val="11171D"/>
                </a:solidFill>
              </a:rPr>
              <a:t>Limbourg</a:t>
            </a:r>
            <a:r>
              <a:rPr lang="en-US" i="1" dirty="0">
                <a:solidFill>
                  <a:srgbClr val="11171D"/>
                </a:solidFill>
              </a:rPr>
              <a:t> T, et al. The Registry of the German Competence </a:t>
            </a:r>
            <a:r>
              <a:rPr lang="en-US" i="1" dirty="0" err="1">
                <a:solidFill>
                  <a:srgbClr val="11171D"/>
                </a:solidFill>
              </a:rPr>
              <a:t>NETwork</a:t>
            </a:r>
            <a:r>
              <a:rPr lang="en-US" i="1" dirty="0">
                <a:solidFill>
                  <a:srgbClr val="11171D"/>
                </a:solidFill>
              </a:rPr>
              <a:t> on Atrial Fibrillation: patient characteristics and initial management. </a:t>
            </a:r>
            <a:r>
              <a:rPr lang="en-US" i="1" dirty="0" err="1">
                <a:solidFill>
                  <a:srgbClr val="11171D"/>
                </a:solidFill>
              </a:rPr>
              <a:t>Europace</a:t>
            </a:r>
            <a:r>
              <a:rPr lang="en-US" i="1" dirty="0">
                <a:solidFill>
                  <a:srgbClr val="11171D"/>
                </a:solidFill>
              </a:rPr>
              <a:t>. 2009;11:423–34.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5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AF with Aortic pressure tracing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AA07D3-433D-4704-8B2F-EDD0948CE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893" y="1349406"/>
            <a:ext cx="7160214" cy="50069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0631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4340</TotalTime>
  <Words>2119</Words>
  <Application>Microsoft Office PowerPoint</Application>
  <PresentationFormat>On-screen Show (4:3)</PresentationFormat>
  <Paragraphs>270</Paragraphs>
  <Slides>43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Corbel</vt:lpstr>
      <vt:lpstr>Wingdings</vt:lpstr>
      <vt:lpstr>Twilight</vt:lpstr>
      <vt:lpstr>Atrial Fibrillation  “Getting to the heart of the problem”</vt:lpstr>
      <vt:lpstr>Conflicts of Interest</vt:lpstr>
      <vt:lpstr>Outline</vt:lpstr>
      <vt:lpstr>Background</vt:lpstr>
      <vt:lpstr>Definition and pattern of AF  </vt:lpstr>
      <vt:lpstr> AF Electrocardiogram (ECG)</vt:lpstr>
      <vt:lpstr>Pattern of AF</vt:lpstr>
      <vt:lpstr>Symptoms</vt:lpstr>
      <vt:lpstr>AF with Aortic pressure tracing</vt:lpstr>
      <vt:lpstr>Detection</vt:lpstr>
      <vt:lpstr>Example of PPM with AF</vt:lpstr>
      <vt:lpstr>Overview of clinical management</vt:lpstr>
      <vt:lpstr>Management of AF landmark trials</vt:lpstr>
      <vt:lpstr> </vt:lpstr>
      <vt:lpstr>PowerPoint Presentation</vt:lpstr>
      <vt:lpstr>Example of thrombus formation in LAA</vt:lpstr>
      <vt:lpstr>ADD STROKE PREVENTION FROM ESC</vt:lpstr>
      <vt:lpstr>Nonpharmacological Stroke Prevention</vt:lpstr>
      <vt:lpstr>PowerPoint Presentation</vt:lpstr>
      <vt:lpstr>PowerPoint Presentation</vt:lpstr>
      <vt:lpstr>PowerPoint Presentation</vt:lpstr>
      <vt:lpstr>Refractory to medication- AV node ablation (Ablate and Pace,CAAN-AF)</vt:lpstr>
      <vt:lpstr>PowerPoint Presentation</vt:lpstr>
      <vt:lpstr>PowerPoint Presentation</vt:lpstr>
      <vt:lpstr>PowerPoint Presentation</vt:lpstr>
      <vt:lpstr>Catheter ablation for Atrial fibrillation</vt:lpstr>
      <vt:lpstr>PowerPoint Presentation</vt:lpstr>
      <vt:lpstr>Success rates of AF ablation (curative)</vt:lpstr>
      <vt:lpstr>Anatomy and triggers for atrial fibrillation</vt:lpstr>
      <vt:lpstr>3D image of AF ablation lines</vt:lpstr>
      <vt:lpstr>PowerPoint Presentation</vt:lpstr>
      <vt:lpstr>$$$Opportunity$$$</vt:lpstr>
      <vt:lpstr>Management and treatment is complex and varies among individuals</vt:lpstr>
      <vt:lpstr>Practical considerations in managing AF patients with CIED</vt:lpstr>
      <vt:lpstr>Significant amount of diagnostic information provided to guide AF management</vt:lpstr>
      <vt:lpstr>Other features on diagnostics on CIED</vt:lpstr>
      <vt:lpstr>Other features on diagnostics on CIED</vt:lpstr>
      <vt:lpstr>Other features on diagnostics on CIED</vt:lpstr>
      <vt:lpstr>Optimizing Device programming for AF</vt:lpstr>
      <vt:lpstr>Integrated AF management and proposed model at GCHHS</vt:lpstr>
      <vt:lpstr>PowerPoint Presentation</vt:lpstr>
      <vt:lpstr>Paradigm shift  required to reduce AF incidence and burden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Atrial Fibrillation- Getting to the heart of the problem</dc:title>
  <dc:creator>L S</dc:creator>
  <cp:lastModifiedBy>AA-HP-SPKA</cp:lastModifiedBy>
  <cp:revision>113</cp:revision>
  <cp:lastPrinted>2018-07-30T07:53:20Z</cp:lastPrinted>
  <dcterms:created xsi:type="dcterms:W3CDTF">2018-07-08T08:41:33Z</dcterms:created>
  <dcterms:modified xsi:type="dcterms:W3CDTF">2018-07-31T00:54:01Z</dcterms:modified>
</cp:coreProperties>
</file>