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56" r:id="rId2"/>
    <p:sldMasterId id="2147483844" r:id="rId3"/>
    <p:sldMasterId id="2147483832" r:id="rId4"/>
  </p:sldMasterIdLst>
  <p:notesMasterIdLst>
    <p:notesMasterId r:id="rId29"/>
  </p:notesMasterIdLst>
  <p:sldIdLst>
    <p:sldId id="256" r:id="rId5"/>
    <p:sldId id="343" r:id="rId6"/>
    <p:sldId id="259" r:id="rId7"/>
    <p:sldId id="355" r:id="rId8"/>
    <p:sldId id="367" r:id="rId9"/>
    <p:sldId id="384" r:id="rId10"/>
    <p:sldId id="362" r:id="rId11"/>
    <p:sldId id="387" r:id="rId12"/>
    <p:sldId id="390" r:id="rId13"/>
    <p:sldId id="388" r:id="rId14"/>
    <p:sldId id="389" r:id="rId15"/>
    <p:sldId id="372" r:id="rId16"/>
    <p:sldId id="356" r:id="rId17"/>
    <p:sldId id="377" r:id="rId18"/>
    <p:sldId id="378" r:id="rId19"/>
    <p:sldId id="318" r:id="rId20"/>
    <p:sldId id="385" r:id="rId21"/>
    <p:sldId id="383" r:id="rId22"/>
    <p:sldId id="386" r:id="rId23"/>
    <p:sldId id="350" r:id="rId24"/>
    <p:sldId id="374" r:id="rId25"/>
    <p:sldId id="351" r:id="rId26"/>
    <p:sldId id="352" r:id="rId27"/>
    <p:sldId id="353" r:id="rId28"/>
  </p:sldIdLst>
  <p:sldSz cx="12192000" cy="6858000"/>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69D526-A22C-4B34-937F-2AE44D26887B}">
          <p14:sldIdLst>
            <p14:sldId id="256"/>
            <p14:sldId id="343"/>
            <p14:sldId id="259"/>
            <p14:sldId id="355"/>
            <p14:sldId id="367"/>
            <p14:sldId id="384"/>
            <p14:sldId id="362"/>
            <p14:sldId id="387"/>
            <p14:sldId id="390"/>
            <p14:sldId id="388"/>
            <p14:sldId id="389"/>
            <p14:sldId id="372"/>
            <p14:sldId id="356"/>
            <p14:sldId id="377"/>
            <p14:sldId id="378"/>
            <p14:sldId id="318"/>
            <p14:sldId id="385"/>
            <p14:sldId id="383"/>
            <p14:sldId id="386"/>
            <p14:sldId id="350"/>
            <p14:sldId id="374"/>
            <p14:sldId id="351"/>
            <p14:sldId id="352"/>
            <p14:sldId id="3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Field" initials="PF" lastIdx="7" clrIdx="0">
    <p:extLst>
      <p:ext uri="{19B8F6BF-5375-455C-9EA6-DF929625EA0E}">
        <p15:presenceInfo xmlns:p15="http://schemas.microsoft.com/office/powerpoint/2012/main" userId="4140ec4730099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F5D9"/>
    <a:srgbClr val="124E22"/>
    <a:srgbClr val="FFE8A7"/>
    <a:srgbClr val="FCF0E4"/>
    <a:srgbClr val="FFFFCC"/>
    <a:srgbClr val="FFCC99"/>
    <a:srgbClr val="FFCCFF"/>
    <a:srgbClr val="F6D3B0"/>
    <a:srgbClr val="FCE7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7" autoAdjust="0"/>
    <p:restoredTop sz="69515" autoAdjust="0"/>
  </p:normalViewPr>
  <p:slideViewPr>
    <p:cSldViewPr snapToGrid="0">
      <p:cViewPr varScale="1">
        <p:scale>
          <a:sx n="55" d="100"/>
          <a:sy n="55" d="100"/>
        </p:scale>
        <p:origin x="690" y="72"/>
      </p:cViewPr>
      <p:guideLst/>
    </p:cSldViewPr>
  </p:slideViewPr>
  <p:outlineViewPr>
    <p:cViewPr>
      <p:scale>
        <a:sx n="33" d="100"/>
        <a:sy n="33" d="100"/>
      </p:scale>
      <p:origin x="0" y="-9606"/>
    </p:cViewPr>
  </p:outlineViewPr>
  <p:notesTextViewPr>
    <p:cViewPr>
      <p:scale>
        <a:sx n="1" d="1"/>
        <a:sy n="1" d="1"/>
      </p:scale>
      <p:origin x="0" y="0"/>
    </p:cViewPr>
  </p:notesTextViewPr>
  <p:sorterViewPr>
    <p:cViewPr>
      <p:scale>
        <a:sx n="100" d="100"/>
        <a:sy n="100" d="100"/>
      </p:scale>
      <p:origin x="0" y="-9618"/>
    </p:cViewPr>
  </p:sorterViewPr>
  <p:notesViewPr>
    <p:cSldViewPr snapToGrid="0">
      <p:cViewPr>
        <p:scale>
          <a:sx n="132" d="100"/>
          <a:sy n="132" d="100"/>
        </p:scale>
        <p:origin x="-174" y="-1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ri\Downloads\Analysis%20of%20Hospital%20Data%20Dirty%2023-07-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Downloads\Analysis%20of%20Hospital%20Data%20Dirty%2023-07-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529708119143878E-2"/>
          <c:y val="8.2272031551586092E-2"/>
          <c:w val="0.94647029188085607"/>
          <c:h val="0.81041782480806634"/>
        </c:manualLayout>
      </c:layout>
      <c:barChart>
        <c:barDir val="col"/>
        <c:grouping val="percentStacked"/>
        <c:varyColors val="0"/>
        <c:ser>
          <c:idx val="0"/>
          <c:order val="0"/>
          <c:tx>
            <c:strRef>
              <c:f>'[Analysis of Hospital Data Dirty 23-07-2018.xlsx]Sheet1'!$D$77</c:f>
              <c:strCache>
                <c:ptCount val="1"/>
                <c:pt idx="0">
                  <c:v>Indigenous</c:v>
                </c:pt>
              </c:strCache>
            </c:strRef>
          </c:tx>
          <c:spPr>
            <a:solidFill>
              <a:schemeClr val="accent1"/>
            </a:solidFill>
            <a:ln>
              <a:noFill/>
            </a:ln>
            <a:effectLst/>
          </c:spPr>
          <c:invertIfNegative val="0"/>
          <c:cat>
            <c:strRef>
              <c:f>'[Analysis of Hospital Data Dirty 23-07-2018.xlsx]Sheet1'!$C$78:$C$91</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23-07-2018.xlsx]Sheet1'!$D$78:$D$91</c:f>
              <c:numCache>
                <c:formatCode>###0</c:formatCode>
                <c:ptCount val="14"/>
                <c:pt idx="0">
                  <c:v>71</c:v>
                </c:pt>
                <c:pt idx="1">
                  <c:v>105</c:v>
                </c:pt>
                <c:pt idx="2">
                  <c:v>172</c:v>
                </c:pt>
                <c:pt idx="3">
                  <c:v>231</c:v>
                </c:pt>
                <c:pt idx="4">
                  <c:v>540</c:v>
                </c:pt>
                <c:pt idx="5">
                  <c:v>748</c:v>
                </c:pt>
                <c:pt idx="6">
                  <c:v>787</c:v>
                </c:pt>
                <c:pt idx="7">
                  <c:v>772</c:v>
                </c:pt>
                <c:pt idx="8">
                  <c:v>794</c:v>
                </c:pt>
                <c:pt idx="9">
                  <c:v>624</c:v>
                </c:pt>
                <c:pt idx="10">
                  <c:v>535</c:v>
                </c:pt>
                <c:pt idx="11">
                  <c:v>319</c:v>
                </c:pt>
                <c:pt idx="12">
                  <c:v>248</c:v>
                </c:pt>
                <c:pt idx="13">
                  <c:v>168</c:v>
                </c:pt>
              </c:numCache>
            </c:numRef>
          </c:val>
          <c:extLst>
            <c:ext xmlns:c16="http://schemas.microsoft.com/office/drawing/2014/chart" uri="{C3380CC4-5D6E-409C-BE32-E72D297353CC}">
              <c16:uniqueId val="{00000000-0054-480B-A653-A6CCE93C439C}"/>
            </c:ext>
          </c:extLst>
        </c:ser>
        <c:ser>
          <c:idx val="1"/>
          <c:order val="1"/>
          <c:tx>
            <c:strRef>
              <c:f>'[Analysis of Hospital Data Dirty 23-07-2018.xlsx]Sheet1'!$E$77</c:f>
              <c:strCache>
                <c:ptCount val="1"/>
                <c:pt idx="0">
                  <c:v>Not Indigenous</c:v>
                </c:pt>
              </c:strCache>
            </c:strRef>
          </c:tx>
          <c:spPr>
            <a:solidFill>
              <a:schemeClr val="accent2"/>
            </a:solidFill>
            <a:ln>
              <a:noFill/>
            </a:ln>
            <a:effectLst/>
          </c:spPr>
          <c:invertIfNegative val="0"/>
          <c:cat>
            <c:strRef>
              <c:f>'[Analysis of Hospital Data Dirty 23-07-2018.xlsx]Sheet1'!$C$78:$C$91</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23-07-2018.xlsx]Sheet1'!$E$78:$E$91</c:f>
              <c:numCache>
                <c:formatCode>###0</c:formatCode>
                <c:ptCount val="14"/>
                <c:pt idx="0">
                  <c:v>733</c:v>
                </c:pt>
                <c:pt idx="1">
                  <c:v>797</c:v>
                </c:pt>
                <c:pt idx="2">
                  <c:v>1114</c:v>
                </c:pt>
                <c:pt idx="3">
                  <c:v>1587</c:v>
                </c:pt>
                <c:pt idx="4">
                  <c:v>2774</c:v>
                </c:pt>
                <c:pt idx="5">
                  <c:v>4197</c:v>
                </c:pt>
                <c:pt idx="6">
                  <c:v>6419</c:v>
                </c:pt>
                <c:pt idx="7">
                  <c:v>8454</c:v>
                </c:pt>
                <c:pt idx="8">
                  <c:v>11393</c:v>
                </c:pt>
                <c:pt idx="9">
                  <c:v>15309</c:v>
                </c:pt>
                <c:pt idx="10">
                  <c:v>17706</c:v>
                </c:pt>
                <c:pt idx="11">
                  <c:v>19520</c:v>
                </c:pt>
                <c:pt idx="12">
                  <c:v>20391</c:v>
                </c:pt>
                <c:pt idx="13">
                  <c:v>29246</c:v>
                </c:pt>
              </c:numCache>
            </c:numRef>
          </c:val>
          <c:extLst>
            <c:ext xmlns:c16="http://schemas.microsoft.com/office/drawing/2014/chart" uri="{C3380CC4-5D6E-409C-BE32-E72D297353CC}">
              <c16:uniqueId val="{00000001-0054-480B-A653-A6CCE93C439C}"/>
            </c:ext>
          </c:extLst>
        </c:ser>
        <c:ser>
          <c:idx val="2"/>
          <c:order val="2"/>
          <c:tx>
            <c:strRef>
              <c:f>'[Analysis of Hospital Data Dirty 23-07-2018.xlsx]Sheet1'!$F$77</c:f>
              <c:strCache>
                <c:ptCount val="1"/>
                <c:pt idx="0">
                  <c:v>Not Stated/Unknown</c:v>
                </c:pt>
              </c:strCache>
            </c:strRef>
          </c:tx>
          <c:spPr>
            <a:solidFill>
              <a:schemeClr val="accent3"/>
            </a:solidFill>
            <a:ln>
              <a:noFill/>
            </a:ln>
            <a:effectLst/>
          </c:spPr>
          <c:invertIfNegative val="0"/>
          <c:cat>
            <c:strRef>
              <c:f>'[Analysis of Hospital Data Dirty 23-07-2018.xlsx]Sheet1'!$C$78:$C$91</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23-07-2018.xlsx]Sheet1'!$F$78:$F$91</c:f>
              <c:numCache>
                <c:formatCode>###0</c:formatCode>
                <c:ptCount val="14"/>
                <c:pt idx="0">
                  <c:v>15</c:v>
                </c:pt>
                <c:pt idx="1">
                  <c:v>23</c:v>
                </c:pt>
                <c:pt idx="2">
                  <c:v>27</c:v>
                </c:pt>
                <c:pt idx="3">
                  <c:v>36</c:v>
                </c:pt>
                <c:pt idx="4">
                  <c:v>70</c:v>
                </c:pt>
                <c:pt idx="5">
                  <c:v>113</c:v>
                </c:pt>
                <c:pt idx="6">
                  <c:v>154</c:v>
                </c:pt>
                <c:pt idx="7">
                  <c:v>276</c:v>
                </c:pt>
                <c:pt idx="8">
                  <c:v>350</c:v>
                </c:pt>
                <c:pt idx="9">
                  <c:v>454</c:v>
                </c:pt>
                <c:pt idx="10">
                  <c:v>536</c:v>
                </c:pt>
                <c:pt idx="11">
                  <c:v>617</c:v>
                </c:pt>
                <c:pt idx="12">
                  <c:v>638</c:v>
                </c:pt>
                <c:pt idx="13">
                  <c:v>995</c:v>
                </c:pt>
              </c:numCache>
            </c:numRef>
          </c:val>
          <c:extLst>
            <c:ext xmlns:c16="http://schemas.microsoft.com/office/drawing/2014/chart" uri="{C3380CC4-5D6E-409C-BE32-E72D297353CC}">
              <c16:uniqueId val="{00000002-0054-480B-A653-A6CCE93C439C}"/>
            </c:ext>
          </c:extLst>
        </c:ser>
        <c:dLbls>
          <c:showLegendKey val="0"/>
          <c:showVal val="0"/>
          <c:showCatName val="0"/>
          <c:showSerName val="0"/>
          <c:showPercent val="0"/>
          <c:showBubbleSize val="0"/>
        </c:dLbls>
        <c:gapWidth val="150"/>
        <c:overlap val="100"/>
        <c:axId val="481735296"/>
        <c:axId val="481732344"/>
      </c:barChart>
      <c:catAx>
        <c:axId val="4817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732344"/>
        <c:crosses val="autoZero"/>
        <c:auto val="1"/>
        <c:lblAlgn val="ctr"/>
        <c:lblOffset val="100"/>
        <c:noMultiLvlLbl val="0"/>
      </c:catAx>
      <c:valAx>
        <c:axId val="481732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7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55865132243087E-2"/>
          <c:y val="1.7858956006966034E-2"/>
          <c:w val="0.94453795085569059"/>
          <c:h val="0.9072633904299362"/>
        </c:manualLayout>
      </c:layout>
      <c:barChart>
        <c:barDir val="col"/>
        <c:grouping val="percentStacked"/>
        <c:varyColors val="0"/>
        <c:ser>
          <c:idx val="0"/>
          <c:order val="0"/>
          <c:tx>
            <c:strRef>
              <c:f>'[Analysis of Hospital Data Dirty 23-07-2018.xlsx]Sheet1'!$D$77</c:f>
              <c:strCache>
                <c:ptCount val="1"/>
                <c:pt idx="0">
                  <c:v>Indigenous</c:v>
                </c:pt>
              </c:strCache>
            </c:strRef>
          </c:tx>
          <c:spPr>
            <a:solidFill>
              <a:schemeClr val="accent1"/>
            </a:solidFill>
            <a:ln>
              <a:noFill/>
            </a:ln>
            <a:effectLst/>
          </c:spPr>
          <c:invertIfNegative val="0"/>
          <c:cat>
            <c:strRef>
              <c:f>'[Analysis of Hospital Data Dirty 23-07-2018.xlsx]Sheet1'!$C$93:$C$106</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23-07-2018.xlsx]Sheet1'!$D$93:$D$106</c:f>
              <c:numCache>
                <c:formatCode>###0</c:formatCode>
                <c:ptCount val="14"/>
                <c:pt idx="0">
                  <c:v>96</c:v>
                </c:pt>
                <c:pt idx="1">
                  <c:v>145</c:v>
                </c:pt>
                <c:pt idx="2">
                  <c:v>205</c:v>
                </c:pt>
                <c:pt idx="3">
                  <c:v>358</c:v>
                </c:pt>
                <c:pt idx="4">
                  <c:v>747</c:v>
                </c:pt>
                <c:pt idx="5">
                  <c:v>961</c:v>
                </c:pt>
                <c:pt idx="6">
                  <c:v>967</c:v>
                </c:pt>
                <c:pt idx="7">
                  <c:v>932</c:v>
                </c:pt>
                <c:pt idx="8">
                  <c:v>835</c:v>
                </c:pt>
                <c:pt idx="9">
                  <c:v>645</c:v>
                </c:pt>
                <c:pt idx="10">
                  <c:v>425</c:v>
                </c:pt>
                <c:pt idx="11">
                  <c:v>242</c:v>
                </c:pt>
                <c:pt idx="12">
                  <c:v>173</c:v>
                </c:pt>
                <c:pt idx="13">
                  <c:v>74</c:v>
                </c:pt>
              </c:numCache>
            </c:numRef>
          </c:val>
          <c:extLst>
            <c:ext xmlns:c16="http://schemas.microsoft.com/office/drawing/2014/chart" uri="{C3380CC4-5D6E-409C-BE32-E72D297353CC}">
              <c16:uniqueId val="{00000000-CA4C-43A4-9977-5A83C121F6A5}"/>
            </c:ext>
          </c:extLst>
        </c:ser>
        <c:ser>
          <c:idx val="1"/>
          <c:order val="1"/>
          <c:tx>
            <c:strRef>
              <c:f>'[Analysis of Hospital Data Dirty 23-07-2018.xlsx]Sheet1'!$E$77</c:f>
              <c:strCache>
                <c:ptCount val="1"/>
                <c:pt idx="0">
                  <c:v>Not Indigenous</c:v>
                </c:pt>
              </c:strCache>
            </c:strRef>
          </c:tx>
          <c:spPr>
            <a:solidFill>
              <a:schemeClr val="accent2"/>
            </a:solidFill>
            <a:ln>
              <a:noFill/>
            </a:ln>
            <a:effectLst/>
          </c:spPr>
          <c:invertIfNegative val="0"/>
          <c:cat>
            <c:strRef>
              <c:f>'[Analysis of Hospital Data Dirty 23-07-2018.xlsx]Sheet1'!$C$93:$C$106</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23-07-2018.xlsx]Sheet1'!$E$93:$E$106</c:f>
              <c:numCache>
                <c:formatCode>###0</c:formatCode>
                <c:ptCount val="14"/>
                <c:pt idx="0">
                  <c:v>997</c:v>
                </c:pt>
                <c:pt idx="1">
                  <c:v>1174</c:v>
                </c:pt>
                <c:pt idx="2">
                  <c:v>1725</c:v>
                </c:pt>
                <c:pt idx="3">
                  <c:v>2839</c:v>
                </c:pt>
                <c:pt idx="4">
                  <c:v>5504</c:v>
                </c:pt>
                <c:pt idx="5">
                  <c:v>8974</c:v>
                </c:pt>
                <c:pt idx="6">
                  <c:v>13881</c:v>
                </c:pt>
                <c:pt idx="7">
                  <c:v>18518</c:v>
                </c:pt>
                <c:pt idx="8">
                  <c:v>24688</c:v>
                </c:pt>
                <c:pt idx="9">
                  <c:v>31742</c:v>
                </c:pt>
                <c:pt idx="10">
                  <c:v>30262</c:v>
                </c:pt>
                <c:pt idx="11">
                  <c:v>26633</c:v>
                </c:pt>
                <c:pt idx="12">
                  <c:v>21807</c:v>
                </c:pt>
                <c:pt idx="13">
                  <c:v>21482</c:v>
                </c:pt>
              </c:numCache>
            </c:numRef>
          </c:val>
          <c:extLst>
            <c:ext xmlns:c16="http://schemas.microsoft.com/office/drawing/2014/chart" uri="{C3380CC4-5D6E-409C-BE32-E72D297353CC}">
              <c16:uniqueId val="{00000001-CA4C-43A4-9977-5A83C121F6A5}"/>
            </c:ext>
          </c:extLst>
        </c:ser>
        <c:ser>
          <c:idx val="2"/>
          <c:order val="2"/>
          <c:tx>
            <c:strRef>
              <c:f>'[Analysis of Hospital Data Dirty 23-07-2018.xlsx]Sheet1'!$F$77</c:f>
              <c:strCache>
                <c:ptCount val="1"/>
                <c:pt idx="0">
                  <c:v>Not Stated/Unknown</c:v>
                </c:pt>
              </c:strCache>
            </c:strRef>
          </c:tx>
          <c:spPr>
            <a:solidFill>
              <a:schemeClr val="accent3"/>
            </a:solidFill>
            <a:ln>
              <a:noFill/>
            </a:ln>
            <a:effectLst/>
          </c:spPr>
          <c:invertIfNegative val="0"/>
          <c:cat>
            <c:strRef>
              <c:f>'[Analysis of Hospital Data Dirty 23-07-2018.xlsx]Sheet1'!$C$93:$C$106</c:f>
              <c:strCache>
                <c:ptCount val="14"/>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c:v>
                </c:pt>
              </c:strCache>
            </c:strRef>
          </c:cat>
          <c:val>
            <c:numRef>
              <c:f>'[Analysis of Hospital Data Dirty 23-07-2018.xlsx]Sheet1'!$F$93:$F$106</c:f>
              <c:numCache>
                <c:formatCode>###0</c:formatCode>
                <c:ptCount val="14"/>
                <c:pt idx="0">
                  <c:v>15</c:v>
                </c:pt>
                <c:pt idx="1">
                  <c:v>12</c:v>
                </c:pt>
                <c:pt idx="2">
                  <c:v>41</c:v>
                </c:pt>
                <c:pt idx="3">
                  <c:v>84</c:v>
                </c:pt>
                <c:pt idx="4">
                  <c:v>181</c:v>
                </c:pt>
                <c:pt idx="5">
                  <c:v>259</c:v>
                </c:pt>
                <c:pt idx="6">
                  <c:v>403</c:v>
                </c:pt>
                <c:pt idx="7">
                  <c:v>619</c:v>
                </c:pt>
                <c:pt idx="8">
                  <c:v>871</c:v>
                </c:pt>
                <c:pt idx="9">
                  <c:v>1032</c:v>
                </c:pt>
                <c:pt idx="10">
                  <c:v>1095</c:v>
                </c:pt>
                <c:pt idx="11">
                  <c:v>903</c:v>
                </c:pt>
                <c:pt idx="12">
                  <c:v>653</c:v>
                </c:pt>
                <c:pt idx="13">
                  <c:v>762</c:v>
                </c:pt>
              </c:numCache>
            </c:numRef>
          </c:val>
          <c:extLst>
            <c:ext xmlns:c16="http://schemas.microsoft.com/office/drawing/2014/chart" uri="{C3380CC4-5D6E-409C-BE32-E72D297353CC}">
              <c16:uniqueId val="{00000002-CA4C-43A4-9977-5A83C121F6A5}"/>
            </c:ext>
          </c:extLst>
        </c:ser>
        <c:dLbls>
          <c:showLegendKey val="0"/>
          <c:showVal val="0"/>
          <c:showCatName val="0"/>
          <c:showSerName val="0"/>
          <c:showPercent val="0"/>
          <c:showBubbleSize val="0"/>
        </c:dLbls>
        <c:gapWidth val="150"/>
        <c:overlap val="100"/>
        <c:axId val="483012344"/>
        <c:axId val="483004472"/>
      </c:barChart>
      <c:catAx>
        <c:axId val="48301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04472"/>
        <c:crosses val="autoZero"/>
        <c:auto val="1"/>
        <c:lblAlgn val="ctr"/>
        <c:lblOffset val="100"/>
        <c:noMultiLvlLbl val="0"/>
      </c:catAx>
      <c:valAx>
        <c:axId val="483004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1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41443" cy="345605"/>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5674954" y="1"/>
            <a:ext cx="4341443" cy="345605"/>
          </a:xfrm>
          <a:prstGeom prst="rect">
            <a:avLst/>
          </a:prstGeom>
        </p:spPr>
        <p:txBody>
          <a:bodyPr vert="horz" lIns="96606" tIns="48303" rIns="96606" bIns="48303" rtlCol="0"/>
          <a:lstStyle>
            <a:lvl1pPr algn="r">
              <a:defRPr sz="1300"/>
            </a:lvl1pPr>
          </a:lstStyle>
          <a:p>
            <a:fld id="{A61E2CAB-315D-4254-AC45-071E7120E1FE}" type="datetimeFigureOut">
              <a:rPr lang="en-AU" smtClean="0"/>
              <a:t>1/08/2018</a:t>
            </a:fld>
            <a:endParaRPr lang="en-AU"/>
          </a:p>
        </p:txBody>
      </p:sp>
      <p:sp>
        <p:nvSpPr>
          <p:cNvPr id="4" name="Slide Image Placeholder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1001872" y="3314929"/>
            <a:ext cx="8014970" cy="2712214"/>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6542561"/>
            <a:ext cx="4341443" cy="345603"/>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5674954" y="6542561"/>
            <a:ext cx="4341443" cy="345603"/>
          </a:xfrm>
          <a:prstGeom prst="rect">
            <a:avLst/>
          </a:prstGeom>
        </p:spPr>
        <p:txBody>
          <a:bodyPr vert="horz" lIns="96606" tIns="48303" rIns="96606" bIns="48303" rtlCol="0" anchor="b"/>
          <a:lstStyle>
            <a:lvl1pPr algn="r">
              <a:defRPr sz="1300"/>
            </a:lvl1pPr>
          </a:lstStyle>
          <a:p>
            <a:fld id="{473EAB21-BB71-4FF2-B7D9-451206BDDEF4}" type="slidenum">
              <a:rPr lang="en-AU" smtClean="0"/>
              <a:t>‹#›</a:t>
            </a:fld>
            <a:endParaRPr lang="en-AU"/>
          </a:p>
        </p:txBody>
      </p:sp>
    </p:spTree>
    <p:extLst>
      <p:ext uri="{BB962C8B-B14F-4D97-AF65-F5344CB8AC3E}">
        <p14:creationId xmlns:p14="http://schemas.microsoft.com/office/powerpoint/2010/main" val="57833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1</a:t>
            </a:fld>
            <a:endParaRPr lang="en-AU"/>
          </a:p>
        </p:txBody>
      </p:sp>
    </p:spTree>
    <p:extLst>
      <p:ext uri="{BB962C8B-B14F-4D97-AF65-F5344CB8AC3E}">
        <p14:creationId xmlns:p14="http://schemas.microsoft.com/office/powerpoint/2010/main" val="235366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Based on International Monetary Fund criteria: Australia in ten largest advanced economies in the world</a:t>
            </a:r>
            <a:endParaRPr lang="en-AU" b="1" dirty="0"/>
          </a:p>
        </p:txBody>
      </p:sp>
      <p:sp>
        <p:nvSpPr>
          <p:cNvPr id="4" name="Slide Number Placeholder 3"/>
          <p:cNvSpPr>
            <a:spLocks noGrp="1"/>
          </p:cNvSpPr>
          <p:nvPr>
            <p:ph type="sldNum" sz="quarter" idx="10"/>
          </p:nvPr>
        </p:nvSpPr>
        <p:spPr/>
        <p:txBody>
          <a:bodyPr/>
          <a:lstStyle/>
          <a:p>
            <a:fld id="{473EAB21-BB71-4FF2-B7D9-451206BDDEF4}" type="slidenum">
              <a:rPr lang="en-AU" smtClean="0"/>
              <a:t>13</a:t>
            </a:fld>
            <a:endParaRPr lang="en-AU"/>
          </a:p>
        </p:txBody>
      </p:sp>
    </p:spTree>
    <p:extLst>
      <p:ext uri="{BB962C8B-B14F-4D97-AF65-F5344CB8AC3E}">
        <p14:creationId xmlns:p14="http://schemas.microsoft.com/office/powerpoint/2010/main" val="134290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Enablers: Automatic referrals word of mouth recommendation and involvement of family and community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EAB21-BB71-4FF2-B7D9-451206BDDEF4}"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04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EAB21-BB71-4FF2-B7D9-451206BDDEF4}"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442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16</a:t>
            </a:fld>
            <a:endParaRPr lang="en-AU"/>
          </a:p>
        </p:txBody>
      </p:sp>
    </p:spTree>
    <p:extLst>
      <p:ext uri="{BB962C8B-B14F-4D97-AF65-F5344CB8AC3E}">
        <p14:creationId xmlns:p14="http://schemas.microsoft.com/office/powerpoint/2010/main" val="281543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17</a:t>
            </a:fld>
            <a:endParaRPr lang="en-AU"/>
          </a:p>
        </p:txBody>
      </p:sp>
    </p:spTree>
    <p:extLst>
      <p:ext uri="{BB962C8B-B14F-4D97-AF65-F5344CB8AC3E}">
        <p14:creationId xmlns:p14="http://schemas.microsoft.com/office/powerpoint/2010/main" val="219031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3EAB21-BB71-4FF2-B7D9-451206BDDEF4}"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8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3EAB21-BB71-4FF2-B7D9-451206BDDEF4}" type="slidenum">
              <a:rPr lang="en-AU" smtClean="0"/>
              <a:t>20</a:t>
            </a:fld>
            <a:endParaRPr lang="en-AU"/>
          </a:p>
        </p:txBody>
      </p:sp>
    </p:spTree>
    <p:extLst>
      <p:ext uri="{BB962C8B-B14F-4D97-AF65-F5344CB8AC3E}">
        <p14:creationId xmlns:p14="http://schemas.microsoft.com/office/powerpoint/2010/main" val="392262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3EAB21-BB71-4FF2-B7D9-451206BDDEF4}" type="slidenum">
              <a:rPr lang="en-AU" smtClean="0"/>
              <a:t>22</a:t>
            </a:fld>
            <a:endParaRPr lang="en-AU"/>
          </a:p>
        </p:txBody>
      </p:sp>
    </p:spTree>
    <p:extLst>
      <p:ext uri="{BB962C8B-B14F-4D97-AF65-F5344CB8AC3E}">
        <p14:creationId xmlns:p14="http://schemas.microsoft.com/office/powerpoint/2010/main" val="226352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3EAB21-BB71-4FF2-B7D9-451206BDDEF4}" type="slidenum">
              <a:rPr lang="en-AU" smtClean="0"/>
              <a:t>23</a:t>
            </a:fld>
            <a:endParaRPr lang="en-AU"/>
          </a:p>
        </p:txBody>
      </p:sp>
    </p:spTree>
    <p:extLst>
      <p:ext uri="{BB962C8B-B14F-4D97-AF65-F5344CB8AC3E}">
        <p14:creationId xmlns:p14="http://schemas.microsoft.com/office/powerpoint/2010/main" val="54351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3EAB21-BB71-4FF2-B7D9-451206BDDEF4}" type="slidenum">
              <a:rPr lang="en-AU" smtClean="0"/>
              <a:t>24</a:t>
            </a:fld>
            <a:endParaRPr lang="en-AU"/>
          </a:p>
        </p:txBody>
      </p:sp>
    </p:spTree>
    <p:extLst>
      <p:ext uri="{BB962C8B-B14F-4D97-AF65-F5344CB8AC3E}">
        <p14:creationId xmlns:p14="http://schemas.microsoft.com/office/powerpoint/2010/main" val="421527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2</a:t>
            </a:fld>
            <a:endParaRPr lang="en-AU"/>
          </a:p>
        </p:txBody>
      </p:sp>
    </p:spTree>
    <p:extLst>
      <p:ext uri="{BB962C8B-B14F-4D97-AF65-F5344CB8AC3E}">
        <p14:creationId xmlns:p14="http://schemas.microsoft.com/office/powerpoint/2010/main" val="7787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Large numbers – 1 in 5 adults have heart disease increasing with age</a:t>
            </a:r>
          </a:p>
        </p:txBody>
      </p:sp>
      <p:sp>
        <p:nvSpPr>
          <p:cNvPr id="4" name="Slide Number Placeholder 3"/>
          <p:cNvSpPr>
            <a:spLocks noGrp="1"/>
          </p:cNvSpPr>
          <p:nvPr>
            <p:ph type="sldNum" sz="quarter" idx="10"/>
          </p:nvPr>
        </p:nvSpPr>
        <p:spPr/>
        <p:txBody>
          <a:bodyPr/>
          <a:lstStyle/>
          <a:p>
            <a:fld id="{473EAB21-BB71-4FF2-B7D9-451206BDDEF4}" type="slidenum">
              <a:rPr lang="en-AU" smtClean="0"/>
              <a:t>3</a:t>
            </a:fld>
            <a:endParaRPr lang="en-AU"/>
          </a:p>
        </p:txBody>
      </p:sp>
    </p:spTree>
    <p:extLst>
      <p:ext uri="{BB962C8B-B14F-4D97-AF65-F5344CB8AC3E}">
        <p14:creationId xmlns:p14="http://schemas.microsoft.com/office/powerpoint/2010/main" val="149976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HD  2 billion –  expenditure X 2 + for males, even though there is only an in the number of males  with heart disease is only 11% than females</a:t>
            </a:r>
          </a:p>
        </p:txBody>
      </p:sp>
      <p:sp>
        <p:nvSpPr>
          <p:cNvPr id="4" name="Slide Number Placeholder 3"/>
          <p:cNvSpPr>
            <a:spLocks noGrp="1"/>
          </p:cNvSpPr>
          <p:nvPr>
            <p:ph type="sldNum" sz="quarter" idx="10"/>
          </p:nvPr>
        </p:nvSpPr>
        <p:spPr/>
        <p:txBody>
          <a:bodyPr/>
          <a:lstStyle/>
          <a:p>
            <a:fld id="{473EAB21-BB71-4FF2-B7D9-451206BDDEF4}" type="slidenum">
              <a:rPr lang="en-AU" smtClean="0"/>
              <a:t>4</a:t>
            </a:fld>
            <a:endParaRPr lang="en-AU"/>
          </a:p>
        </p:txBody>
      </p:sp>
    </p:spTree>
    <p:extLst>
      <p:ext uri="{BB962C8B-B14F-4D97-AF65-F5344CB8AC3E}">
        <p14:creationId xmlns:p14="http://schemas.microsoft.com/office/powerpoint/2010/main" val="9666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accurate referral rates available. Data base being developed by QH and it is anticipated that data will be available in July 2018.</a:t>
            </a:r>
          </a:p>
          <a:p>
            <a:r>
              <a:rPr lang="en-AU" dirty="0">
                <a:solidFill>
                  <a:srgbClr val="FF0000"/>
                </a:solidFill>
              </a:rPr>
              <a:t>Savings include health services and p</a:t>
            </a:r>
            <a:r>
              <a:rPr lang="en-AU" sz="1200" dirty="0">
                <a:solidFill>
                  <a:srgbClr val="FF0000"/>
                </a:solidFill>
              </a:rPr>
              <a:t>roductivity losses </a:t>
            </a:r>
            <a:r>
              <a:rPr lang="en-AU" sz="1200" dirty="0" err="1">
                <a:solidFill>
                  <a:srgbClr val="FF0000"/>
                </a:solidFill>
              </a:rPr>
              <a:t>e.g</a:t>
            </a:r>
            <a:r>
              <a:rPr lang="en-AU" sz="1200" dirty="0">
                <a:solidFill>
                  <a:srgbClr val="FF0000"/>
                </a:solidFill>
              </a:rPr>
              <a:t> loss of work</a:t>
            </a:r>
          </a:p>
          <a:p>
            <a:r>
              <a:rPr lang="en-AU" sz="1200" dirty="0"/>
              <a:t>Evidence that if people attend CR  </a:t>
            </a:r>
            <a:r>
              <a:rPr lang="en-AU" sz="1200" b="1" i="1" dirty="0"/>
              <a:t>they Live longer live better</a:t>
            </a:r>
            <a:r>
              <a:rPr lang="en-AU" sz="1200" dirty="0"/>
              <a:t>. Attendance continues to be low. </a:t>
            </a:r>
          </a:p>
          <a:p>
            <a:r>
              <a:rPr lang="en-AU" sz="1200" dirty="0"/>
              <a:t>We need to be clear about latest evidence and information on barriers, enablers and pathways to CR in rural and remote areas…..therefore an integrative review has been completed to provide this information.</a:t>
            </a:r>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5</a:t>
            </a:fld>
            <a:endParaRPr lang="en-AU"/>
          </a:p>
        </p:txBody>
      </p:sp>
    </p:spTree>
    <p:extLst>
      <p:ext uri="{BB962C8B-B14F-4D97-AF65-F5344CB8AC3E}">
        <p14:creationId xmlns:p14="http://schemas.microsoft.com/office/powerpoint/2010/main" val="5266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HD  2 billion –  expenditure X 2 + for males, even though there is only an in the number of males  with heart disease is only 11% than females</a:t>
            </a:r>
          </a:p>
        </p:txBody>
      </p:sp>
      <p:sp>
        <p:nvSpPr>
          <p:cNvPr id="4" name="Slide Number Placeholder 3"/>
          <p:cNvSpPr>
            <a:spLocks noGrp="1"/>
          </p:cNvSpPr>
          <p:nvPr>
            <p:ph type="sldNum" sz="quarter" idx="10"/>
          </p:nvPr>
        </p:nvSpPr>
        <p:spPr/>
        <p:txBody>
          <a:bodyPr/>
          <a:lstStyle/>
          <a:p>
            <a:fld id="{473EAB21-BB71-4FF2-B7D9-451206BDDEF4}" type="slidenum">
              <a:rPr lang="en-AU" smtClean="0"/>
              <a:t>6</a:t>
            </a:fld>
            <a:endParaRPr lang="en-AU"/>
          </a:p>
        </p:txBody>
      </p:sp>
    </p:spTree>
    <p:extLst>
      <p:ext uri="{BB962C8B-B14F-4D97-AF65-F5344CB8AC3E}">
        <p14:creationId xmlns:p14="http://schemas.microsoft.com/office/powerpoint/2010/main" val="148021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services: few option and littles choice. Morbidity may be worse as people often move from rural to urban areas for better health care services</a:t>
            </a:r>
          </a:p>
        </p:txBody>
      </p:sp>
      <p:sp>
        <p:nvSpPr>
          <p:cNvPr id="4" name="Slide Number Placeholder 3"/>
          <p:cNvSpPr>
            <a:spLocks noGrp="1"/>
          </p:cNvSpPr>
          <p:nvPr>
            <p:ph type="sldNum" sz="quarter" idx="10"/>
          </p:nvPr>
        </p:nvSpPr>
        <p:spPr/>
        <p:txBody>
          <a:bodyPr/>
          <a:lstStyle/>
          <a:p>
            <a:fld id="{473EAB21-BB71-4FF2-B7D9-451206BDDEF4}" type="slidenum">
              <a:rPr lang="en-AU" smtClean="0"/>
              <a:t>7</a:t>
            </a:fld>
            <a:endParaRPr lang="en-AU"/>
          </a:p>
        </p:txBody>
      </p:sp>
    </p:spTree>
    <p:extLst>
      <p:ext uri="{BB962C8B-B14F-4D97-AF65-F5344CB8AC3E}">
        <p14:creationId xmlns:p14="http://schemas.microsoft.com/office/powerpoint/2010/main" val="273473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73EAB21-BB71-4FF2-B7D9-451206BDDEF4}" type="slidenum">
              <a:rPr lang="en-AU" smtClean="0"/>
              <a:t>8</a:t>
            </a:fld>
            <a:endParaRPr lang="en-AU"/>
          </a:p>
        </p:txBody>
      </p:sp>
    </p:spTree>
    <p:extLst>
      <p:ext uri="{BB962C8B-B14F-4D97-AF65-F5344CB8AC3E}">
        <p14:creationId xmlns:p14="http://schemas.microsoft.com/office/powerpoint/2010/main" val="1817734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complete the picture we have done a systematic review of contemporary research studies to ensure we have a sound knowledge of </a:t>
            </a:r>
            <a:r>
              <a:rPr lang="en-AU" dirty="0" err="1"/>
              <a:t>availalbe</a:t>
            </a:r>
            <a:r>
              <a:rPr lang="en-AU" dirty="0"/>
              <a:t> information: aim</a:t>
            </a:r>
          </a:p>
        </p:txBody>
      </p:sp>
      <p:sp>
        <p:nvSpPr>
          <p:cNvPr id="4" name="Slide Number Placeholder 3"/>
          <p:cNvSpPr>
            <a:spLocks noGrp="1"/>
          </p:cNvSpPr>
          <p:nvPr>
            <p:ph type="sldNum" sz="quarter" idx="10"/>
          </p:nvPr>
        </p:nvSpPr>
        <p:spPr/>
        <p:txBody>
          <a:bodyPr/>
          <a:lstStyle/>
          <a:p>
            <a:fld id="{473EAB21-BB71-4FF2-B7D9-451206BDDEF4}" type="slidenum">
              <a:rPr lang="en-AU" smtClean="0"/>
              <a:t>12</a:t>
            </a:fld>
            <a:endParaRPr lang="en-AU"/>
          </a:p>
        </p:txBody>
      </p:sp>
    </p:spTree>
    <p:extLst>
      <p:ext uri="{BB962C8B-B14F-4D97-AF65-F5344CB8AC3E}">
        <p14:creationId xmlns:p14="http://schemas.microsoft.com/office/powerpoint/2010/main" val="227622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6" y="2514602"/>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6" y="4777381"/>
            <a:ext cx="8915399" cy="1126283"/>
          </a:xfrm>
        </p:spPr>
        <p:txBody>
          <a:bodyPr anchor="t"/>
          <a:lstStyle>
            <a:lvl1pPr marL="0" indent="0" algn="l">
              <a:buNone/>
              <a:defRPr>
                <a:solidFill>
                  <a:schemeClr val="tx1">
                    <a:lumMod val="65000"/>
                    <a:lumOff val="35000"/>
                  </a:schemeClr>
                </a:solidFill>
              </a:defRPr>
            </a:lvl1pPr>
            <a:lvl2pPr marL="457194" indent="0" algn="ctr">
              <a:buNone/>
              <a:defRPr>
                <a:solidFill>
                  <a:schemeClr val="tx1">
                    <a:tint val="75000"/>
                  </a:schemeClr>
                </a:solidFill>
              </a:defRPr>
            </a:lvl2pPr>
            <a:lvl3pPr marL="914384" indent="0" algn="ctr">
              <a:buNone/>
              <a:defRPr>
                <a:solidFill>
                  <a:schemeClr val="tx1">
                    <a:tint val="75000"/>
                  </a:schemeClr>
                </a:solidFill>
              </a:defRPr>
            </a:lvl3pPr>
            <a:lvl4pPr marL="1371576" indent="0" algn="ctr">
              <a:buNone/>
              <a:defRPr>
                <a:solidFill>
                  <a:schemeClr val="tx1">
                    <a:tint val="75000"/>
                  </a:schemeClr>
                </a:solidFill>
              </a:defRPr>
            </a:lvl4pPr>
            <a:lvl5pPr marL="1828770" indent="0" algn="ctr">
              <a:buNone/>
              <a:defRPr>
                <a:solidFill>
                  <a:schemeClr val="tx1">
                    <a:tint val="75000"/>
                  </a:schemeClr>
                </a:solidFill>
              </a:defRPr>
            </a:lvl5pPr>
            <a:lvl6pPr marL="2285962" indent="0" algn="ctr">
              <a:buNone/>
              <a:defRPr>
                <a:solidFill>
                  <a:schemeClr val="tx1">
                    <a:tint val="75000"/>
                  </a:schemeClr>
                </a:solidFill>
              </a:defRPr>
            </a:lvl6pPr>
            <a:lvl7pPr marL="2743154" indent="0" algn="ctr">
              <a:buNone/>
              <a:defRPr>
                <a:solidFill>
                  <a:schemeClr val="tx1">
                    <a:tint val="75000"/>
                  </a:schemeClr>
                </a:solidFill>
              </a:defRPr>
            </a:lvl7pPr>
            <a:lvl8pPr marL="3200346" indent="0" algn="ctr">
              <a:buNone/>
              <a:defRPr>
                <a:solidFill>
                  <a:schemeClr val="tx1">
                    <a:tint val="75000"/>
                  </a:schemeClr>
                </a:solidFill>
              </a:defRPr>
            </a:lvl8pPr>
            <a:lvl9pPr marL="36575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3" y="4323811"/>
            <a:ext cx="1744651"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7" y="4529543"/>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199692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799">
                <a:solidFill>
                  <a:schemeClr val="tx1">
                    <a:lumMod val="65000"/>
                    <a:lumOff val="35000"/>
                  </a:schemeClr>
                </a:solidFill>
              </a:defRPr>
            </a:lvl1pPr>
            <a:lvl2pPr marL="457194" indent="0">
              <a:buNone/>
              <a:defRPr sz="1799">
                <a:solidFill>
                  <a:schemeClr val="tx1">
                    <a:tint val="75000"/>
                  </a:schemeClr>
                </a:solidFill>
              </a:defRPr>
            </a:lvl2pPr>
            <a:lvl3pPr marL="914384" indent="0">
              <a:buNone/>
              <a:defRPr sz="1599">
                <a:solidFill>
                  <a:schemeClr val="tx1">
                    <a:tint val="75000"/>
                  </a:schemeClr>
                </a:solidFill>
              </a:defRPr>
            </a:lvl3pPr>
            <a:lvl4pPr marL="1371576" indent="0">
              <a:buNone/>
              <a:defRPr sz="1399">
                <a:solidFill>
                  <a:schemeClr val="tx1">
                    <a:tint val="75000"/>
                  </a:schemeClr>
                </a:solidFill>
              </a:defRPr>
            </a:lvl4pPr>
            <a:lvl5pPr marL="1828770" indent="0">
              <a:buNone/>
              <a:defRPr sz="1399">
                <a:solidFill>
                  <a:schemeClr val="tx1">
                    <a:tint val="75000"/>
                  </a:schemeClr>
                </a:solidFill>
              </a:defRPr>
            </a:lvl5pPr>
            <a:lvl6pPr marL="2285962" indent="0">
              <a:buNone/>
              <a:defRPr sz="1399">
                <a:solidFill>
                  <a:schemeClr val="tx1">
                    <a:tint val="75000"/>
                  </a:schemeClr>
                </a:solidFill>
              </a:defRPr>
            </a:lvl6pPr>
            <a:lvl7pPr marL="2743154" indent="0">
              <a:buNone/>
              <a:defRPr sz="1399">
                <a:solidFill>
                  <a:schemeClr val="tx1">
                    <a:tint val="75000"/>
                  </a:schemeClr>
                </a:solidFill>
              </a:defRPr>
            </a:lvl7pPr>
            <a:lvl8pPr marL="3200346" indent="0">
              <a:buNone/>
              <a:defRPr sz="1399">
                <a:solidFill>
                  <a:schemeClr val="tx1">
                    <a:tint val="75000"/>
                  </a:schemeClr>
                </a:solidFill>
              </a:defRPr>
            </a:lvl8pPr>
            <a:lvl9pPr marL="3657540"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7"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7" y="3244142"/>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19210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3" y="609601"/>
            <a:ext cx="839392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599">
                <a:solidFill>
                  <a:schemeClr val="tx1">
                    <a:lumMod val="50000"/>
                    <a:lumOff val="50000"/>
                  </a:schemeClr>
                </a:solidFill>
              </a:defRPr>
            </a:lvl1pPr>
            <a:lvl2pPr marL="457194" indent="0">
              <a:buFontTx/>
              <a:buNone/>
              <a:defRPr/>
            </a:lvl2pPr>
            <a:lvl3pPr marL="914384" indent="0">
              <a:buFontTx/>
              <a:buNone/>
              <a:defRPr/>
            </a:lvl3pPr>
            <a:lvl4pPr marL="1371576" indent="0">
              <a:buFontTx/>
              <a:buNone/>
              <a:defRPr/>
            </a:lvl4pPr>
            <a:lvl5pPr marL="1828770" indent="0">
              <a:buFontTx/>
              <a:buNone/>
              <a:defRPr/>
            </a:lvl5pPr>
          </a:lstStyle>
          <a:p>
            <a:pPr lvl="0"/>
            <a:r>
              <a:rPr lang="en-US"/>
              <a:t>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799">
                <a:solidFill>
                  <a:schemeClr val="tx1">
                    <a:lumMod val="65000"/>
                    <a:lumOff val="35000"/>
                  </a:schemeClr>
                </a:solidFill>
              </a:defRPr>
            </a:lvl1pPr>
            <a:lvl2pPr marL="457194" indent="0">
              <a:buNone/>
              <a:defRPr sz="1799">
                <a:solidFill>
                  <a:schemeClr val="tx1">
                    <a:tint val="75000"/>
                  </a:schemeClr>
                </a:solidFill>
              </a:defRPr>
            </a:lvl2pPr>
            <a:lvl3pPr marL="914384" indent="0">
              <a:buNone/>
              <a:defRPr sz="1599">
                <a:solidFill>
                  <a:schemeClr val="tx1">
                    <a:tint val="75000"/>
                  </a:schemeClr>
                </a:solidFill>
              </a:defRPr>
            </a:lvl3pPr>
            <a:lvl4pPr marL="1371576" indent="0">
              <a:buNone/>
              <a:defRPr sz="1399">
                <a:solidFill>
                  <a:schemeClr val="tx1">
                    <a:tint val="75000"/>
                  </a:schemeClr>
                </a:solidFill>
              </a:defRPr>
            </a:lvl4pPr>
            <a:lvl5pPr marL="1828770" indent="0">
              <a:buNone/>
              <a:defRPr sz="1399">
                <a:solidFill>
                  <a:schemeClr val="tx1">
                    <a:tint val="75000"/>
                  </a:schemeClr>
                </a:solidFill>
              </a:defRPr>
            </a:lvl5pPr>
            <a:lvl6pPr marL="2285962" indent="0">
              <a:buNone/>
              <a:defRPr sz="1399">
                <a:solidFill>
                  <a:schemeClr val="tx1">
                    <a:tint val="75000"/>
                  </a:schemeClr>
                </a:solidFill>
              </a:defRPr>
            </a:lvl6pPr>
            <a:lvl7pPr marL="2743154" indent="0">
              <a:buNone/>
              <a:defRPr sz="1399">
                <a:solidFill>
                  <a:schemeClr val="tx1">
                    <a:tint val="75000"/>
                  </a:schemeClr>
                </a:solidFill>
              </a:defRPr>
            </a:lvl7pPr>
            <a:lvl8pPr marL="3200346" indent="0">
              <a:buNone/>
              <a:defRPr sz="1399">
                <a:solidFill>
                  <a:schemeClr val="tx1">
                    <a:tint val="75000"/>
                  </a:schemeClr>
                </a:solidFill>
              </a:defRPr>
            </a:lvl8pPr>
            <a:lvl9pPr marL="3657540"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7"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7" y="3244142"/>
            <a:ext cx="779765" cy="365125"/>
          </a:xfrm>
        </p:spPr>
        <p:txBody>
          <a:bodyPr/>
          <a:lstStyle/>
          <a:p>
            <a:fld id="{773ED7F1-FA5D-47CA-BD28-E6EC54BF6FB3}" type="slidenum">
              <a:rPr lang="en-AU" smtClean="0"/>
              <a:t>‹#›</a:t>
            </a:fld>
            <a:endParaRPr lang="en-AU"/>
          </a:p>
        </p:txBody>
      </p:sp>
      <p:sp>
        <p:nvSpPr>
          <p:cNvPr id="14" name="TextBox 13"/>
          <p:cNvSpPr txBox="1"/>
          <p:nvPr/>
        </p:nvSpPr>
        <p:spPr>
          <a:xfrm>
            <a:off x="2467653" y="648005"/>
            <a:ext cx="609600" cy="584776"/>
          </a:xfrm>
          <a:prstGeom prst="rect">
            <a:avLst/>
          </a:prstGeom>
        </p:spPr>
        <p:txBody>
          <a:bodyPr vert="horz" lIns="91440" tIns="45721" rIns="91440" bIns="45721"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1" rIns="91440" bIns="45721"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836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5" y="2438402"/>
            <a:ext cx="8915401"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5"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7" y="4983090"/>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304000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3" y="609601"/>
            <a:ext cx="839392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5" y="4343400"/>
            <a:ext cx="8915401" cy="838200"/>
          </a:xfrm>
        </p:spPr>
        <p:txBody>
          <a:bodyPr anchor="b">
            <a:noAutofit/>
          </a:bodyPr>
          <a:lstStyle>
            <a:lvl1pPr marL="0" indent="0">
              <a:buFontTx/>
              <a:buNone/>
              <a:defRPr sz="2400">
                <a:solidFill>
                  <a:schemeClr val="accent1"/>
                </a:solidFill>
              </a:defRPr>
            </a:lvl1pPr>
            <a:lvl2pPr marL="457194" indent="0">
              <a:buFontTx/>
              <a:buNone/>
              <a:defRPr/>
            </a:lvl2pPr>
            <a:lvl3pPr marL="914384" indent="0">
              <a:buFontTx/>
              <a:buNone/>
              <a:defRPr/>
            </a:lvl3pPr>
            <a:lvl4pPr marL="1371576" indent="0">
              <a:buFontTx/>
              <a:buNone/>
              <a:defRPr/>
            </a:lvl4pPr>
            <a:lvl5pPr marL="182877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5"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7" y="4983090"/>
            <a:ext cx="779765" cy="365125"/>
          </a:xfrm>
        </p:spPr>
        <p:txBody>
          <a:bodyPr/>
          <a:lstStyle/>
          <a:p>
            <a:fld id="{773ED7F1-FA5D-47CA-BD28-E6EC54BF6FB3}" type="slidenum">
              <a:rPr lang="en-AU" smtClean="0"/>
              <a:t>‹#›</a:t>
            </a:fld>
            <a:endParaRPr lang="en-AU"/>
          </a:p>
        </p:txBody>
      </p:sp>
      <p:sp>
        <p:nvSpPr>
          <p:cNvPr id="17" name="TextBox 16"/>
          <p:cNvSpPr txBox="1"/>
          <p:nvPr/>
        </p:nvSpPr>
        <p:spPr>
          <a:xfrm>
            <a:off x="2467653" y="648005"/>
            <a:ext cx="609600" cy="584776"/>
          </a:xfrm>
          <a:prstGeom prst="rect">
            <a:avLst/>
          </a:prstGeom>
        </p:spPr>
        <p:txBody>
          <a:bodyPr vert="horz" lIns="91440" tIns="45721" rIns="91440" bIns="45721"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1" rIns="91440" bIns="45721"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934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5" y="4343400"/>
            <a:ext cx="8915401" cy="838200"/>
          </a:xfrm>
        </p:spPr>
        <p:txBody>
          <a:bodyPr anchor="b">
            <a:noAutofit/>
          </a:bodyPr>
          <a:lstStyle>
            <a:lvl1pPr marL="0" indent="0">
              <a:buFontTx/>
              <a:buNone/>
              <a:defRPr sz="2400">
                <a:solidFill>
                  <a:schemeClr val="accent1"/>
                </a:solidFill>
              </a:defRPr>
            </a:lvl1pPr>
            <a:lvl2pPr marL="457194" indent="0">
              <a:buFontTx/>
              <a:buNone/>
              <a:defRPr/>
            </a:lvl2pPr>
            <a:lvl3pPr marL="914384" indent="0">
              <a:buFontTx/>
              <a:buNone/>
              <a:defRPr/>
            </a:lvl3pPr>
            <a:lvl4pPr marL="1371576" indent="0">
              <a:buFontTx/>
              <a:buNone/>
              <a:defRPr/>
            </a:lvl4pPr>
            <a:lvl5pPr marL="182877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5"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7" y="4983090"/>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63217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266859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7"/>
            <a:ext cx="220760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5" y="627407"/>
            <a:ext cx="6477001"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330643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7268-8540-4366-BCAA-0D77C3689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1971F7D-45F6-455F-9F78-4A9585FA4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1C449C7-07C9-43DD-90C7-642D714962AE}"/>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2CB3D06C-0011-4F08-8D7E-96165334656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1E4C89E-E20C-45A8-8F10-511E056B70A2}"/>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305847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D1D5-4B09-4ED5-98F6-E48839BEB11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4D68D4F-102D-44F0-9D42-C7166FC699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F62501-0CEA-4AB8-BF55-F3AFB5290465}"/>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472FA6A3-F462-4745-B4AF-857C34FE05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2A6FA93-9D44-4E7B-9FA2-A7273E8C7C45}"/>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466056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71E-539C-4E8C-BFF7-5BD2D8BE1E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8E6F164-EC48-45DB-9018-C9B958A3F9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16FE7E-123D-464E-9DA4-A7A7944B9C1A}"/>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56F260E3-C2F3-45D5-AD6F-AD042F7855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ADB8E4-AE13-4A47-94CB-D470E40358D8}"/>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203083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8"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5" y="2133600"/>
            <a:ext cx="8915401"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67278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5081-91B4-428D-89F5-0461D00FD6A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2F261DA-AFB5-480C-B86B-44BB7E21D6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42F0D3-AA99-4308-B683-E421E1D76A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FC26BAE-5712-498C-B4F8-0DB64B3B0609}"/>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6" name="Footer Placeholder 5">
            <a:extLst>
              <a:ext uri="{FF2B5EF4-FFF2-40B4-BE49-F238E27FC236}">
                <a16:creationId xmlns:a16="http://schemas.microsoft.com/office/drawing/2014/main" id="{56A4CAFE-F252-433F-8E68-0FB692C9127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F48C12-9CC5-4A73-B9F9-F0059CA64D5F}"/>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2336134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4DD1-E473-4C43-B415-654930A6632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2B2E9C-9F69-4F2C-B586-447B5206A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2FE745-DF18-4334-A468-3C45C4BD07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D35353C-FFBF-4A57-B62D-1ACD2A268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E3585D-AC15-4E4F-B6ED-48BA957BA4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D2B90E5-E5A3-43EF-89AB-36FB6189BFC2}"/>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8" name="Footer Placeholder 7">
            <a:extLst>
              <a:ext uri="{FF2B5EF4-FFF2-40B4-BE49-F238E27FC236}">
                <a16:creationId xmlns:a16="http://schemas.microsoft.com/office/drawing/2014/main" id="{3606BCAD-AF0B-4600-9CE6-4C632779227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BCA96E2-B07B-463F-95A8-729B6C8C487D}"/>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1259453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70A2-CBB2-403D-9A14-70B53691D44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BB06AE1-4A65-43CE-BF3F-4E4510A3D573}"/>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4" name="Footer Placeholder 3">
            <a:extLst>
              <a:ext uri="{FF2B5EF4-FFF2-40B4-BE49-F238E27FC236}">
                <a16:creationId xmlns:a16="http://schemas.microsoft.com/office/drawing/2014/main" id="{52317F6F-F8B8-40EB-A001-E8B75AEC81D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0E39BDE-CC09-44A9-929C-07A53725D143}"/>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2535189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38EB78-70A5-43A1-A5FC-0E4F8B33086D}"/>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3" name="Footer Placeholder 2">
            <a:extLst>
              <a:ext uri="{FF2B5EF4-FFF2-40B4-BE49-F238E27FC236}">
                <a16:creationId xmlns:a16="http://schemas.microsoft.com/office/drawing/2014/main" id="{44FBA96F-C3D5-42E6-877A-A10C1DCB98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0E782C9-941B-42F9-A2FF-FAABEF7183C0}"/>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77555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5655-058D-4619-BA5F-5F8276C0A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CE9D26D-A8A6-40E6-9562-B82B28D14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3F71421-6D83-4922-9596-C5B54D4B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E6CC5C-DA40-4115-A48A-01467869EF8D}"/>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6" name="Footer Placeholder 5">
            <a:extLst>
              <a:ext uri="{FF2B5EF4-FFF2-40B4-BE49-F238E27FC236}">
                <a16:creationId xmlns:a16="http://schemas.microsoft.com/office/drawing/2014/main" id="{C122F23C-DC14-41A1-B9D1-0B01AF38931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FF73619-DE4B-46EB-8ADC-099EE0FB699A}"/>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124085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0706-33C9-418E-85A2-2CD617D42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D7DC774-A0BB-4466-8558-112AC1224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374F0C2-8367-4A09-82AF-95C8BEF3B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09E49E-0CB2-47C8-B2A8-A7C10E9934B6}"/>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6" name="Footer Placeholder 5">
            <a:extLst>
              <a:ext uri="{FF2B5EF4-FFF2-40B4-BE49-F238E27FC236}">
                <a16:creationId xmlns:a16="http://schemas.microsoft.com/office/drawing/2014/main" id="{04CDE232-9EB9-4B7A-9063-75C3C7B1D01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E0E9D7-AF3A-4471-9974-2CF8799210AD}"/>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4292336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F1FC-B5D5-42E4-95AE-3B5FA7D9559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C4CF9E-7CD3-461F-9A61-2FABE6C643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E7D7B3-2097-41DB-975D-9D6A8C76989E}"/>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9A2CE59B-DD50-4736-8E54-E144337AE1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354A5D-4C5A-4BDD-9420-2CC6D13BF271}"/>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410438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35EF7-B71E-471C-987C-40055A97E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3A3644D-FE79-467F-AC78-6793492E83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AB9F6B-E068-4B8A-8A81-35B897643D57}"/>
              </a:ext>
            </a:extLst>
          </p:cNvPr>
          <p:cNvSpPr>
            <a:spLocks noGrp="1"/>
          </p:cNvSpPr>
          <p:nvPr>
            <p:ph type="dt" sz="half" idx="10"/>
          </p:nvPr>
        </p:nvSpPr>
        <p:spPr/>
        <p:txBody>
          <a:body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50D47CFE-A7E1-40DD-8B74-C0C196220B8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EDA388-8AC9-4301-B23A-1920BFDB5C79}"/>
              </a:ext>
            </a:extLst>
          </p:cNvPr>
          <p:cNvSpPr>
            <a:spLocks noGrp="1"/>
          </p:cNvSpPr>
          <p:nvPr>
            <p:ph type="sldNum" sz="quarter" idx="12"/>
          </p:nvPr>
        </p:nvSpPr>
        <p:spPr/>
        <p:txBody>
          <a:bodyPr/>
          <a:lstStyle/>
          <a:p>
            <a:fld id="{17DB97AB-3728-4778-A5BF-BFE74368010E}" type="slidenum">
              <a:rPr lang="en-AU" smtClean="0"/>
              <a:t>‹#›</a:t>
            </a:fld>
            <a:endParaRPr lang="en-AU"/>
          </a:p>
        </p:txBody>
      </p:sp>
    </p:spTree>
    <p:extLst>
      <p:ext uri="{BB962C8B-B14F-4D97-AF65-F5344CB8AC3E}">
        <p14:creationId xmlns:p14="http://schemas.microsoft.com/office/powerpoint/2010/main" val="336697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3526-C916-42A1-8EB4-8806EF7B8C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3BA968E-97F0-43F1-B4CC-770CDE73A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E97B1EF-4B8D-4A8C-B4DD-B1A81A23DD44}"/>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99512307-E9EB-48D0-BA0A-5A0A4F8F94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56097E-E657-4BB0-8F7C-F48B3D4BE6D8}"/>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226454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3C9F-3B98-4E6C-A4EE-197CD16BD87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592A74-B5E7-40BA-A4CA-90A698A0D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696D17-0E25-43C0-BE1C-7FC0601BAF5A}"/>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312252CF-F110-4DDE-97FC-BEA3610D8EC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ED1935-CBBF-498B-BF64-819889E723A3}"/>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224917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30"/>
            <a:ext cx="8915399" cy="860400"/>
          </a:xfrm>
        </p:spPr>
        <p:txBody>
          <a:bodyPr anchor="t"/>
          <a:lstStyle>
            <a:lvl1pPr marL="0" indent="0" algn="l">
              <a:buNone/>
              <a:defRPr sz="2000">
                <a:solidFill>
                  <a:schemeClr val="tx1">
                    <a:lumMod val="65000"/>
                    <a:lumOff val="35000"/>
                  </a:schemeClr>
                </a:solidFill>
              </a:defRPr>
            </a:lvl1pPr>
            <a:lvl2pPr marL="457194" indent="0">
              <a:buNone/>
              <a:defRPr sz="1799">
                <a:solidFill>
                  <a:schemeClr val="tx1">
                    <a:tint val="75000"/>
                  </a:schemeClr>
                </a:solidFill>
              </a:defRPr>
            </a:lvl2pPr>
            <a:lvl3pPr marL="914384" indent="0">
              <a:buNone/>
              <a:defRPr sz="1599">
                <a:solidFill>
                  <a:schemeClr val="tx1">
                    <a:tint val="75000"/>
                  </a:schemeClr>
                </a:solidFill>
              </a:defRPr>
            </a:lvl3pPr>
            <a:lvl4pPr marL="1371576" indent="0">
              <a:buNone/>
              <a:defRPr sz="1399">
                <a:solidFill>
                  <a:schemeClr val="tx1">
                    <a:tint val="75000"/>
                  </a:schemeClr>
                </a:solidFill>
              </a:defRPr>
            </a:lvl4pPr>
            <a:lvl5pPr marL="1828770" indent="0">
              <a:buNone/>
              <a:defRPr sz="1399">
                <a:solidFill>
                  <a:schemeClr val="tx1">
                    <a:tint val="75000"/>
                  </a:schemeClr>
                </a:solidFill>
              </a:defRPr>
            </a:lvl5pPr>
            <a:lvl6pPr marL="2285962" indent="0">
              <a:buNone/>
              <a:defRPr sz="1399">
                <a:solidFill>
                  <a:schemeClr val="tx1">
                    <a:tint val="75000"/>
                  </a:schemeClr>
                </a:solidFill>
              </a:defRPr>
            </a:lvl6pPr>
            <a:lvl7pPr marL="2743154" indent="0">
              <a:buNone/>
              <a:defRPr sz="1399">
                <a:solidFill>
                  <a:schemeClr val="tx1">
                    <a:tint val="75000"/>
                  </a:schemeClr>
                </a:solidFill>
              </a:defRPr>
            </a:lvl7pPr>
            <a:lvl8pPr marL="3200346" indent="0">
              <a:buNone/>
              <a:defRPr sz="1399">
                <a:solidFill>
                  <a:schemeClr val="tx1">
                    <a:tint val="75000"/>
                  </a:schemeClr>
                </a:solidFill>
              </a:defRPr>
            </a:lvl8pPr>
            <a:lvl9pPr marL="3657540"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0D86EB-072E-4AC1-A2DF-5DE7E7654887}" type="datetimeFigureOut">
              <a:rPr lang="en-AU" smtClean="0"/>
              <a:t>1/08/2018</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7" y="31781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7" y="3244142"/>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343545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004C-30C0-4538-BCCD-2C2C26591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CD39768-7181-4268-B1D3-A339950E8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DA561-EB19-42B6-8FC8-04C3B2E88C5C}"/>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4A62D005-50E6-424F-8815-3B8D7826D1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DF4FE6-72E6-4151-BC2B-E0E675EE0C06}"/>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216514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30A5-140D-44D1-9F7F-CE2B40DB244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9BEA5F-4214-4BA6-98F1-B73F7BFB7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F20F81C-4F5E-4531-A13E-2FD7FE3800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D0A2C45-D34C-40C1-BDF8-8268BF9B642F}"/>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6" name="Footer Placeholder 5">
            <a:extLst>
              <a:ext uri="{FF2B5EF4-FFF2-40B4-BE49-F238E27FC236}">
                <a16:creationId xmlns:a16="http://schemas.microsoft.com/office/drawing/2014/main" id="{2DC840E2-0C7D-4DA4-9CF7-F132EB87523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C9152F8-9FF7-4F94-A2A5-FB345106E367}"/>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537540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A445-2675-4CD1-860D-DBC3283035F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D87F73A-F494-4877-93AA-0977F7D45E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034E58-6897-48F1-A3DD-99862FDF53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C2A4B30-EC45-4632-9D61-02D6CC456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4DC1DB-297D-4276-9C92-EAAB7AD18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4AB1EAD-8078-42CA-A158-399E99CC0ABB}"/>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8" name="Footer Placeholder 7">
            <a:extLst>
              <a:ext uri="{FF2B5EF4-FFF2-40B4-BE49-F238E27FC236}">
                <a16:creationId xmlns:a16="http://schemas.microsoft.com/office/drawing/2014/main" id="{125EAEC0-6EBF-46CA-BC3C-503BB7A654F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E769D5A-AC47-40F8-A7AC-5A14C37CB29C}"/>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256334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D581-6255-4497-86E8-401EF469050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B56DBC-B27C-4958-A4FE-4E5E25C456E3}"/>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4" name="Footer Placeholder 3">
            <a:extLst>
              <a:ext uri="{FF2B5EF4-FFF2-40B4-BE49-F238E27FC236}">
                <a16:creationId xmlns:a16="http://schemas.microsoft.com/office/drawing/2014/main" id="{BB916F71-7078-412F-AA50-BD8A37F6B8F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777ED7E-4EC1-44CA-8613-4BF69E7C1864}"/>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1376710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8E76C-9FBF-44E5-8CE5-2A4BDEB0C1CC}"/>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3" name="Footer Placeholder 2">
            <a:extLst>
              <a:ext uri="{FF2B5EF4-FFF2-40B4-BE49-F238E27FC236}">
                <a16:creationId xmlns:a16="http://schemas.microsoft.com/office/drawing/2014/main" id="{A76CB009-F35F-42F3-8D64-75BD173EB78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6E77372-4541-4A11-8D08-0ACDE3BA62B3}"/>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4060430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1F97-94A0-4FE4-AC98-FB724EA42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551FAD4-13D6-4B7E-BCF9-398664E36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FE01E01-18D6-4F52-A8F7-903F9B5A6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7C5ED8-2AC4-4E12-AF00-3DBEF1DB67AB}"/>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6" name="Footer Placeholder 5">
            <a:extLst>
              <a:ext uri="{FF2B5EF4-FFF2-40B4-BE49-F238E27FC236}">
                <a16:creationId xmlns:a16="http://schemas.microsoft.com/office/drawing/2014/main" id="{BB78216E-82CD-467D-98B0-D59162740A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B5F0C6-64F8-4AEE-A158-FCC77078ABB8}"/>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3003272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B6B6-074C-414B-AFBA-B8411C9F9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EBF6F2-7C80-4A47-AB94-0C16EB41B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28AC1E8-C4E4-41DB-8EDD-6815053FA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324194-F827-426A-836D-401C63F82940}"/>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6" name="Footer Placeholder 5">
            <a:extLst>
              <a:ext uri="{FF2B5EF4-FFF2-40B4-BE49-F238E27FC236}">
                <a16:creationId xmlns:a16="http://schemas.microsoft.com/office/drawing/2014/main" id="{22BEB7F5-6C72-46C1-91D0-902D69395C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4B9C580-5CCD-4E57-9152-9D9339590C37}"/>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1013942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9E33-96D1-4B03-BC85-22CF6165EC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06FDB6-1B99-498E-86D0-16E840CDD7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07669F-F901-4358-8AB5-62F4AB3B5610}"/>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96E758B4-A87F-4BC5-BD9B-7D9AF250EA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D7F386-7443-4E33-AB1B-96868CC9A3F4}"/>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4157689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15D6D-87F4-4FC2-ADA1-209D7E2340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332B97-81BF-4058-8D45-D4BC210403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6D2B54-3B83-4822-86CF-3C9F6C6722B6}"/>
              </a:ext>
            </a:extLst>
          </p:cNvPr>
          <p:cNvSpPr>
            <a:spLocks noGrp="1"/>
          </p:cNvSpPr>
          <p:nvPr>
            <p:ph type="dt" sz="half" idx="10"/>
          </p:nvPr>
        </p:nvSpPr>
        <p:spPr/>
        <p:txBody>
          <a:body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717B582F-BCC2-4556-979B-736288D589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0BDFCB-35E7-4C38-AC3F-7068E4677193}"/>
              </a:ext>
            </a:extLst>
          </p:cNvPr>
          <p:cNvSpPr>
            <a:spLocks noGrp="1"/>
          </p:cNvSpPr>
          <p:nvPr>
            <p:ph type="sldNum" sz="quarter" idx="12"/>
          </p:nvPr>
        </p:nvSpPr>
        <p:spPr/>
        <p:txBody>
          <a:bodyPr/>
          <a:lstStyle/>
          <a:p>
            <a:fld id="{4B4FA73A-63BD-47A3-AED9-CB261E8080ED}" type="slidenum">
              <a:rPr lang="en-AU" smtClean="0"/>
              <a:t>‹#›</a:t>
            </a:fld>
            <a:endParaRPr lang="en-AU"/>
          </a:p>
        </p:txBody>
      </p:sp>
    </p:spTree>
    <p:extLst>
      <p:ext uri="{BB962C8B-B14F-4D97-AF65-F5344CB8AC3E}">
        <p14:creationId xmlns:p14="http://schemas.microsoft.com/office/powerpoint/2010/main" val="1344134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58CA-B955-4095-B378-8E942715A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0AE8B2-412B-4DA2-8AA0-3B55D8D7D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CD11565-07AE-40F6-B416-2C0DC39FE604}"/>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99FC0F1D-8501-4D63-8956-A374F4ABFAC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F2F8F09-917B-4678-8967-2C5AB89BF145}"/>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11189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5" y="2133600"/>
            <a:ext cx="4313865"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9" y="2126222"/>
            <a:ext cx="4313865"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10"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7" y="787785"/>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1078219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EF43-D7E3-4885-854E-184E2355EA5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84686C-401F-49F1-87E6-74E0D66758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266F1F-509C-4A99-8D1A-3A6DA3B4725E}"/>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53B9A847-D2B5-41D6-98B5-EB2070740F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90106D-C33F-4047-AE8C-6033D4860638}"/>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2315749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B2C3-05BB-4D65-AA55-E2576E3FE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8995729-158B-4C3E-B57A-3C88D1A7C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94913A-1BC3-446F-8C16-85A693AC2D35}"/>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DD8BAFA5-1112-4ACD-8580-C8101FFBA2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D66B03-083F-410E-8520-CA43BE17C421}"/>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988879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CB01-6587-4E4B-9A48-03DBD6B52C4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A044A1B-78FB-4AA4-A6DE-7DE539EB1C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09CAED2-368B-417D-8AFE-56CCB13787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8A91021-62D3-4069-BA9A-D7220995C472}"/>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6" name="Footer Placeholder 5">
            <a:extLst>
              <a:ext uri="{FF2B5EF4-FFF2-40B4-BE49-F238E27FC236}">
                <a16:creationId xmlns:a16="http://schemas.microsoft.com/office/drawing/2014/main" id="{2751CC9A-4014-4AB5-9572-0A55E04E607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4983886-0725-40A4-A88E-EEB03932FB21}"/>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2426947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0647-BB07-43EC-A0AB-C9AB27918F7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45998C-7F8D-4287-B285-0DE77DF494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C115A0-4C5F-453D-A7B9-BC524CEA0B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389C0B-381F-4268-8A39-86C8785E1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C80FA8-00EB-4023-BDBB-49D82D9E5D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B54E05D-CF02-4247-B7A5-1281CDEB22D7}"/>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8" name="Footer Placeholder 7">
            <a:extLst>
              <a:ext uri="{FF2B5EF4-FFF2-40B4-BE49-F238E27FC236}">
                <a16:creationId xmlns:a16="http://schemas.microsoft.com/office/drawing/2014/main" id="{A2A9A955-A18D-4CDE-8D03-4D91F1C8D22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C3EC83E-CB76-4E5B-BBD6-9CCF9FC1C7FA}"/>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2617613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2689-4704-4827-A03F-7542AA372AF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4770A8-290F-43C4-B7C8-B46FD66B44E0}"/>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4" name="Footer Placeholder 3">
            <a:extLst>
              <a:ext uri="{FF2B5EF4-FFF2-40B4-BE49-F238E27FC236}">
                <a16:creationId xmlns:a16="http://schemas.microsoft.com/office/drawing/2014/main" id="{875BB89F-5D52-438E-81CD-E5BCAD8F0DF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A9B8110-B85A-4BAE-8B09-93B35DE79891}"/>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4116722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4336D-7484-4E85-B20C-670F06C56428}"/>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3" name="Footer Placeholder 2">
            <a:extLst>
              <a:ext uri="{FF2B5EF4-FFF2-40B4-BE49-F238E27FC236}">
                <a16:creationId xmlns:a16="http://schemas.microsoft.com/office/drawing/2014/main" id="{DCBE8781-15E2-49CB-A6AE-26FCF27031D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E9086F2-C240-4705-83DF-6B9696FCAA17}"/>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2146708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64AE7-24F6-49CE-AEDC-24D7C21BA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F70358D-0478-4EC5-AB5C-AD3978C78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BCD1224-C293-4827-BB30-9F207505D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E38564-8E05-45B6-84AB-465764D7BEAC}"/>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6" name="Footer Placeholder 5">
            <a:extLst>
              <a:ext uri="{FF2B5EF4-FFF2-40B4-BE49-F238E27FC236}">
                <a16:creationId xmlns:a16="http://schemas.microsoft.com/office/drawing/2014/main" id="{580745DD-2151-46EF-B2FB-5C54027865D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3C2129-87EA-4FBB-A5A7-56C4BE319194}"/>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4179800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E19E-EE94-443C-8DAB-160BE3BFC9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479D601-B9EF-4E69-9282-4BDC98FBB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CB87D93-795C-41F4-AE3C-FDCF7D4A8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8CF20-3B76-4C40-81CB-883FAFDDE7AA}"/>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6" name="Footer Placeholder 5">
            <a:extLst>
              <a:ext uri="{FF2B5EF4-FFF2-40B4-BE49-F238E27FC236}">
                <a16:creationId xmlns:a16="http://schemas.microsoft.com/office/drawing/2014/main" id="{5F08DE9F-97C1-4172-ADAA-CA627E0191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B4901AB-9F54-40FA-8E0C-B3603110BE15}"/>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339469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4318-3529-4A30-8900-E771178376B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2A1FEF0-2EA1-4172-BC3F-504FD48E63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6FBAC2-5A0B-4D5E-BCA8-8CB4AED0CD98}"/>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88911467-972E-4D44-A681-51A42C0C67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794D2-908A-4F9A-B435-E4833CB7A55B}"/>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3084649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D7CE3-F7F4-4DA6-BFDD-C71ED38CB3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B825567-04D8-4A3D-85AD-1F4019D83C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C5D63A-1C3B-44FF-B9D0-9F5ED38F6756}"/>
              </a:ext>
            </a:extLst>
          </p:cNvPr>
          <p:cNvSpPr>
            <a:spLocks noGrp="1"/>
          </p:cNvSpPr>
          <p:nvPr>
            <p:ph type="dt" sz="half" idx="10"/>
          </p:nvPr>
        </p:nvSpPr>
        <p:spPr/>
        <p:txBody>
          <a:body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50644C62-5337-43E8-8AA3-047A4048E83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7EA089-E1ED-4DB5-9C06-BC7AFECA65E3}"/>
              </a:ext>
            </a:extLst>
          </p:cNvPr>
          <p:cNvSpPr>
            <a:spLocks noGrp="1"/>
          </p:cNvSpPr>
          <p:nvPr>
            <p:ph type="sldNum" sz="quarter" idx="12"/>
          </p:nvPr>
        </p:nvSpPr>
        <p:spPr/>
        <p:txBody>
          <a:bodyPr/>
          <a:lstStyle/>
          <a:p>
            <a:fld id="{E2958A66-E346-45E3-8F29-7D2955E73C5F}" type="slidenum">
              <a:rPr lang="en-AU" smtClean="0"/>
              <a:t>‹#›</a:t>
            </a:fld>
            <a:endParaRPr lang="en-AU"/>
          </a:p>
        </p:txBody>
      </p:sp>
    </p:spTree>
    <p:extLst>
      <p:ext uri="{BB962C8B-B14F-4D97-AF65-F5344CB8AC3E}">
        <p14:creationId xmlns:p14="http://schemas.microsoft.com/office/powerpoint/2010/main" val="389360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194" indent="0">
              <a:buNone/>
              <a:defRPr sz="2000" b="1"/>
            </a:lvl2pPr>
            <a:lvl3pPr marL="914384" indent="0">
              <a:buNone/>
              <a:defRPr sz="1799" b="1"/>
            </a:lvl3pPr>
            <a:lvl4pPr marL="1371576" indent="0">
              <a:buNone/>
              <a:defRPr sz="1599" b="1"/>
            </a:lvl4pPr>
            <a:lvl5pPr marL="1828770" indent="0">
              <a:buNone/>
              <a:defRPr sz="1599" b="1"/>
            </a:lvl5pPr>
            <a:lvl6pPr marL="2285962" indent="0">
              <a:buNone/>
              <a:defRPr sz="1599" b="1"/>
            </a:lvl6pPr>
            <a:lvl7pPr marL="2743154" indent="0">
              <a:buNone/>
              <a:defRPr sz="1599" b="1"/>
            </a:lvl7pPr>
            <a:lvl8pPr marL="3200346" indent="0">
              <a:buNone/>
              <a:defRPr sz="1599" b="1"/>
            </a:lvl8pPr>
            <a:lvl9pPr marL="3657540" indent="0">
              <a:buNone/>
              <a:defRPr sz="1599" b="1"/>
            </a:lvl9pPr>
          </a:lstStyle>
          <a:p>
            <a:pPr lvl="0"/>
            <a:r>
              <a:rPr lang="en-US"/>
              <a:t>Edit Master text styles</a:t>
            </a:r>
          </a:p>
        </p:txBody>
      </p:sp>
      <p:sp>
        <p:nvSpPr>
          <p:cNvPr id="4" name="Content Placeholder 3"/>
          <p:cNvSpPr>
            <a:spLocks noGrp="1"/>
          </p:cNvSpPr>
          <p:nvPr>
            <p:ph sz="half" idx="2"/>
          </p:nvPr>
        </p:nvSpPr>
        <p:spPr>
          <a:xfrm>
            <a:off x="2589214" y="2548966"/>
            <a:ext cx="4342891"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6"/>
            <a:ext cx="3999003" cy="576262"/>
          </a:xfrm>
        </p:spPr>
        <p:txBody>
          <a:bodyPr anchor="b">
            <a:noAutofit/>
          </a:bodyPr>
          <a:lstStyle>
            <a:lvl1pPr marL="0" indent="0">
              <a:buNone/>
              <a:defRPr sz="2400" b="0"/>
            </a:lvl1pPr>
            <a:lvl2pPr marL="457194" indent="0">
              <a:buNone/>
              <a:defRPr sz="2000" b="1"/>
            </a:lvl2pPr>
            <a:lvl3pPr marL="914384" indent="0">
              <a:buNone/>
              <a:defRPr sz="1799" b="1"/>
            </a:lvl3pPr>
            <a:lvl4pPr marL="1371576" indent="0">
              <a:buNone/>
              <a:defRPr sz="1599" b="1"/>
            </a:lvl4pPr>
            <a:lvl5pPr marL="1828770" indent="0">
              <a:buNone/>
              <a:defRPr sz="1599" b="1"/>
            </a:lvl5pPr>
            <a:lvl6pPr marL="2285962" indent="0">
              <a:buNone/>
              <a:defRPr sz="1599" b="1"/>
            </a:lvl6pPr>
            <a:lvl7pPr marL="2743154" indent="0">
              <a:buNone/>
              <a:defRPr sz="1599" b="1"/>
            </a:lvl7pPr>
            <a:lvl8pPr marL="3200346" indent="0">
              <a:buNone/>
              <a:defRPr sz="1599" b="1"/>
            </a:lvl8pPr>
            <a:lvl9pPr marL="3657540" indent="0">
              <a:buNone/>
              <a:defRPr sz="1599" b="1"/>
            </a:lvl9pPr>
          </a:lstStyle>
          <a:p>
            <a:pPr lvl="0"/>
            <a:r>
              <a:rPr lang="en-US"/>
              <a:t>Edit Master text styles</a:t>
            </a:r>
          </a:p>
        </p:txBody>
      </p:sp>
      <p:sp>
        <p:nvSpPr>
          <p:cNvPr id="6" name="Content Placeholder 5"/>
          <p:cNvSpPr>
            <a:spLocks noGrp="1"/>
          </p:cNvSpPr>
          <p:nvPr>
            <p:ph sz="quarter" idx="4"/>
          </p:nvPr>
        </p:nvSpPr>
        <p:spPr>
          <a:xfrm>
            <a:off x="7166956" y="2545739"/>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D86EB-072E-4AC1-A2DF-5DE7E7654887}" type="datetimeFigureOut">
              <a:rPr lang="en-AU" smtClean="0"/>
              <a:t>1/08/2018</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7" y="787785"/>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418098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D86EB-072E-4AC1-A2DF-5DE7E7654887}" type="datetimeFigureOut">
              <a:rPr lang="en-AU" smtClean="0"/>
              <a:t>1/08/2018</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359777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D86EB-072E-4AC1-A2DF-5DE7E7654887}" type="datetimeFigureOut">
              <a:rPr lang="en-AU" smtClean="0"/>
              <a:t>1/08/2018</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55837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8"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3" y="446091"/>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8" cy="4262436"/>
          </a:xfrm>
        </p:spPr>
        <p:txBody>
          <a:bodyPr/>
          <a:lstStyle>
            <a:lvl1pPr marL="0" indent="0">
              <a:buNone/>
              <a:defRPr sz="1399"/>
            </a:lvl1pPr>
            <a:lvl2pPr marL="457194" indent="0">
              <a:buNone/>
              <a:defRPr sz="1201"/>
            </a:lvl2pPr>
            <a:lvl3pPr marL="914384" indent="0">
              <a:buNone/>
              <a:defRPr sz="1001"/>
            </a:lvl3pPr>
            <a:lvl4pPr marL="1371576" indent="0">
              <a:buNone/>
              <a:defRPr sz="900"/>
            </a:lvl4pPr>
            <a:lvl5pPr marL="1828770" indent="0">
              <a:buNone/>
              <a:defRPr sz="900"/>
            </a:lvl5pPr>
            <a:lvl6pPr marL="2285962" indent="0">
              <a:buNone/>
              <a:defRPr sz="900"/>
            </a:lvl6pPr>
            <a:lvl7pPr marL="2743154" indent="0">
              <a:buNone/>
              <a:defRPr sz="900"/>
            </a:lvl7pPr>
            <a:lvl8pPr marL="3200346" indent="0">
              <a:buNone/>
              <a:defRPr sz="900"/>
            </a:lvl8pPr>
            <a:lvl9pPr marL="36575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7" y="714377"/>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35402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4800600"/>
            <a:ext cx="891540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5" y="634965"/>
            <a:ext cx="8915401" cy="3854970"/>
          </a:xfrm>
        </p:spPr>
        <p:txBody>
          <a:bodyPr anchor="t">
            <a:normAutofit/>
          </a:bodyPr>
          <a:lstStyle>
            <a:lvl1pPr marL="0" indent="0" algn="ctr">
              <a:buNone/>
              <a:defRPr sz="1599"/>
            </a:lvl1pPr>
            <a:lvl2pPr marL="457194" indent="0">
              <a:buNone/>
              <a:defRPr sz="1599"/>
            </a:lvl2pPr>
            <a:lvl3pPr marL="914384" indent="0">
              <a:buNone/>
              <a:defRPr sz="1599"/>
            </a:lvl3pPr>
            <a:lvl4pPr marL="1371576" indent="0">
              <a:buNone/>
              <a:defRPr sz="1599"/>
            </a:lvl4pPr>
            <a:lvl5pPr marL="1828770" indent="0">
              <a:buNone/>
              <a:defRPr sz="1599"/>
            </a:lvl5pPr>
            <a:lvl6pPr marL="2285962" indent="0">
              <a:buNone/>
              <a:defRPr sz="1599"/>
            </a:lvl6pPr>
            <a:lvl7pPr marL="2743154" indent="0">
              <a:buNone/>
              <a:defRPr sz="1599"/>
            </a:lvl7pPr>
            <a:lvl8pPr marL="3200346" indent="0">
              <a:buNone/>
              <a:defRPr sz="1599"/>
            </a:lvl8pPr>
            <a:lvl9pPr marL="3657540" indent="0">
              <a:buNone/>
              <a:defRPr sz="1599"/>
            </a:lvl9pPr>
          </a:lstStyle>
          <a:p>
            <a:r>
              <a:rPr lang="en-US"/>
              <a:t>Click icon to add picture</a:t>
            </a:r>
            <a:endParaRPr lang="en-US" dirty="0"/>
          </a:p>
        </p:txBody>
      </p:sp>
      <p:sp>
        <p:nvSpPr>
          <p:cNvPr id="4" name="Text Placeholder 3"/>
          <p:cNvSpPr>
            <a:spLocks noGrp="1"/>
          </p:cNvSpPr>
          <p:nvPr>
            <p:ph type="body" sz="half" idx="2"/>
          </p:nvPr>
        </p:nvSpPr>
        <p:spPr>
          <a:xfrm>
            <a:off x="2589215" y="5367338"/>
            <a:ext cx="8915401" cy="493712"/>
          </a:xfrm>
        </p:spPr>
        <p:txBody>
          <a:bodyPr>
            <a:normAutofit/>
          </a:bodyPr>
          <a:lstStyle>
            <a:lvl1pPr marL="0" indent="0">
              <a:buNone/>
              <a:defRPr sz="1201"/>
            </a:lvl1pPr>
            <a:lvl2pPr marL="457194" indent="0">
              <a:buNone/>
              <a:defRPr sz="1201"/>
            </a:lvl2pPr>
            <a:lvl3pPr marL="914384" indent="0">
              <a:buNone/>
              <a:defRPr sz="1001"/>
            </a:lvl3pPr>
            <a:lvl4pPr marL="1371576" indent="0">
              <a:buNone/>
              <a:defRPr sz="900"/>
            </a:lvl4pPr>
            <a:lvl5pPr marL="1828770" indent="0">
              <a:buNone/>
              <a:defRPr sz="900"/>
            </a:lvl5pPr>
            <a:lvl6pPr marL="2285962" indent="0">
              <a:buNone/>
              <a:defRPr sz="900"/>
            </a:lvl6pPr>
            <a:lvl7pPr marL="2743154" indent="0">
              <a:buNone/>
              <a:defRPr sz="900"/>
            </a:lvl7pPr>
            <a:lvl8pPr marL="3200346" indent="0">
              <a:buNone/>
              <a:defRPr sz="900"/>
            </a:lvl8pPr>
            <a:lvl9pPr marL="365754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0D86EB-072E-4AC1-A2DF-5DE7E7654887}" type="datetimeFigureOut">
              <a:rPr lang="en-AU" smtClean="0"/>
              <a:t>1/08/2018</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7" y="4911728"/>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7" y="4983090"/>
            <a:ext cx="779765" cy="365125"/>
          </a:xfrm>
        </p:spPr>
        <p:txBody>
          <a:bodyPr/>
          <a:lstStyle/>
          <a:p>
            <a:fld id="{773ED7F1-FA5D-47CA-BD28-E6EC54BF6FB3}" type="slidenum">
              <a:rPr lang="en-AU" smtClean="0"/>
              <a:t>‹#›</a:t>
            </a:fld>
            <a:endParaRPr lang="en-AU"/>
          </a:p>
        </p:txBody>
      </p:sp>
    </p:spTree>
    <p:extLst>
      <p:ext uri="{BB962C8B-B14F-4D97-AF65-F5344CB8AC3E}">
        <p14:creationId xmlns:p14="http://schemas.microsoft.com/office/powerpoint/2010/main" val="415667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0"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4" y="-785"/>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5" y="2133600"/>
            <a:ext cx="8915401"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0D86EB-072E-4AC1-A2DF-5DE7E7654887}" type="datetimeFigureOut">
              <a:rPr lang="en-AU" smtClean="0"/>
              <a:t>1/08/2018</a:t>
            </a:fld>
            <a:endParaRPr lang="en-AU"/>
          </a:p>
        </p:txBody>
      </p:sp>
      <p:sp>
        <p:nvSpPr>
          <p:cNvPr id="5" name="Footer Placeholder 4"/>
          <p:cNvSpPr>
            <a:spLocks noGrp="1"/>
          </p:cNvSpPr>
          <p:nvPr>
            <p:ph type="ftr" sz="quarter" idx="3"/>
          </p:nvPr>
        </p:nvSpPr>
        <p:spPr>
          <a:xfrm>
            <a:off x="2589215" y="6135811"/>
            <a:ext cx="761999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7" y="787785"/>
            <a:ext cx="779765" cy="365125"/>
          </a:xfrm>
          <a:prstGeom prst="rect">
            <a:avLst/>
          </a:prstGeom>
        </p:spPr>
        <p:txBody>
          <a:bodyPr vert="horz" lIns="91440" tIns="45720" rIns="91440" bIns="45720" rtlCol="0" anchor="ctr"/>
          <a:lstStyle>
            <a:lvl1pPr algn="r">
              <a:defRPr sz="2000">
                <a:solidFill>
                  <a:srgbClr val="FEFFFF"/>
                </a:solidFill>
              </a:defRPr>
            </a:lvl1pPr>
          </a:lstStyle>
          <a:p>
            <a:fld id="{773ED7F1-FA5D-47CA-BD28-E6EC54BF6FB3}" type="slidenum">
              <a:rPr lang="en-AU" smtClean="0"/>
              <a:t>‹#›</a:t>
            </a:fld>
            <a:endParaRPr lang="en-AU"/>
          </a:p>
        </p:txBody>
      </p:sp>
    </p:spTree>
    <p:extLst>
      <p:ext uri="{BB962C8B-B14F-4D97-AF65-F5344CB8AC3E}">
        <p14:creationId xmlns:p14="http://schemas.microsoft.com/office/powerpoint/2010/main" val="33552042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194" rtl="0" eaLnBrk="1" latinLnBrk="0" hangingPunct="1">
        <a:spcBef>
          <a:spcPct val="0"/>
        </a:spcBef>
        <a:buNone/>
        <a:defRPr sz="360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4" indent="-342894" algn="l" defTabSz="457194" rtl="0" eaLnBrk="1" latinLnBrk="0" hangingPunct="1">
        <a:spcBef>
          <a:spcPts val="1001"/>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937" indent="-285744" algn="l" defTabSz="457194" rtl="0" eaLnBrk="1" latinLnBrk="0" hangingPunct="1">
        <a:spcBef>
          <a:spcPts val="1001"/>
        </a:spcBef>
        <a:spcAft>
          <a:spcPts val="0"/>
        </a:spcAft>
        <a:buClr>
          <a:schemeClr val="accent1"/>
        </a:buClr>
        <a:buFont typeface="Wingdings 3" charset="2"/>
        <a:buChar char=""/>
        <a:defRPr sz="1599" kern="1200">
          <a:solidFill>
            <a:schemeClr val="tx1">
              <a:lumMod val="75000"/>
              <a:lumOff val="25000"/>
            </a:schemeClr>
          </a:solidFill>
          <a:latin typeface="+mn-lt"/>
          <a:ea typeface="+mn-ea"/>
          <a:cs typeface="+mn-cs"/>
        </a:defRPr>
      </a:lvl2pPr>
      <a:lvl3pPr marL="1142980" indent="-228596" algn="l" defTabSz="457194" rtl="0" eaLnBrk="1" latinLnBrk="0" hangingPunct="1">
        <a:spcBef>
          <a:spcPts val="1001"/>
        </a:spcBef>
        <a:spcAft>
          <a:spcPts val="0"/>
        </a:spcAft>
        <a:buClr>
          <a:schemeClr val="accent1"/>
        </a:buClr>
        <a:buFont typeface="Wingdings 3" charset="2"/>
        <a:buChar char=""/>
        <a:defRPr sz="1399" kern="1200">
          <a:solidFill>
            <a:schemeClr val="tx1">
              <a:lumMod val="75000"/>
              <a:lumOff val="25000"/>
            </a:schemeClr>
          </a:solidFill>
          <a:latin typeface="+mn-lt"/>
          <a:ea typeface="+mn-ea"/>
          <a:cs typeface="+mn-cs"/>
        </a:defRPr>
      </a:lvl3pPr>
      <a:lvl4pPr marL="1600174"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4pPr>
      <a:lvl5pPr marL="2057366"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5pPr>
      <a:lvl6pPr marL="2514558"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6pPr>
      <a:lvl7pPr marL="2971750"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7pPr>
      <a:lvl8pPr marL="3428944"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8pPr>
      <a:lvl9pPr marL="3886135" indent="-228596" algn="l" defTabSz="457194" rtl="0" eaLnBrk="1" latinLnBrk="0" hangingPunct="1">
        <a:spcBef>
          <a:spcPts val="1001"/>
        </a:spcBef>
        <a:spcAft>
          <a:spcPts val="0"/>
        </a:spcAft>
        <a:buClr>
          <a:schemeClr val="accent1"/>
        </a:buClr>
        <a:buFont typeface="Wingdings 3" charset="2"/>
        <a:buChar char=""/>
        <a:defRPr sz="1201" kern="1200">
          <a:solidFill>
            <a:schemeClr val="tx1">
              <a:lumMod val="75000"/>
              <a:lumOff val="25000"/>
            </a:schemeClr>
          </a:solidFill>
          <a:latin typeface="+mn-lt"/>
          <a:ea typeface="+mn-ea"/>
          <a:cs typeface="+mn-cs"/>
        </a:defRPr>
      </a:lvl9pPr>
    </p:bodyStyle>
    <p:otherStyle>
      <a:defPPr>
        <a:defRPr lang="en-US"/>
      </a:defPPr>
      <a:lvl1pPr marL="0" algn="l" defTabSz="457194" rtl="0" eaLnBrk="1" latinLnBrk="0" hangingPunct="1">
        <a:defRPr sz="1799" kern="1200">
          <a:solidFill>
            <a:schemeClr val="tx1"/>
          </a:solidFill>
          <a:latin typeface="+mn-lt"/>
          <a:ea typeface="+mn-ea"/>
          <a:cs typeface="+mn-cs"/>
        </a:defRPr>
      </a:lvl1pPr>
      <a:lvl2pPr marL="457194" algn="l" defTabSz="457194" rtl="0" eaLnBrk="1" latinLnBrk="0" hangingPunct="1">
        <a:defRPr sz="1799" kern="1200">
          <a:solidFill>
            <a:schemeClr val="tx1"/>
          </a:solidFill>
          <a:latin typeface="+mn-lt"/>
          <a:ea typeface="+mn-ea"/>
          <a:cs typeface="+mn-cs"/>
        </a:defRPr>
      </a:lvl2pPr>
      <a:lvl3pPr marL="914384" algn="l" defTabSz="457194" rtl="0" eaLnBrk="1" latinLnBrk="0" hangingPunct="1">
        <a:defRPr sz="1799" kern="1200">
          <a:solidFill>
            <a:schemeClr val="tx1"/>
          </a:solidFill>
          <a:latin typeface="+mn-lt"/>
          <a:ea typeface="+mn-ea"/>
          <a:cs typeface="+mn-cs"/>
        </a:defRPr>
      </a:lvl3pPr>
      <a:lvl4pPr marL="1371576" algn="l" defTabSz="457194" rtl="0" eaLnBrk="1" latinLnBrk="0" hangingPunct="1">
        <a:defRPr sz="1799" kern="1200">
          <a:solidFill>
            <a:schemeClr val="tx1"/>
          </a:solidFill>
          <a:latin typeface="+mn-lt"/>
          <a:ea typeface="+mn-ea"/>
          <a:cs typeface="+mn-cs"/>
        </a:defRPr>
      </a:lvl4pPr>
      <a:lvl5pPr marL="1828770" algn="l" defTabSz="457194" rtl="0" eaLnBrk="1" latinLnBrk="0" hangingPunct="1">
        <a:defRPr sz="1799" kern="1200">
          <a:solidFill>
            <a:schemeClr val="tx1"/>
          </a:solidFill>
          <a:latin typeface="+mn-lt"/>
          <a:ea typeface="+mn-ea"/>
          <a:cs typeface="+mn-cs"/>
        </a:defRPr>
      </a:lvl5pPr>
      <a:lvl6pPr marL="2285962" algn="l" defTabSz="457194" rtl="0" eaLnBrk="1" latinLnBrk="0" hangingPunct="1">
        <a:defRPr sz="1799" kern="1200">
          <a:solidFill>
            <a:schemeClr val="tx1"/>
          </a:solidFill>
          <a:latin typeface="+mn-lt"/>
          <a:ea typeface="+mn-ea"/>
          <a:cs typeface="+mn-cs"/>
        </a:defRPr>
      </a:lvl6pPr>
      <a:lvl7pPr marL="2743154" algn="l" defTabSz="457194" rtl="0" eaLnBrk="1" latinLnBrk="0" hangingPunct="1">
        <a:defRPr sz="1799" kern="1200">
          <a:solidFill>
            <a:schemeClr val="tx1"/>
          </a:solidFill>
          <a:latin typeface="+mn-lt"/>
          <a:ea typeface="+mn-ea"/>
          <a:cs typeface="+mn-cs"/>
        </a:defRPr>
      </a:lvl7pPr>
      <a:lvl8pPr marL="3200346" algn="l" defTabSz="457194" rtl="0" eaLnBrk="1" latinLnBrk="0" hangingPunct="1">
        <a:defRPr sz="1799" kern="1200">
          <a:solidFill>
            <a:schemeClr val="tx1"/>
          </a:solidFill>
          <a:latin typeface="+mn-lt"/>
          <a:ea typeface="+mn-ea"/>
          <a:cs typeface="+mn-cs"/>
        </a:defRPr>
      </a:lvl8pPr>
      <a:lvl9pPr marL="3657540" algn="l" defTabSz="457194"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7445-089C-4833-A929-F67511F38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E3553EE-8BD5-4A27-AE77-43FB9514B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E8006D-9532-4B8D-95B4-8AEDB8230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A0242-BBBE-4DE0-9B60-4E8861083671}" type="datetimeFigureOut">
              <a:rPr lang="en-AU" smtClean="0"/>
              <a:t>1/08/2018</a:t>
            </a:fld>
            <a:endParaRPr lang="en-AU"/>
          </a:p>
        </p:txBody>
      </p:sp>
      <p:sp>
        <p:nvSpPr>
          <p:cNvPr id="5" name="Footer Placeholder 4">
            <a:extLst>
              <a:ext uri="{FF2B5EF4-FFF2-40B4-BE49-F238E27FC236}">
                <a16:creationId xmlns:a16="http://schemas.microsoft.com/office/drawing/2014/main" id="{05D25020-8A94-47FA-A29F-AE348CA4B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9427904-C332-48E5-AEA0-1B6BE58F6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B97AB-3728-4778-A5BF-BFE74368010E}" type="slidenum">
              <a:rPr lang="en-AU" smtClean="0"/>
              <a:t>‹#›</a:t>
            </a:fld>
            <a:endParaRPr lang="en-AU"/>
          </a:p>
        </p:txBody>
      </p:sp>
    </p:spTree>
    <p:extLst>
      <p:ext uri="{BB962C8B-B14F-4D97-AF65-F5344CB8AC3E}">
        <p14:creationId xmlns:p14="http://schemas.microsoft.com/office/powerpoint/2010/main" val="419226453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A2CF9-2BD1-4348-BB70-35403A740E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875A34-7320-47B1-A61C-7EC4307CB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A089CC-2251-419C-83E6-3521D0E08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EF38E-EA71-439C-8F3A-80B7542E13ED}" type="datetimeFigureOut">
              <a:rPr lang="en-AU" smtClean="0"/>
              <a:t>1/08/2018</a:t>
            </a:fld>
            <a:endParaRPr lang="en-AU"/>
          </a:p>
        </p:txBody>
      </p:sp>
      <p:sp>
        <p:nvSpPr>
          <p:cNvPr id="5" name="Footer Placeholder 4">
            <a:extLst>
              <a:ext uri="{FF2B5EF4-FFF2-40B4-BE49-F238E27FC236}">
                <a16:creationId xmlns:a16="http://schemas.microsoft.com/office/drawing/2014/main" id="{B9669133-7EAB-475F-9475-E32CA555C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6A39101-2F99-4F29-B606-BF9F7091A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FA73A-63BD-47A3-AED9-CB261E8080ED}" type="slidenum">
              <a:rPr lang="en-AU" smtClean="0"/>
              <a:t>‹#›</a:t>
            </a:fld>
            <a:endParaRPr lang="en-AU"/>
          </a:p>
        </p:txBody>
      </p:sp>
    </p:spTree>
    <p:extLst>
      <p:ext uri="{BB962C8B-B14F-4D97-AF65-F5344CB8AC3E}">
        <p14:creationId xmlns:p14="http://schemas.microsoft.com/office/powerpoint/2010/main" val="384989344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BB86C-7977-4F7E-B603-F4A6D8090F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BFADBB-1455-48E3-9EEE-D37A641B4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DB6AE1-F319-4943-B548-F9B197426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D4D1B-0D01-44AA-98AA-864730FA55D0}" type="datetimeFigureOut">
              <a:rPr lang="en-AU" smtClean="0"/>
              <a:t>1/08/2018</a:t>
            </a:fld>
            <a:endParaRPr lang="en-AU"/>
          </a:p>
        </p:txBody>
      </p:sp>
      <p:sp>
        <p:nvSpPr>
          <p:cNvPr id="5" name="Footer Placeholder 4">
            <a:extLst>
              <a:ext uri="{FF2B5EF4-FFF2-40B4-BE49-F238E27FC236}">
                <a16:creationId xmlns:a16="http://schemas.microsoft.com/office/drawing/2014/main" id="{5AB34E59-5E04-4BC0-874F-525ACEC10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7D129B7-E29D-43D0-AD81-BFEB00C853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58A66-E346-45E3-8F29-7D2955E73C5F}" type="slidenum">
              <a:rPr lang="en-AU" smtClean="0"/>
              <a:t>‹#›</a:t>
            </a:fld>
            <a:endParaRPr lang="en-AU"/>
          </a:p>
        </p:txBody>
      </p:sp>
    </p:spTree>
    <p:extLst>
      <p:ext uri="{BB962C8B-B14F-4D97-AF65-F5344CB8AC3E}">
        <p14:creationId xmlns:p14="http://schemas.microsoft.com/office/powerpoint/2010/main" val="86305459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422" y="1214032"/>
            <a:ext cx="10226178" cy="1439199"/>
          </a:xfrm>
          <a:solidFill>
            <a:schemeClr val="tx2">
              <a:lumMod val="40000"/>
              <a:lumOff val="60000"/>
            </a:schemeClr>
          </a:solidFill>
          <a:ln>
            <a:solidFill>
              <a:schemeClr val="bg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p>
            <a:pPr>
              <a:lnSpc>
                <a:spcPct val="150000"/>
              </a:lnSpc>
              <a:spcBef>
                <a:spcPts val="600"/>
              </a:spcBef>
              <a:spcAft>
                <a:spcPts val="600"/>
              </a:spcAft>
            </a:pPr>
            <a:r>
              <a:rPr lang="en-AU" sz="2400" b="1" dirty="0"/>
              <a:t>An integrative literature review: Cardiac rehabilitation services for people in rural and remote areas</a:t>
            </a:r>
          </a:p>
        </p:txBody>
      </p:sp>
      <p:sp>
        <p:nvSpPr>
          <p:cNvPr id="9" name="Content Placeholder 8"/>
          <p:cNvSpPr>
            <a:spLocks noGrp="1"/>
          </p:cNvSpPr>
          <p:nvPr>
            <p:ph idx="1"/>
          </p:nvPr>
        </p:nvSpPr>
        <p:spPr>
          <a:xfrm>
            <a:off x="1939666" y="3287419"/>
            <a:ext cx="8727856" cy="1045282"/>
          </a:xfrm>
          <a:solidFill>
            <a:schemeClr val="accent2">
              <a:lumMod val="20000"/>
              <a:lumOff val="80000"/>
            </a:schemeClr>
          </a:solidFill>
          <a:ln w="3175">
            <a:solidFill>
              <a:schemeClr val="bg2">
                <a:lumMod val="50000"/>
              </a:schemeClr>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07000"/>
              </a:lnSpc>
              <a:buNone/>
            </a:pPr>
            <a:r>
              <a:rPr lang="en-AU" sz="2400" b="1" dirty="0">
                <a:solidFill>
                  <a:schemeClr val="tx1"/>
                </a:solidFill>
                <a:effectLst>
                  <a:outerShdw blurRad="38100" dist="38100" dir="2700000" algn="tl">
                    <a:srgbClr val="000000">
                      <a:alpha val="43137"/>
                    </a:srgbClr>
                  </a:outerShdw>
                </a:effectLst>
              </a:rPr>
              <a:t>Pat Field </a:t>
            </a:r>
          </a:p>
          <a:p>
            <a:pPr marL="0" indent="0" algn="ctr">
              <a:lnSpc>
                <a:spcPct val="107000"/>
              </a:lnSpc>
              <a:buNone/>
            </a:pPr>
            <a:r>
              <a:rPr lang="en-AU" sz="2400" b="1" dirty="0">
                <a:solidFill>
                  <a:schemeClr val="tx1"/>
                </a:solidFill>
                <a:effectLst>
                  <a:outerShdw blurRad="38100" dist="38100" dir="2700000" algn="tl">
                    <a:srgbClr val="000000">
                      <a:alpha val="43137"/>
                    </a:srgbClr>
                  </a:outerShdw>
                </a:effectLst>
              </a:rPr>
              <a:t>PhD candidate James Cook University</a:t>
            </a:r>
          </a:p>
          <a:p>
            <a:pPr marL="0" indent="0" algn="ctr">
              <a:lnSpc>
                <a:spcPct val="107000"/>
              </a:lnSpc>
              <a:buNone/>
            </a:pPr>
            <a:endParaRPr lang="en-AU" sz="2400" b="1" dirty="0">
              <a:solidFill>
                <a:schemeClr val="tx1"/>
              </a:solidFill>
              <a:effectLst>
                <a:outerShdw blurRad="38100" dist="38100" dir="2700000" algn="tl">
                  <a:srgbClr val="000000">
                    <a:alpha val="43137"/>
                  </a:srgbClr>
                </a:outerShdw>
              </a:effectLst>
            </a:endParaRPr>
          </a:p>
        </p:txBody>
      </p:sp>
      <p:sp>
        <p:nvSpPr>
          <p:cNvPr id="10" name="Rectangle 9"/>
          <p:cNvSpPr/>
          <p:nvPr/>
        </p:nvSpPr>
        <p:spPr>
          <a:xfrm>
            <a:off x="1290422" y="5190093"/>
            <a:ext cx="10226178" cy="1602941"/>
          </a:xfrm>
          <a:prstGeom prst="rect">
            <a:avLst/>
          </a:prstGeom>
          <a:solidFill>
            <a:srgbClr val="124E22"/>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i="1">
                <a:solidFill>
                  <a:schemeClr val="bg1"/>
                </a:solidFill>
              </a:rPr>
              <a:t>ACRA 2018</a:t>
            </a:r>
            <a:endParaRPr lang="en-AU" sz="2000" b="1" i="1" dirty="0">
              <a:solidFill>
                <a:schemeClr val="bg1"/>
              </a:solidFill>
            </a:endParaRPr>
          </a:p>
          <a:p>
            <a:pPr algn="ctr"/>
            <a:r>
              <a:rPr lang="en-AU" sz="2400" b="1" i="1" dirty="0">
                <a:solidFill>
                  <a:schemeClr val="bg1"/>
                </a:solidFill>
              </a:rPr>
              <a:t>Brisbane</a:t>
            </a:r>
          </a:p>
        </p:txBody>
      </p:sp>
      <p:sp>
        <p:nvSpPr>
          <p:cNvPr id="3" name="TextBox 2"/>
          <p:cNvSpPr txBox="1"/>
          <p:nvPr/>
        </p:nvSpPr>
        <p:spPr>
          <a:xfrm>
            <a:off x="10786369" y="379457"/>
            <a:ext cx="1260629" cy="1296140"/>
          </a:xfrm>
          <a:prstGeom prst="rect">
            <a:avLst/>
          </a:prstGeom>
          <a:noFill/>
        </p:spPr>
        <p:txBody>
          <a:bodyPr wrap="square" rtlCol="0">
            <a:spAutoFit/>
          </a:bodyPr>
          <a:lstStyle/>
          <a:p>
            <a:endParaRPr lang="en-AU" dirty="0"/>
          </a:p>
        </p:txBody>
      </p:sp>
      <p:sp>
        <p:nvSpPr>
          <p:cNvPr id="6" name="TextBox 5"/>
          <p:cNvSpPr txBox="1"/>
          <p:nvPr/>
        </p:nvSpPr>
        <p:spPr>
          <a:xfrm>
            <a:off x="10938769" y="531857"/>
            <a:ext cx="1260629" cy="1296140"/>
          </a:xfrm>
          <a:prstGeom prst="rect">
            <a:avLst/>
          </a:prstGeom>
          <a:noFill/>
        </p:spPr>
        <p:txBody>
          <a:bodyPr wrap="square" rtlCol="0">
            <a:spAutoFit/>
          </a:bodyPr>
          <a:lstStyle/>
          <a:p>
            <a:endParaRPr lang="en-AU" dirty="0"/>
          </a:p>
        </p:txBody>
      </p:sp>
      <p:pic>
        <p:nvPicPr>
          <p:cNvPr id="4" name="Picture 3"/>
          <p:cNvPicPr>
            <a:picLocks noChangeAspect="1"/>
          </p:cNvPicPr>
          <p:nvPr/>
        </p:nvPicPr>
        <p:blipFill>
          <a:blip r:embed="rId3"/>
          <a:stretch>
            <a:fillRect/>
          </a:stretch>
        </p:blipFill>
        <p:spPr>
          <a:xfrm>
            <a:off x="9603655" y="115953"/>
            <a:ext cx="2060627" cy="883997"/>
          </a:xfrm>
          <a:prstGeom prst="rect">
            <a:avLst/>
          </a:prstGeom>
        </p:spPr>
      </p:pic>
      <p:pic>
        <p:nvPicPr>
          <p:cNvPr id="5" name="Picture 4"/>
          <p:cNvPicPr>
            <a:picLocks noChangeAspect="1"/>
          </p:cNvPicPr>
          <p:nvPr/>
        </p:nvPicPr>
        <p:blipFill>
          <a:blip r:embed="rId4"/>
          <a:stretch>
            <a:fillRect/>
          </a:stretch>
        </p:blipFill>
        <p:spPr>
          <a:xfrm>
            <a:off x="11516600" y="6012172"/>
            <a:ext cx="530398" cy="627942"/>
          </a:xfrm>
          <a:prstGeom prst="rect">
            <a:avLst/>
          </a:prstGeom>
        </p:spPr>
      </p:pic>
    </p:spTree>
    <p:extLst>
      <p:ext uri="{BB962C8B-B14F-4D97-AF65-F5344CB8AC3E}">
        <p14:creationId xmlns:p14="http://schemas.microsoft.com/office/powerpoint/2010/main" val="54739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158636764"/>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7D1CCB9-8D94-4FEF-A377-BDE30CD79E8F}"/>
              </a:ext>
            </a:extLst>
          </p:cNvPr>
          <p:cNvSpPr txBox="1"/>
          <p:nvPr/>
        </p:nvSpPr>
        <p:spPr>
          <a:xfrm>
            <a:off x="925689" y="169332"/>
            <a:ext cx="10984089" cy="646331"/>
          </a:xfrm>
          <a:prstGeom prst="rect">
            <a:avLst/>
          </a:prstGeom>
          <a:solidFill>
            <a:srgbClr val="C00000"/>
          </a:solidFill>
        </p:spPr>
        <p:txBody>
          <a:bodyPr wrap="square" rtlCol="0">
            <a:spAutoFit/>
          </a:bodyPr>
          <a:lstStyle/>
          <a:p>
            <a:pPr algn="ctr"/>
            <a:r>
              <a:rPr lang="en-AU" b="1" dirty="0">
                <a:solidFill>
                  <a:schemeClr val="bg1"/>
                </a:solidFill>
              </a:rPr>
              <a:t>Female heart disease hospital admissions 2011 - 16 Indigenous/non-Indigenous</a:t>
            </a:r>
          </a:p>
          <a:p>
            <a:endParaRPr lang="en-AU" dirty="0"/>
          </a:p>
        </p:txBody>
      </p:sp>
    </p:spTree>
    <p:extLst>
      <p:ext uri="{BB962C8B-B14F-4D97-AF65-F5344CB8AC3E}">
        <p14:creationId xmlns:p14="http://schemas.microsoft.com/office/powerpoint/2010/main" val="381270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FD779B-852E-480A-8CC3-709FCA2DA8B6}"/>
              </a:ext>
            </a:extLst>
          </p:cNvPr>
          <p:cNvSpPr txBox="1"/>
          <p:nvPr/>
        </p:nvSpPr>
        <p:spPr>
          <a:xfrm>
            <a:off x="0" y="0"/>
            <a:ext cx="12191999" cy="668215"/>
          </a:xfrm>
          <a:prstGeom prst="rect">
            <a:avLst/>
          </a:prstGeom>
          <a:solidFill>
            <a:srgbClr val="C00000"/>
          </a:solidFill>
        </p:spPr>
        <p:txBody>
          <a:bodyPr vert="horz" lIns="91440" tIns="45720" rIns="91440" bIns="45720" rtlCol="0" anchor="ctr">
            <a:normAutofit fontScale="47500" lnSpcReduction="20000"/>
          </a:bodyPr>
          <a:lstStyle/>
          <a:p>
            <a:pPr algn="ctr" defTabSz="914400">
              <a:lnSpc>
                <a:spcPct val="90000"/>
              </a:lnSpc>
              <a:spcBef>
                <a:spcPct val="0"/>
              </a:spcBef>
              <a:spcAft>
                <a:spcPts val="600"/>
              </a:spcAft>
            </a:pPr>
            <a:endParaRPr lang="en-US" sz="4100" b="1" kern="1200" dirty="0">
              <a:solidFill>
                <a:schemeClr val="bg1"/>
              </a:solidFill>
              <a:latin typeface="+mj-lt"/>
              <a:ea typeface="+mj-ea"/>
              <a:cs typeface="+mj-cs"/>
            </a:endParaRPr>
          </a:p>
          <a:p>
            <a:pPr algn="ctr" defTabSz="914400">
              <a:lnSpc>
                <a:spcPct val="90000"/>
              </a:lnSpc>
              <a:spcBef>
                <a:spcPct val="0"/>
              </a:spcBef>
              <a:spcAft>
                <a:spcPts val="600"/>
              </a:spcAft>
            </a:pPr>
            <a:r>
              <a:rPr lang="en-US" sz="4100" b="1" kern="1200" dirty="0">
                <a:solidFill>
                  <a:schemeClr val="bg1"/>
                </a:solidFill>
                <a:latin typeface="+mj-lt"/>
                <a:ea typeface="+mj-ea"/>
                <a:cs typeface="+mj-cs"/>
              </a:rPr>
              <a:t>Male heart disease hospital admissions 2011 - 16 Indigenous/non-Indigenous</a:t>
            </a:r>
          </a:p>
          <a:p>
            <a:pPr defTabSz="914400">
              <a:lnSpc>
                <a:spcPct val="90000"/>
              </a:lnSpc>
              <a:spcBef>
                <a:spcPct val="0"/>
              </a:spcBef>
              <a:spcAft>
                <a:spcPts val="600"/>
              </a:spcAft>
            </a:pPr>
            <a:endParaRPr lang="en-US" sz="4100" kern="1200" dirty="0">
              <a:solidFill>
                <a:schemeClr val="tx1"/>
              </a:solidFill>
              <a:latin typeface="+mj-lt"/>
              <a:ea typeface="+mj-ea"/>
              <a:cs typeface="+mj-cs"/>
            </a:endParaRPr>
          </a:p>
        </p:txBody>
      </p:sp>
      <p:graphicFrame>
        <p:nvGraphicFramePr>
          <p:cNvPr id="4" name="Chart 3">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083678843"/>
              </p:ext>
            </p:extLst>
          </p:nvPr>
        </p:nvGraphicFramePr>
        <p:xfrm>
          <a:off x="828675" y="808893"/>
          <a:ext cx="10794756" cy="5556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20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7807B-1FB9-40B6-BFB7-86E8009DDF6E}"/>
              </a:ext>
            </a:extLst>
          </p:cNvPr>
          <p:cNvSpPr/>
          <p:nvPr/>
        </p:nvSpPr>
        <p:spPr>
          <a:xfrm>
            <a:off x="0" y="753035"/>
            <a:ext cx="12192000" cy="8094203"/>
          </a:xfrm>
          <a:prstGeom prst="rect">
            <a:avLst/>
          </a:prstGeom>
          <a:solidFill>
            <a:srgbClr val="FFF5D9"/>
          </a:solidFill>
          <a:effectLst>
            <a:outerShdw blurRad="50800" dist="38100" dir="2700000" algn="tl" rotWithShape="0">
              <a:prstClr val="black">
                <a:alpha val="40000"/>
              </a:prstClr>
            </a:outerShdw>
          </a:effectLst>
        </p:spPr>
        <p:txBody>
          <a:bodyPr wrap="square">
            <a:spAutoFit/>
          </a:bodyPr>
          <a:lstStyle/>
          <a:p>
            <a:pPr>
              <a:lnSpc>
                <a:spcPct val="114000"/>
              </a:lnSpc>
              <a:spcBef>
                <a:spcPts val="600"/>
              </a:spcBef>
              <a:spcAft>
                <a:spcPts val="600"/>
              </a:spcAft>
            </a:pPr>
            <a:endParaRPr lang="en-AU" sz="2400" b="1" dirty="0"/>
          </a:p>
          <a:p>
            <a:pPr>
              <a:lnSpc>
                <a:spcPct val="114000"/>
              </a:lnSpc>
              <a:spcBef>
                <a:spcPts val="600"/>
              </a:spcBef>
              <a:spcAft>
                <a:spcPts val="600"/>
              </a:spcAft>
            </a:pPr>
            <a:r>
              <a:rPr lang="en-AU" sz="2400" b="1" dirty="0"/>
              <a:t>Definition:</a:t>
            </a:r>
          </a:p>
          <a:p>
            <a:pPr>
              <a:lnSpc>
                <a:spcPct val="114000"/>
              </a:lnSpc>
              <a:spcBef>
                <a:spcPts val="600"/>
              </a:spcBef>
              <a:spcAft>
                <a:spcPts val="600"/>
              </a:spcAft>
            </a:pPr>
            <a:endParaRPr lang="en-AU" sz="800" b="1" dirty="0"/>
          </a:p>
          <a:p>
            <a:pPr>
              <a:lnSpc>
                <a:spcPct val="114000"/>
              </a:lnSpc>
              <a:spcBef>
                <a:spcPts val="600"/>
              </a:spcBef>
              <a:spcAft>
                <a:spcPts val="600"/>
              </a:spcAft>
            </a:pPr>
            <a:r>
              <a:rPr lang="en-AU" sz="2400" i="1" dirty="0"/>
              <a:t>Evidenced based process for systematic analysis, critical review and synthesis of selected qualitative, quantitative and mixed method studies to facilitate future directions and perspectives.</a:t>
            </a:r>
          </a:p>
          <a:p>
            <a:pPr>
              <a:lnSpc>
                <a:spcPct val="150000"/>
              </a:lnSpc>
              <a:spcBef>
                <a:spcPts val="600"/>
              </a:spcBef>
              <a:spcAft>
                <a:spcPts val="600"/>
              </a:spcAft>
            </a:pPr>
            <a:r>
              <a:rPr lang="en-AU" sz="2400" b="1" dirty="0"/>
              <a:t>Aim:</a:t>
            </a:r>
          </a:p>
          <a:p>
            <a:pPr marL="809625" indent="-457200">
              <a:lnSpc>
                <a:spcPct val="150000"/>
              </a:lnSpc>
              <a:spcBef>
                <a:spcPts val="600"/>
              </a:spcBef>
              <a:spcAft>
                <a:spcPts val="600"/>
              </a:spcAft>
              <a:buClr>
                <a:srgbClr val="C00000"/>
              </a:buClr>
              <a:buFont typeface="Wingdings" panose="05000000000000000000" pitchFamily="2" charset="2"/>
              <a:buChar char="Ø"/>
            </a:pPr>
            <a:r>
              <a:rPr lang="en-AU" sz="2400" dirty="0"/>
              <a:t>To identify </a:t>
            </a:r>
            <a:r>
              <a:rPr lang="en-AU" sz="2400" dirty="0">
                <a:latin typeface="Calibri" panose="020F0502020204030204" pitchFamily="34" charset="0"/>
                <a:ea typeface="Times New Roman" panose="02020603050405020304" pitchFamily="18" charset="0"/>
              </a:rPr>
              <a:t>barriers, enablers and pathways of referral and access to c</a:t>
            </a:r>
            <a:r>
              <a:rPr lang="en-AU" sz="2400" dirty="0"/>
              <a:t>ardiac rehabilitation services for adults living in rural and remote areas </a:t>
            </a:r>
            <a:r>
              <a:rPr lang="en-AU" sz="2400" dirty="0">
                <a:latin typeface="Calibri" panose="020F0502020204030204" pitchFamily="34" charset="0"/>
                <a:cs typeface="Calibri" panose="020F0502020204030204" pitchFamily="34" charset="0"/>
              </a:rPr>
              <a:t>of Australia</a:t>
            </a:r>
          </a:p>
          <a:p>
            <a:pPr>
              <a:lnSpc>
                <a:spcPct val="150000"/>
              </a:lnSpc>
              <a:spcBef>
                <a:spcPts val="600"/>
              </a:spcBef>
              <a:spcAft>
                <a:spcPts val="600"/>
              </a:spcAft>
            </a:pPr>
            <a:endParaRPr lang="en-AU" sz="2400" dirty="0">
              <a:latin typeface="Calibri" panose="020F0502020204030204" pitchFamily="34" charset="0"/>
              <a:ea typeface="Times New Roman" panose="02020603050405020304" pitchFamily="18" charset="0"/>
            </a:endParaRPr>
          </a:p>
          <a:p>
            <a:pPr>
              <a:lnSpc>
                <a:spcPct val="150000"/>
              </a:lnSpc>
              <a:spcBef>
                <a:spcPts val="600"/>
              </a:spcBef>
              <a:spcAft>
                <a:spcPts val="600"/>
              </a:spcAft>
            </a:pPr>
            <a:endParaRPr lang="en-AU" sz="2400" dirty="0">
              <a:latin typeface="Calibri" panose="020F0502020204030204" pitchFamily="34" charset="0"/>
              <a:ea typeface="Times New Roman" panose="02020603050405020304" pitchFamily="18" charset="0"/>
            </a:endParaRPr>
          </a:p>
          <a:p>
            <a:pPr>
              <a:lnSpc>
                <a:spcPct val="150000"/>
              </a:lnSpc>
              <a:spcBef>
                <a:spcPts val="600"/>
              </a:spcBef>
              <a:spcAft>
                <a:spcPts val="600"/>
              </a:spcAft>
            </a:pPr>
            <a:endParaRPr lang="en-AU" sz="2400" dirty="0">
              <a:latin typeface="Calibri" panose="020F0502020204030204" pitchFamily="34" charset="0"/>
              <a:ea typeface="Times New Roman" panose="02020603050405020304" pitchFamily="18" charset="0"/>
            </a:endParaRPr>
          </a:p>
          <a:p>
            <a:pPr>
              <a:lnSpc>
                <a:spcPct val="150000"/>
              </a:lnSpc>
              <a:spcBef>
                <a:spcPts val="600"/>
              </a:spcBef>
              <a:spcAft>
                <a:spcPts val="600"/>
              </a:spcAft>
            </a:pPr>
            <a:endParaRPr lang="en-AU" sz="1400" dirty="0">
              <a:latin typeface="Calibri" panose="020F0502020204030204" pitchFamily="34" charset="0"/>
              <a:ea typeface="Times New Roman" panose="02020603050405020304" pitchFamily="18" charset="0"/>
            </a:endParaRPr>
          </a:p>
          <a:p>
            <a:pPr>
              <a:lnSpc>
                <a:spcPct val="150000"/>
              </a:lnSpc>
              <a:spcBef>
                <a:spcPts val="600"/>
              </a:spcBef>
              <a:spcAft>
                <a:spcPts val="600"/>
              </a:spcAft>
            </a:pPr>
            <a:endParaRPr lang="en-AU" sz="1400" dirty="0">
              <a:latin typeface="Calibri" panose="020F0502020204030204" pitchFamily="34"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B3817E66-C60F-4854-9CC0-4DA8C35784D4}"/>
              </a:ext>
            </a:extLst>
          </p:cNvPr>
          <p:cNvSpPr/>
          <p:nvPr/>
        </p:nvSpPr>
        <p:spPr>
          <a:xfrm>
            <a:off x="0" y="0"/>
            <a:ext cx="12192000" cy="753035"/>
          </a:xfrm>
          <a:prstGeom prst="roundRect">
            <a:avLst/>
          </a:prstGeom>
          <a:solidFill>
            <a:srgbClr val="A5301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Integrative Literature Review (IR)</a:t>
            </a:r>
            <a:endParaRPr lang="en-AU" sz="2800" b="1" dirty="0"/>
          </a:p>
        </p:txBody>
      </p:sp>
    </p:spTree>
    <p:extLst>
      <p:ext uri="{BB962C8B-B14F-4D97-AF65-F5344CB8AC3E}">
        <p14:creationId xmlns:p14="http://schemas.microsoft.com/office/powerpoint/2010/main" val="50031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1BC3D-672A-46A9-9653-FFAC707C6786}"/>
              </a:ext>
            </a:extLst>
          </p:cNvPr>
          <p:cNvSpPr/>
          <p:nvPr/>
        </p:nvSpPr>
        <p:spPr>
          <a:xfrm>
            <a:off x="2" y="19050"/>
            <a:ext cx="2769324" cy="6857999"/>
          </a:xfrm>
          <a:prstGeom prst="rect">
            <a:avLst/>
          </a:prstGeom>
          <a:solidFill>
            <a:srgbClr val="124E22"/>
          </a:solidFill>
          <a:ln>
            <a:solidFill>
              <a:srgbClr val="782009">
                <a:alpha val="80000"/>
              </a:srgb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lumMod val="75000"/>
                </a:schemeClr>
              </a:buClr>
            </a:pPr>
            <a:endParaRPr lang="en-AU" sz="3200" b="1" dirty="0"/>
          </a:p>
          <a:p>
            <a:pPr>
              <a:buClr>
                <a:schemeClr val="accent1">
                  <a:lumMod val="75000"/>
                </a:schemeClr>
              </a:buClr>
            </a:pPr>
            <a:endParaRPr lang="en-AU" sz="3200" b="1" dirty="0"/>
          </a:p>
          <a:p>
            <a:pPr>
              <a:buClr>
                <a:schemeClr val="accent1">
                  <a:lumMod val="75000"/>
                </a:schemeClr>
              </a:buClr>
            </a:pPr>
            <a:endParaRPr lang="en-AU" sz="3200" b="1" dirty="0"/>
          </a:p>
          <a:p>
            <a:pPr>
              <a:buClr>
                <a:schemeClr val="accent1">
                  <a:lumMod val="75000"/>
                </a:schemeClr>
              </a:buClr>
            </a:pPr>
            <a:r>
              <a:rPr lang="en-AU" sz="2400" b="1" dirty="0">
                <a:latin typeface="Calibri" panose="020F0502020204030204" pitchFamily="34" charset="0"/>
                <a:cs typeface="Calibri" panose="020F0502020204030204" pitchFamily="34" charset="0"/>
              </a:rPr>
              <a:t>Methods:</a:t>
            </a:r>
          </a:p>
          <a:p>
            <a:pPr>
              <a:buClr>
                <a:schemeClr val="accent1">
                  <a:lumMod val="75000"/>
                </a:schemeClr>
              </a:buClr>
            </a:pPr>
            <a:endParaRPr lang="en-AU" sz="2400" b="1" dirty="0">
              <a:latin typeface="Calibri" panose="020F0502020204030204" pitchFamily="34" charset="0"/>
              <a:cs typeface="Calibri" panose="020F0502020204030204" pitchFamily="34" charset="0"/>
            </a:endParaRPr>
          </a:p>
          <a:p>
            <a:pPr marL="266700" indent="-266700">
              <a:buClr>
                <a:schemeClr val="accent1">
                  <a:lumMod val="75000"/>
                </a:schemeClr>
              </a:buClr>
            </a:pPr>
            <a:r>
              <a:rPr lang="en-AU" sz="2400" dirty="0">
                <a:latin typeface="Calibri" panose="020F0502020204030204" pitchFamily="34" charset="0"/>
                <a:cs typeface="Calibri" panose="020F0502020204030204" pitchFamily="34" charset="0"/>
              </a:rPr>
              <a:t>-  Electronic data base searches</a:t>
            </a:r>
          </a:p>
          <a:p>
            <a:pPr>
              <a:buClr>
                <a:schemeClr val="accent1">
                  <a:lumMod val="75000"/>
                </a:schemeClr>
              </a:buClr>
            </a:pPr>
            <a:endParaRPr lang="en-AU" sz="2400" dirty="0">
              <a:latin typeface="Calibri" panose="020F0502020204030204" pitchFamily="34" charset="0"/>
              <a:cs typeface="Calibri" panose="020F0502020204030204" pitchFamily="34" charset="0"/>
            </a:endParaRPr>
          </a:p>
          <a:p>
            <a:pPr marL="342900" indent="-342900">
              <a:buClr>
                <a:schemeClr val="bg1"/>
              </a:buClr>
              <a:buFont typeface="Century Gothic" panose="020B0502020202020204" pitchFamily="34" charset="0"/>
              <a:buChar char="−"/>
            </a:pPr>
            <a:endParaRPr lang="en-AU" sz="2400" dirty="0">
              <a:latin typeface="Calibri" panose="020F0502020204030204" pitchFamily="34" charset="0"/>
              <a:cs typeface="Calibri" panose="020F0502020204030204" pitchFamily="34" charset="0"/>
            </a:endParaRPr>
          </a:p>
          <a:p>
            <a:pPr marL="0" lvl="1">
              <a:spcBef>
                <a:spcPts val="0"/>
              </a:spcBef>
              <a:buClr>
                <a:schemeClr val="bg1"/>
              </a:buClr>
            </a:pPr>
            <a:r>
              <a:rPr lang="en-AU" sz="2400" dirty="0">
                <a:latin typeface="Calibri" panose="020F0502020204030204" pitchFamily="34" charset="0"/>
                <a:cs typeface="Calibri" panose="020F0502020204030204" pitchFamily="34" charset="0"/>
              </a:rPr>
              <a:t>Plus: </a:t>
            </a:r>
          </a:p>
          <a:p>
            <a:pPr marL="342900" lvl="1" indent="-342900">
              <a:spcBef>
                <a:spcPts val="0"/>
              </a:spcBef>
              <a:buClr>
                <a:schemeClr val="bg1"/>
              </a:buClr>
              <a:buFont typeface="Century Gothic" panose="020B0502020202020204" pitchFamily="34" charset="0"/>
              <a:buChar char="−"/>
            </a:pPr>
            <a:endParaRPr lang="en-AU" sz="2400" b="1" dirty="0">
              <a:latin typeface="Calibri" panose="020F0502020204030204" pitchFamily="34" charset="0"/>
              <a:cs typeface="Calibri" panose="020F0502020204030204" pitchFamily="34" charset="0"/>
            </a:endParaRPr>
          </a:p>
          <a:p>
            <a:pPr marL="342900" lvl="1" indent="-342900">
              <a:spcBef>
                <a:spcPts val="0"/>
              </a:spcBef>
              <a:buClr>
                <a:schemeClr val="bg1"/>
              </a:buClr>
              <a:buFont typeface="Century Gothic" panose="020B0502020202020204" pitchFamily="34" charset="0"/>
              <a:buChar char="−"/>
            </a:pPr>
            <a:r>
              <a:rPr lang="en-AU" sz="2400" dirty="0">
                <a:latin typeface="Calibri" panose="020F0502020204030204" pitchFamily="34" charset="0"/>
                <a:cs typeface="Calibri" panose="020F0502020204030204" pitchFamily="34" charset="0"/>
              </a:rPr>
              <a:t>reference lists  and citations</a:t>
            </a:r>
          </a:p>
        </p:txBody>
      </p:sp>
      <p:sp>
        <p:nvSpPr>
          <p:cNvPr id="3" name="Content Placeholder 2"/>
          <p:cNvSpPr>
            <a:spLocks noGrp="1"/>
          </p:cNvSpPr>
          <p:nvPr>
            <p:ph idx="1"/>
          </p:nvPr>
        </p:nvSpPr>
        <p:spPr>
          <a:xfrm>
            <a:off x="2769328" y="678427"/>
            <a:ext cx="9422670" cy="6179573"/>
          </a:xfrm>
          <a:solidFill>
            <a:srgbClr val="FFF5D9"/>
          </a:solidFill>
        </p:spPr>
        <p:txBody>
          <a:bodyPr>
            <a:noAutofit/>
          </a:bodyPr>
          <a:lstStyle/>
          <a:p>
            <a:pPr marL="457200" lvl="1" indent="-457200">
              <a:spcBef>
                <a:spcPts val="1200"/>
              </a:spcBef>
              <a:spcAft>
                <a:spcPts val="600"/>
              </a:spcAft>
              <a:buClr>
                <a:schemeClr val="accent1"/>
              </a:buClr>
              <a:buFont typeface="+mj-lt"/>
              <a:buAutoNum type="arabicPeriod"/>
            </a:pPr>
            <a:endParaRPr lang="en-AU" sz="800" b="1" dirty="0">
              <a:latin typeface="Calibri" panose="020F0502020204030204" pitchFamily="34" charset="0"/>
              <a:ea typeface="Calibri" panose="020F0502020204030204" pitchFamily="34" charset="0"/>
              <a:cs typeface="Calibri" panose="020F0502020204030204" pitchFamily="34" charset="0"/>
            </a:endParaRPr>
          </a:p>
          <a:p>
            <a:pPr marL="457200" lvl="1" indent="-457200">
              <a:spcBef>
                <a:spcPts val="1200"/>
              </a:spcBef>
              <a:spcAft>
                <a:spcPts val="600"/>
              </a:spcAft>
              <a:buClr>
                <a:schemeClr val="accent1"/>
              </a:buClr>
              <a:buFont typeface="+mj-lt"/>
              <a:buAutoNum type="arabicPeriod"/>
            </a:pPr>
            <a:r>
              <a:rPr lang="en-AU" sz="2200" b="1" dirty="0">
                <a:latin typeface="Calibri" panose="020F0502020204030204" pitchFamily="34" charset="0"/>
                <a:ea typeface="Calibri" panose="020F0502020204030204" pitchFamily="34" charset="0"/>
                <a:cs typeface="Calibri" panose="020F0502020204030204" pitchFamily="34" charset="0"/>
              </a:rPr>
              <a:t>Inclusion</a:t>
            </a:r>
          </a:p>
          <a:p>
            <a:pPr marL="449263" lvl="1" indent="-449263">
              <a:spcBef>
                <a:spcPts val="600"/>
              </a:spcBef>
              <a:spcAft>
                <a:spcPts val="600"/>
              </a:spcAft>
              <a:buClr>
                <a:schemeClr val="accent1"/>
              </a:buClr>
              <a:buFont typeface="Wingdings" panose="05000000000000000000" pitchFamily="2" charset="2"/>
              <a:buChar char="Ø"/>
            </a:pPr>
            <a:r>
              <a:rPr lang="en-AU" sz="2200" dirty="0">
                <a:latin typeface="Calibri" panose="020F0502020204030204" pitchFamily="34" charset="0"/>
                <a:ea typeface="Calibri" panose="020F0502020204030204" pitchFamily="34" charset="0"/>
                <a:cs typeface="Calibri" panose="020F0502020204030204" pitchFamily="34" charset="0"/>
              </a:rPr>
              <a:t>cardiac rehabilitation in rural and remote areas of Australia and internationally</a:t>
            </a:r>
          </a:p>
          <a:p>
            <a:pPr marL="449263" lvl="1" indent="-449263">
              <a:spcBef>
                <a:spcPts val="600"/>
              </a:spcBef>
              <a:spcAft>
                <a:spcPts val="600"/>
              </a:spcAft>
              <a:buClr>
                <a:schemeClr val="accent1"/>
              </a:buClr>
              <a:buFont typeface="Wingdings" panose="05000000000000000000" pitchFamily="2" charset="2"/>
              <a:buChar char="Ø"/>
            </a:pPr>
            <a:r>
              <a:rPr lang="en-AU" sz="2200" dirty="0">
                <a:latin typeface="Calibri" panose="020F0502020204030204" pitchFamily="34" charset="0"/>
                <a:ea typeface="Calibri" panose="020F0502020204030204" pitchFamily="34" charset="0"/>
                <a:cs typeface="Calibri" panose="020F0502020204030204" pitchFamily="34" charset="0"/>
              </a:rPr>
              <a:t>barriers, enablers and pathways to CR for all people</a:t>
            </a:r>
          </a:p>
          <a:p>
            <a:pPr marL="447675" lvl="1" indent="-447675">
              <a:spcBef>
                <a:spcPts val="600"/>
              </a:spcBef>
              <a:spcAft>
                <a:spcPts val="600"/>
              </a:spcAft>
              <a:buClr>
                <a:schemeClr val="accent1"/>
              </a:buClr>
              <a:buFont typeface="Wingdings" panose="05000000000000000000" pitchFamily="2" charset="2"/>
              <a:buChar char="Ø"/>
            </a:pPr>
            <a:r>
              <a:rPr lang="en-AU" sz="2200" dirty="0">
                <a:latin typeface="Calibri" panose="020F0502020204030204" pitchFamily="34" charset="0"/>
                <a:ea typeface="Times New Roman" panose="02020603050405020304" pitchFamily="18" charset="0"/>
                <a:cs typeface="Calibri" panose="020F0502020204030204" pitchFamily="34" charset="0"/>
              </a:rPr>
              <a:t>1</a:t>
            </a:r>
            <a:r>
              <a:rPr lang="en-AU" sz="2200" baseline="30000" dirty="0">
                <a:latin typeface="Calibri" panose="020F0502020204030204" pitchFamily="34" charset="0"/>
                <a:ea typeface="Times New Roman" panose="02020603050405020304" pitchFamily="18" charset="0"/>
                <a:cs typeface="Calibri" panose="020F0502020204030204" pitchFamily="34" charset="0"/>
              </a:rPr>
              <a:t>st</a:t>
            </a:r>
            <a:r>
              <a:rPr lang="en-AU" sz="2200" dirty="0">
                <a:latin typeface="Calibri" panose="020F0502020204030204" pitchFamily="34" charset="0"/>
                <a:ea typeface="Times New Roman" panose="02020603050405020304" pitchFamily="18" charset="0"/>
                <a:cs typeface="Calibri" panose="020F0502020204030204" pitchFamily="34" charset="0"/>
              </a:rPr>
              <a:t> January 2007 - 31</a:t>
            </a:r>
            <a:r>
              <a:rPr lang="en-AU" sz="2200" baseline="30000" dirty="0">
                <a:latin typeface="Calibri" panose="020F0502020204030204" pitchFamily="34" charset="0"/>
                <a:ea typeface="Times New Roman" panose="02020603050405020304" pitchFamily="18" charset="0"/>
                <a:cs typeface="Calibri" panose="020F0502020204030204" pitchFamily="34" charset="0"/>
              </a:rPr>
              <a:t>st</a:t>
            </a:r>
            <a:r>
              <a:rPr lang="en-AU" sz="2200" dirty="0">
                <a:latin typeface="Calibri" panose="020F0502020204030204" pitchFamily="34" charset="0"/>
                <a:ea typeface="Times New Roman" panose="02020603050405020304" pitchFamily="18" charset="0"/>
                <a:cs typeface="Calibri" panose="020F0502020204030204" pitchFamily="34" charset="0"/>
              </a:rPr>
              <a:t> December 2016, in English</a:t>
            </a:r>
          </a:p>
          <a:p>
            <a:pPr marL="447675" lvl="1" indent="-447675">
              <a:spcBef>
                <a:spcPts val="600"/>
              </a:spcBef>
              <a:spcAft>
                <a:spcPts val="600"/>
              </a:spcAft>
              <a:buClr>
                <a:schemeClr val="accent1"/>
              </a:buClr>
              <a:buFont typeface="Wingdings" panose="05000000000000000000" pitchFamily="2" charset="2"/>
              <a:buChar char="Ø"/>
            </a:pPr>
            <a:r>
              <a:rPr lang="en-AU" sz="2200" dirty="0">
                <a:latin typeface="Calibri" panose="020F0502020204030204" pitchFamily="34" charset="0"/>
                <a:ea typeface="Times New Roman" panose="02020603050405020304" pitchFamily="18" charset="0"/>
                <a:cs typeface="Calibri" panose="020F0502020204030204" pitchFamily="34" charset="0"/>
              </a:rPr>
              <a:t>peer reviewed</a:t>
            </a:r>
          </a:p>
          <a:p>
            <a:pPr marL="447675" lvl="1" indent="-447675">
              <a:spcBef>
                <a:spcPts val="600"/>
              </a:spcBef>
              <a:spcAft>
                <a:spcPts val="600"/>
              </a:spcAft>
              <a:buClr>
                <a:schemeClr val="accent1"/>
              </a:buClr>
              <a:buFont typeface="Wingdings" panose="05000000000000000000" pitchFamily="2" charset="2"/>
              <a:buChar char="Ø"/>
            </a:pPr>
            <a:endParaRPr lang="en-AU" sz="800" dirty="0">
              <a:latin typeface="Calibri" panose="020F0502020204030204" pitchFamily="34" charset="0"/>
              <a:ea typeface="Times New Roman" panose="02020603050405020304" pitchFamily="18" charset="0"/>
              <a:cs typeface="Calibri" panose="020F0502020204030204" pitchFamily="34" charset="0"/>
            </a:endParaRPr>
          </a:p>
          <a:p>
            <a:pPr marL="457200" lvl="1" indent="-457200">
              <a:spcBef>
                <a:spcPts val="600"/>
              </a:spcBef>
              <a:spcAft>
                <a:spcPts val="600"/>
              </a:spcAft>
              <a:buClr>
                <a:schemeClr val="accent1"/>
              </a:buClr>
              <a:buFont typeface="+mj-lt"/>
              <a:buAutoNum type="arabicPeriod" startAt="2"/>
            </a:pPr>
            <a:r>
              <a:rPr lang="en-AU" sz="2200" b="1" dirty="0">
                <a:latin typeface="Calibri" panose="020F0502020204030204" pitchFamily="34" charset="0"/>
                <a:cs typeface="Calibri" panose="020F0502020204030204" pitchFamily="34" charset="0"/>
              </a:rPr>
              <a:t>Exclusion</a:t>
            </a: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effectiveness of centre-based, home based and technology support programs </a:t>
            </a: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one component of CR e.g. exercise</a:t>
            </a: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clinical studies</a:t>
            </a: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studies not relevant to higher income countries</a:t>
            </a:r>
          </a:p>
          <a:p>
            <a:pPr marL="0" indent="0">
              <a:spcBef>
                <a:spcPts val="600"/>
              </a:spcBef>
              <a:buClr>
                <a:schemeClr val="accent1">
                  <a:lumMod val="75000"/>
                </a:schemeClr>
              </a:buClr>
              <a:buNone/>
            </a:pPr>
            <a:endParaRPr lang="en-AU" sz="2000" dirty="0">
              <a:latin typeface="Calibri" panose="020F0502020204030204" pitchFamily="34" charset="0"/>
              <a:cs typeface="Calibri" panose="020F0502020204030204" pitchFamily="34" charset="0"/>
            </a:endParaRPr>
          </a:p>
          <a:p>
            <a:pPr marL="457200" indent="-457200">
              <a:spcBef>
                <a:spcPts val="600"/>
              </a:spcBef>
              <a:buClr>
                <a:schemeClr val="accent1">
                  <a:lumMod val="75000"/>
                </a:schemeClr>
              </a:buClr>
              <a:buFont typeface="Wingdings" panose="05000000000000000000" pitchFamily="2" charset="2"/>
              <a:buChar char="Ø"/>
            </a:pPr>
            <a:endParaRPr lang="en-AU" sz="2000" dirty="0">
              <a:latin typeface="Calibri" panose="020F0502020204030204" pitchFamily="34" charset="0"/>
              <a:cs typeface="Calibri" panose="020F0502020204030204" pitchFamily="34" charset="0"/>
            </a:endParaRPr>
          </a:p>
          <a:p>
            <a:pPr marL="0" indent="0">
              <a:lnSpc>
                <a:spcPct val="120000"/>
              </a:lnSpc>
              <a:spcBef>
                <a:spcPts val="1800"/>
              </a:spcBef>
              <a:buNone/>
            </a:pPr>
            <a:endParaRPr lang="en-AU" sz="1600" dirty="0">
              <a:solidFill>
                <a:schemeClr val="tx1"/>
              </a:solidFill>
            </a:endParaRPr>
          </a:p>
        </p:txBody>
      </p:sp>
      <p:sp>
        <p:nvSpPr>
          <p:cNvPr id="2" name="Rectangle: Rounded Corners 1">
            <a:extLst>
              <a:ext uri="{FF2B5EF4-FFF2-40B4-BE49-F238E27FC236}">
                <a16:creationId xmlns:a16="http://schemas.microsoft.com/office/drawing/2014/main" id="{E936C49C-F386-4D03-BA9C-5CCBDEC8314A}"/>
              </a:ext>
            </a:extLst>
          </p:cNvPr>
          <p:cNvSpPr/>
          <p:nvPr/>
        </p:nvSpPr>
        <p:spPr>
          <a:xfrm>
            <a:off x="-2" y="-1"/>
            <a:ext cx="12192000" cy="678427"/>
          </a:xfrm>
          <a:prstGeom prst="roundRect">
            <a:avLst/>
          </a:prstGeom>
          <a:solidFill>
            <a:srgbClr val="A5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b="1" dirty="0">
                <a:latin typeface="Calibri" panose="020F0502020204030204" pitchFamily="34" charset="0"/>
                <a:cs typeface="Calibri" panose="020F0502020204030204" pitchFamily="34" charset="0"/>
              </a:rPr>
              <a:t>An integrative literature review: Cardiac rehabilitation services for adults living independently in rural and remote areas of Australia</a:t>
            </a:r>
          </a:p>
        </p:txBody>
      </p:sp>
    </p:spTree>
    <p:extLst>
      <p:ext uri="{BB962C8B-B14F-4D97-AF65-F5344CB8AC3E}">
        <p14:creationId xmlns:p14="http://schemas.microsoft.com/office/powerpoint/2010/main" val="371542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1BC3D-672A-46A9-9653-FFAC707C6786}"/>
              </a:ext>
            </a:extLst>
          </p:cNvPr>
          <p:cNvSpPr/>
          <p:nvPr/>
        </p:nvSpPr>
        <p:spPr>
          <a:xfrm>
            <a:off x="0" y="19877"/>
            <a:ext cx="2668248" cy="6838123"/>
          </a:xfrm>
          <a:prstGeom prst="rect">
            <a:avLst/>
          </a:prstGeom>
          <a:solidFill>
            <a:srgbClr val="124E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Through a process of critical review and analysis identified: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5 Themes</a:t>
            </a: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2200" b="1" dirty="0">
              <a:solidFill>
                <a:prstClr val="white"/>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E936C49C-F386-4D03-BA9C-5CCBDEC8314A}"/>
              </a:ext>
            </a:extLst>
          </p:cNvPr>
          <p:cNvSpPr/>
          <p:nvPr/>
        </p:nvSpPr>
        <p:spPr>
          <a:xfrm>
            <a:off x="0" y="-30923"/>
            <a:ext cx="12191998" cy="81832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AU" sz="2000" b="1" i="0" u="none" strike="noStrike" kern="1200" cap="none" spc="0" normalizeH="0" baseline="0" noProof="0" dirty="0">
                <a:ln>
                  <a:noFill/>
                </a:ln>
                <a:solidFill>
                  <a:prstClr val="white"/>
                </a:solidFill>
                <a:effectLst/>
                <a:uLnTx/>
                <a:uFillTx/>
                <a:latin typeface="Century Gothic" panose="020B0502020202020204"/>
                <a:ea typeface="+mn-ea"/>
                <a:cs typeface="+mn-cs"/>
              </a:rPr>
              <a:t>An integrative literature review: Cardiac rehabilitation services for people living independently in rural and remote areas of </a:t>
            </a:r>
            <a:r>
              <a:rPr lang="en-AU" sz="2000" b="1" dirty="0">
                <a:latin typeface="Calibri" panose="020F0502020204030204" pitchFamily="34" charset="0"/>
                <a:cs typeface="Calibri" panose="020F0502020204030204" pitchFamily="34" charset="0"/>
              </a:rPr>
              <a:t>Australia</a:t>
            </a:r>
            <a:r>
              <a:rPr kumimoji="0" lang="en-AU" sz="20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4" name="Rectangle 3">
            <a:extLst>
              <a:ext uri="{FF2B5EF4-FFF2-40B4-BE49-F238E27FC236}">
                <a16:creationId xmlns:a16="http://schemas.microsoft.com/office/drawing/2014/main" id="{97177F3F-8675-4DC0-ABB4-EE0A3A9B07C5}"/>
              </a:ext>
            </a:extLst>
          </p:cNvPr>
          <p:cNvSpPr/>
          <p:nvPr/>
        </p:nvSpPr>
        <p:spPr>
          <a:xfrm>
            <a:off x="2668248" y="791999"/>
            <a:ext cx="9523750" cy="6109365"/>
          </a:xfrm>
          <a:prstGeom prst="rect">
            <a:avLst/>
          </a:prstGeom>
          <a:solidFill>
            <a:srgbClr val="FFF5D9"/>
          </a:solidFill>
        </p:spPr>
        <p:txBody>
          <a:bodyPr wrap="square">
            <a:spAutoFit/>
          </a:bodyPr>
          <a:lstStyle/>
          <a:p>
            <a:pPr>
              <a:spcAft>
                <a:spcPts val="600"/>
              </a:spcAft>
              <a:buClr>
                <a:srgbClr val="960000"/>
              </a:buClr>
            </a:pPr>
            <a:endParaRPr lang="en-AU" sz="800" b="1" dirty="0">
              <a:latin typeface="Calibri" panose="020F0502020204030204" pitchFamily="34" charset="0"/>
              <a:cs typeface="Calibri" panose="020F0502020204030204" pitchFamily="34" charset="0"/>
            </a:endParaRPr>
          </a:p>
          <a:p>
            <a:pPr>
              <a:spcAft>
                <a:spcPts val="600"/>
              </a:spcAft>
              <a:buClr>
                <a:srgbClr val="960000"/>
              </a:buClr>
            </a:pPr>
            <a:r>
              <a:rPr lang="en-AU" sz="2200" b="1" dirty="0">
                <a:latin typeface="Calibri" panose="020F0502020204030204" pitchFamily="34" charset="0"/>
                <a:cs typeface="Calibri" panose="020F0502020204030204" pitchFamily="34" charset="0"/>
              </a:rPr>
              <a:t>1. Referral to CR to ensure post hospital information and access </a:t>
            </a:r>
          </a:p>
          <a:p>
            <a:pPr marL="285750" indent="-285750">
              <a:spcAft>
                <a:spcPts val="600"/>
              </a:spcAft>
              <a:buClr>
                <a:srgbClr val="960000"/>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low levels of referral </a:t>
            </a:r>
            <a:r>
              <a:rPr lang="en-AU" sz="1200" dirty="0">
                <a:latin typeface="Calibri" panose="020F0502020204030204" pitchFamily="34" charset="0"/>
                <a:cs typeface="Calibri" panose="020F0502020204030204" pitchFamily="34" charset="0"/>
              </a:rPr>
              <a:t>(</a:t>
            </a:r>
            <a:r>
              <a:rPr lang="en-AU" sz="1200" dirty="0" err="1">
                <a:latin typeface="Calibri" panose="020F0502020204030204" pitchFamily="34" charset="0"/>
                <a:cs typeface="Calibri" panose="020F0502020204030204" pitchFamily="34" charset="0"/>
              </a:rPr>
              <a:t>Kidby</a:t>
            </a:r>
            <a:r>
              <a:rPr lang="en-AU" sz="1200" dirty="0">
                <a:latin typeface="Calibri" panose="020F0502020204030204" pitchFamily="34" charset="0"/>
                <a:cs typeface="Calibri" panose="020F0502020204030204" pitchFamily="34" charset="0"/>
              </a:rPr>
              <a:t>, 2016, De Gruyter et al., 2014, Heart Foundation of Australia, 2017, </a:t>
            </a:r>
            <a:r>
              <a:rPr lang="en-AU" sz="1200" dirty="0" err="1">
                <a:latin typeface="Calibri" panose="020F0502020204030204" pitchFamily="34" charset="0"/>
                <a:cs typeface="Calibri" panose="020F0502020204030204" pitchFamily="34" charset="0"/>
              </a:rPr>
              <a:t>Woodruffe</a:t>
            </a:r>
            <a:r>
              <a:rPr lang="en-AU" sz="1200" dirty="0">
                <a:latin typeface="Calibri" panose="020F0502020204030204" pitchFamily="34" charset="0"/>
                <a:cs typeface="Calibri" panose="020F0502020204030204" pitchFamily="34" charset="0"/>
              </a:rPr>
              <a:t> et al., 2015</a:t>
            </a:r>
            <a:r>
              <a:rPr lang="en-AU" sz="1000" dirty="0"/>
              <a:t>)</a:t>
            </a:r>
          </a:p>
          <a:p>
            <a:pPr marL="285750" indent="-285750">
              <a:spcAft>
                <a:spcPts val="600"/>
              </a:spcAft>
              <a:buClr>
                <a:srgbClr val="960000"/>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lack of eligibility criteria </a:t>
            </a:r>
            <a:r>
              <a:rPr lang="en-AU" sz="1200" dirty="0">
                <a:latin typeface="Calibri" panose="020F0502020204030204" pitchFamily="34" charset="0"/>
                <a:cs typeface="Calibri" panose="020F0502020204030204" pitchFamily="34" charset="0"/>
              </a:rPr>
              <a:t>(Phillips, 2017; Watt, 2017) </a:t>
            </a:r>
            <a:endParaRPr lang="en-AU" sz="1000" dirty="0"/>
          </a:p>
          <a:p>
            <a:pPr marL="285750" indent="-285750">
              <a:spcAft>
                <a:spcPts val="600"/>
              </a:spcAft>
              <a:buClr>
                <a:srgbClr val="960000"/>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post discharge follow-up &amp; support </a:t>
            </a:r>
            <a:r>
              <a:rPr lang="en-AU" sz="1000" dirty="0"/>
              <a:t>(Hamilton , et al 2016).</a:t>
            </a:r>
          </a:p>
          <a:p>
            <a:pPr marL="285750" indent="-285750">
              <a:spcAft>
                <a:spcPts val="600"/>
              </a:spcAft>
              <a:buClr>
                <a:srgbClr val="960000"/>
              </a:buClr>
              <a:buFont typeface="Calibri" panose="020F0502020204030204" pitchFamily="34" charset="0"/>
              <a:buChar char="₋"/>
            </a:pPr>
            <a:endParaRPr lang="en-AU" sz="800" b="1" dirty="0"/>
          </a:p>
          <a:p>
            <a:pPr>
              <a:spcAft>
                <a:spcPts val="600"/>
              </a:spcAft>
            </a:pPr>
            <a:r>
              <a:rPr lang="en-AU" sz="2200" b="1" dirty="0"/>
              <a:t>2</a:t>
            </a:r>
            <a:r>
              <a:rPr lang="en-AU" b="1" dirty="0"/>
              <a:t>. </a:t>
            </a:r>
            <a:r>
              <a:rPr lang="en-AU" sz="2200" b="1" dirty="0">
                <a:latin typeface="Calibri" panose="020F0502020204030204" pitchFamily="34" charset="0"/>
                <a:cs typeface="Calibri" panose="020F0502020204030204" pitchFamily="34" charset="0"/>
              </a:rPr>
              <a:t>Cultural and geographic factors necessitating alternate and flexible programs</a:t>
            </a:r>
          </a:p>
          <a:p>
            <a:pPr marL="265113" lvl="0" indent="-176213">
              <a:spcAft>
                <a:spcPts val="600"/>
              </a:spcAft>
              <a:buFont typeface="Calibri" panose="020F0502020204030204" pitchFamily="34" charset="0"/>
              <a:buChar char="-"/>
            </a:pPr>
            <a:r>
              <a:rPr lang="en-AU" sz="2200" dirty="0">
                <a:latin typeface="Calibri" panose="020F0502020204030204" pitchFamily="34" charset="0"/>
                <a:cs typeface="Calibri" panose="020F0502020204030204" pitchFamily="34" charset="0"/>
              </a:rPr>
              <a:t>poor geographic access </a:t>
            </a:r>
            <a:r>
              <a:rPr lang="en-AU" sz="1200" dirty="0">
                <a:latin typeface="Calibri" panose="020F0502020204030204" pitchFamily="34" charset="0"/>
                <a:cs typeface="Calibri" panose="020F0502020204030204" pitchFamily="34" charset="0"/>
              </a:rPr>
              <a:t>(Australian Institute of Health and Welfare, 2017; </a:t>
            </a:r>
            <a:r>
              <a:rPr lang="en-AU" sz="1200" dirty="0" err="1">
                <a:latin typeface="Calibri" panose="020F0502020204030204" pitchFamily="34" charset="0"/>
                <a:cs typeface="Calibri" panose="020F0502020204030204" pitchFamily="34" charset="0"/>
              </a:rPr>
              <a:t>Brual</a:t>
            </a:r>
            <a:r>
              <a:rPr lang="en-AU" sz="1200" dirty="0">
                <a:latin typeface="Calibri" panose="020F0502020204030204" pitchFamily="34" charset="0"/>
                <a:cs typeface="Calibri" panose="020F0502020204030204" pitchFamily="34" charset="0"/>
              </a:rPr>
              <a:t>, et al 2012;, Fernandez 2010 &amp; 2011)</a:t>
            </a:r>
            <a:endParaRPr lang="en-AU" sz="2200" dirty="0">
              <a:latin typeface="Calibri" panose="020F0502020204030204" pitchFamily="34" charset="0"/>
              <a:cs typeface="Calibri" panose="020F0502020204030204" pitchFamily="34" charset="0"/>
            </a:endParaRPr>
          </a:p>
          <a:p>
            <a:pPr marL="265113" marR="6350" lvl="0" indent="-176213">
              <a:spcAft>
                <a:spcPts val="600"/>
              </a:spcAft>
              <a:buFont typeface="Calibri" panose="020F0502020204030204" pitchFamily="34" charset="0"/>
              <a:buChar char="-"/>
            </a:pPr>
            <a:r>
              <a:rPr lang="en-AU" sz="2200" dirty="0">
                <a:latin typeface="Calibri" panose="020F0502020204030204" pitchFamily="34" charset="0"/>
                <a:cs typeface="Calibri" panose="020F0502020204030204" pitchFamily="34" charset="0"/>
              </a:rPr>
              <a:t>travel costs </a:t>
            </a:r>
            <a:r>
              <a:rPr lang="da-DK" sz="1200" dirty="0">
                <a:latin typeface="Calibri" panose="020F0502020204030204" pitchFamily="34" charset="0"/>
                <a:cs typeface="Calibri" panose="020F0502020204030204" pitchFamily="34" charset="0"/>
              </a:rPr>
              <a:t>(Fernandez et al., 2008, Scane et al., 2012, Shanmugasegaram et al., 2013)</a:t>
            </a:r>
            <a:endParaRPr lang="en-AU" sz="2200" dirty="0">
              <a:latin typeface="Calibri" panose="020F0502020204030204" pitchFamily="34" charset="0"/>
              <a:cs typeface="Calibri" panose="020F0502020204030204" pitchFamily="34" charset="0"/>
            </a:endParaRPr>
          </a:p>
          <a:p>
            <a:pPr marL="265113" marR="6350" lvl="0" indent="-176213">
              <a:spcAft>
                <a:spcPts val="600"/>
              </a:spcAft>
              <a:buFont typeface="Calibri" panose="020F0502020204030204" pitchFamily="34" charset="0"/>
              <a:buChar char="-"/>
            </a:pPr>
            <a:r>
              <a:rPr lang="en-AU" sz="2200" dirty="0">
                <a:latin typeface="Calibri" panose="020F0502020204030204" pitchFamily="34" charset="0"/>
                <a:cs typeface="Calibri" panose="020F0502020204030204" pitchFamily="34" charset="0"/>
              </a:rPr>
              <a:t>inflexible programs: Content &amp; hours </a:t>
            </a:r>
            <a:r>
              <a:rPr lang="en-AU" sz="1200" dirty="0">
                <a:latin typeface="Calibri" panose="020F0502020204030204" pitchFamily="34" charset="0"/>
                <a:cs typeface="Calibri" panose="020F0502020204030204" pitchFamily="34" charset="0"/>
              </a:rPr>
              <a:t>(Jackson et al., 2012, Sangster et al., 2013, De Angelis  et al., 2008)</a:t>
            </a:r>
          </a:p>
          <a:p>
            <a:pPr>
              <a:spcBef>
                <a:spcPts val="1200"/>
              </a:spcBef>
              <a:spcAft>
                <a:spcPts val="600"/>
              </a:spcAft>
            </a:pPr>
            <a:r>
              <a:rPr lang="en-AU" sz="2200" b="1" dirty="0">
                <a:latin typeface="Calibri" panose="020F0502020204030204" pitchFamily="34" charset="0"/>
                <a:cs typeface="Calibri" panose="020F0502020204030204" pitchFamily="34" charset="0"/>
              </a:rPr>
              <a:t> 3. Professional roles and influence</a:t>
            </a:r>
          </a:p>
          <a:p>
            <a:pPr marL="265113" lvl="0" indent="-176213">
              <a:spcAft>
                <a:spcPts val="600"/>
              </a:spcAft>
              <a:buFont typeface="Calibri" panose="020F0502020204030204" pitchFamily="34" charset="0"/>
              <a:buChar char="-"/>
            </a:pPr>
            <a:r>
              <a:rPr lang="en-AU"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inadequate staffing and/or skills </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Birk</a:t>
            </a:r>
            <a:r>
              <a:rPr lang="en-US" sz="1200" dirty="0">
                <a:latin typeface="Calibri" panose="020F0502020204030204" pitchFamily="34" charset="0"/>
                <a:cs typeface="Calibri" panose="020F0502020204030204" pitchFamily="34" charset="0"/>
              </a:rPr>
              <a:t> et al; 2010,Dimer, et al 2013; Jackson et al 2012)</a:t>
            </a:r>
          </a:p>
          <a:p>
            <a:pPr marL="265113" lvl="0" indent="-176213">
              <a:spcAft>
                <a:spcPts val="600"/>
              </a:spcAft>
              <a:buFont typeface="Calibri" panose="020F0502020204030204" pitchFamily="34" charset="0"/>
              <a:buChar char="-"/>
            </a:pPr>
            <a:r>
              <a:rPr lang="en-US" sz="2200" dirty="0">
                <a:latin typeface="Calibri" panose="020F0502020204030204" pitchFamily="34" charset="0"/>
                <a:cs typeface="Calibri" panose="020F0502020204030204" pitchFamily="34" charset="0"/>
              </a:rPr>
              <a:t>doctors  perceived as being ‘one-stop shop’ &amp; poor inter-health service communication </a:t>
            </a:r>
            <a:r>
              <a:rPr lang="en-US" sz="1200" dirty="0">
                <a:latin typeface="Calibri" panose="020F0502020204030204" pitchFamily="34" charset="0"/>
                <a:cs typeface="Calibri" panose="020F0502020204030204" pitchFamily="34" charset="0"/>
              </a:rPr>
              <a:t>(Fernandez et al 2011)</a:t>
            </a:r>
            <a:endParaRPr lang="en-AU" sz="1200" b="1" dirty="0">
              <a:latin typeface="Calibri" panose="020F0502020204030204" pitchFamily="34" charset="0"/>
              <a:cs typeface="Calibri" panose="020F0502020204030204" pitchFamily="34" charset="0"/>
            </a:endParaRPr>
          </a:p>
          <a:p>
            <a:pPr marL="265113" lvl="0" indent="-176213">
              <a:spcAft>
                <a:spcPts val="600"/>
              </a:spcAft>
              <a:buFont typeface="Calibri" panose="020F0502020204030204" pitchFamily="34" charset="0"/>
              <a:buChar char="-"/>
            </a:pPr>
            <a:endParaRPr lang="en-AU"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33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1BC3D-672A-46A9-9653-FFAC707C6786}"/>
              </a:ext>
            </a:extLst>
          </p:cNvPr>
          <p:cNvSpPr/>
          <p:nvPr/>
        </p:nvSpPr>
        <p:spPr>
          <a:xfrm>
            <a:off x="0" y="-46492"/>
            <a:ext cx="2870200" cy="6980691"/>
          </a:xfrm>
          <a:prstGeom prst="rect">
            <a:avLst/>
          </a:prstGeom>
          <a:solidFill>
            <a:srgbClr val="124E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lvl="0">
              <a:defRPr/>
            </a:pPr>
            <a:r>
              <a:rPr lang="en-US" sz="2800" b="1" dirty="0">
                <a:solidFill>
                  <a:prstClr val="white"/>
                </a:solidFill>
              </a:rPr>
              <a:t>5 Themes</a:t>
            </a:r>
            <a:endParaRPr lang="en-AU" sz="2800" b="1" dirty="0">
              <a:solidFill>
                <a:prstClr val="white"/>
              </a:solidFill>
            </a:endParaRPr>
          </a:p>
          <a:p>
            <a:pPr lvl="0">
              <a:defRPr/>
            </a:pPr>
            <a:endParaRPr lang="en-AU" sz="2200" b="1" dirty="0">
              <a:solidFill>
                <a:prstClr val="white"/>
              </a:solidFill>
              <a:latin typeface="Calibri" panose="020F0502020204030204" pitchFamily="34" charset="0"/>
              <a:cs typeface="Calibri" panose="020F0502020204030204" pitchFamily="34" charset="0"/>
            </a:endParaRPr>
          </a:p>
          <a:p>
            <a:pPr lvl="0">
              <a:defRPr/>
            </a:pPr>
            <a:r>
              <a:rPr lang="en-AU" sz="2200" b="1" dirty="0">
                <a:solidFill>
                  <a:prstClr val="white"/>
                </a:solidFill>
                <a:latin typeface="Calibri" panose="020F0502020204030204" pitchFamily="34" charset="0"/>
                <a:cs typeface="Calibri" panose="020F0502020204030204" pitchFamily="34" charset="0"/>
              </a:rPr>
              <a:t>Findings by theme:</a:t>
            </a: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E936C49C-F386-4D03-BA9C-5CCBDEC8314A}"/>
              </a:ext>
            </a:extLst>
          </p:cNvPr>
          <p:cNvSpPr/>
          <p:nvPr/>
        </p:nvSpPr>
        <p:spPr>
          <a:xfrm>
            <a:off x="0" y="-122691"/>
            <a:ext cx="12192000" cy="9437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Century Gothic" panose="020B0502020202020204"/>
                <a:ea typeface="+mn-ea"/>
                <a:cs typeface="+mn-cs"/>
              </a:rPr>
              <a:t>An integrative literature review: Cardiac rehabilitation services for people living independently in rural and remote areas of northern Queensland. </a:t>
            </a:r>
          </a:p>
        </p:txBody>
      </p:sp>
      <p:sp>
        <p:nvSpPr>
          <p:cNvPr id="4" name="Rectangle 3">
            <a:extLst>
              <a:ext uri="{FF2B5EF4-FFF2-40B4-BE49-F238E27FC236}">
                <a16:creationId xmlns:a16="http://schemas.microsoft.com/office/drawing/2014/main" id="{97177F3F-8675-4DC0-ABB4-EE0A3A9B07C5}"/>
              </a:ext>
            </a:extLst>
          </p:cNvPr>
          <p:cNvSpPr/>
          <p:nvPr/>
        </p:nvSpPr>
        <p:spPr>
          <a:xfrm>
            <a:off x="2870200" y="821009"/>
            <a:ext cx="9321800" cy="6389029"/>
          </a:xfrm>
          <a:prstGeom prst="rect">
            <a:avLst/>
          </a:prstGeom>
          <a:solidFill>
            <a:srgbClr val="FFF5D9"/>
          </a:solidFill>
        </p:spPr>
        <p:txBody>
          <a:bodyPr wrap="square" tIns="108000" bIns="108000" anchor="b">
            <a:spAutoFit/>
          </a:bodyPr>
          <a:lstStyle/>
          <a:p>
            <a:r>
              <a:rPr lang="en-AU" sz="2200" b="1" dirty="0">
                <a:latin typeface="Calibri" panose="020F0502020204030204" pitchFamily="34" charset="0"/>
                <a:cs typeface="Calibri" panose="020F0502020204030204" pitchFamily="34" charset="0"/>
              </a:rPr>
              <a:t>4. Knowing, valuing, psycho-social factors</a:t>
            </a:r>
          </a:p>
          <a:p>
            <a:endParaRPr lang="en-AU" sz="2200" dirty="0">
              <a:latin typeface="Calibri" panose="020F0502020204030204" pitchFamily="34" charset="0"/>
              <a:cs typeface="Calibri" panose="020F0502020204030204" pitchFamily="34" charset="0"/>
            </a:endParaRPr>
          </a:p>
          <a:p>
            <a:pPr marL="285750" indent="-285750">
              <a:buClr>
                <a:srgbClr val="960000"/>
              </a:buClr>
              <a:buFont typeface="Calibri" panose="020F0502020204030204" pitchFamily="34" charset="0"/>
              <a:buChar char="₋"/>
            </a:pPr>
            <a:r>
              <a:rPr lang="en-US" sz="2200" dirty="0">
                <a:latin typeface="Calibri" panose="020F0502020204030204" pitchFamily="34" charset="0"/>
                <a:cs typeface="Calibri" panose="020F0502020204030204" pitchFamily="34" charset="0"/>
              </a:rPr>
              <a:t>perception of no benefit (patient and doctors) </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Brual</a:t>
            </a:r>
            <a:r>
              <a:rPr lang="en-US" sz="1200" dirty="0">
                <a:latin typeface="Calibri" panose="020F0502020204030204" pitchFamily="34" charset="0"/>
                <a:cs typeface="Calibri" panose="020F0502020204030204" pitchFamily="34" charset="0"/>
              </a:rPr>
              <a:t> et al., 2012, De Angelis C et al., 2008</a:t>
            </a:r>
            <a:r>
              <a:rPr lang="en-US" sz="1200" b="1" dirty="0">
                <a:latin typeface="Calibri" panose="020F0502020204030204" pitchFamily="34" charset="0"/>
                <a:cs typeface="Calibri" panose="020F0502020204030204" pitchFamily="34" charset="0"/>
              </a:rPr>
              <a:t>)</a:t>
            </a:r>
            <a:endParaRPr lang="en-AU" sz="1200" dirty="0">
              <a:latin typeface="Calibri" panose="020F0502020204030204" pitchFamily="34" charset="0"/>
              <a:cs typeface="Calibri" panose="020F0502020204030204" pitchFamily="34" charset="0"/>
            </a:endParaRPr>
          </a:p>
          <a:p>
            <a:pPr fontAlgn="t">
              <a:buClr>
                <a:srgbClr val="960000"/>
              </a:buClr>
            </a:pPr>
            <a:endParaRPr lang="en-AU" dirty="0"/>
          </a:p>
          <a:p>
            <a:pPr marL="285750" indent="-285750">
              <a:buClr>
                <a:srgbClr val="960000"/>
              </a:buClr>
              <a:buFont typeface="Calibri" panose="020F0502020204030204" pitchFamily="34" charset="0"/>
              <a:buChar char="₋"/>
            </a:pPr>
            <a:r>
              <a:rPr lang="da-DK" sz="2200" dirty="0">
                <a:solidFill>
                  <a:prstClr val="black"/>
                </a:solidFill>
                <a:latin typeface="Calibri" panose="020F0502020204030204" pitchFamily="34" charset="0"/>
                <a:ea typeface="Calibri" panose="020F0502020204030204" pitchFamily="34" charset="0"/>
                <a:cs typeface="Calibri" panose="020F0502020204030204" pitchFamily="34" charset="0"/>
              </a:rPr>
              <a:t>services not culturally appropriate as per NHMRC Guidelines for CR for First Peoples</a:t>
            </a:r>
            <a:r>
              <a:rPr lang="da-DK" sz="1200" dirty="0">
                <a:solidFill>
                  <a:prstClr val="black"/>
                </a:solidFill>
                <a:latin typeface="Calibri" panose="020F0502020204030204" pitchFamily="34" charset="0"/>
                <a:ea typeface="Calibri" panose="020F0502020204030204" pitchFamily="34" charset="0"/>
                <a:cs typeface="Calibri" panose="020F0502020204030204" pitchFamily="34" charset="0"/>
              </a:rPr>
              <a:t> (DiGiacomo L, et al 2010)</a:t>
            </a:r>
          </a:p>
          <a:p>
            <a:pPr marL="285750" indent="-285750">
              <a:buClr>
                <a:srgbClr val="960000"/>
              </a:buClr>
              <a:buFont typeface="Calibri" panose="020F0502020204030204" pitchFamily="34" charset="0"/>
              <a:buChar char="₋"/>
            </a:pPr>
            <a:endParaRPr lang="da-DK" sz="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85750" lvl="0" indent="-285750">
              <a:buClr>
                <a:srgbClr val="960000"/>
              </a:buClr>
              <a:buFont typeface="Calibri" panose="020F0502020204030204" pitchFamily="34" charset="0"/>
              <a:buChar char="₋"/>
            </a:pPr>
            <a:r>
              <a:rPr lang="en-AU" sz="2200" dirty="0">
                <a:solidFill>
                  <a:prstClr val="black"/>
                </a:solidFill>
                <a:latin typeface="Calibri" panose="020F0502020204030204" pitchFamily="34" charset="0"/>
                <a:cs typeface="Calibri" panose="020F0502020204030204" pitchFamily="34" charset="0"/>
              </a:rPr>
              <a:t>too old, too sick, too well </a:t>
            </a:r>
            <a:r>
              <a:rPr lang="en-AU" sz="1200" dirty="0">
                <a:solidFill>
                  <a:prstClr val="black"/>
                </a:solidFill>
                <a:latin typeface="Calibri" panose="020F0502020204030204" pitchFamily="34" charset="0"/>
                <a:cs typeface="Calibri" panose="020F0502020204030204" pitchFamily="34" charset="0"/>
              </a:rPr>
              <a:t>(De Angelis, et al., 2008)</a:t>
            </a:r>
          </a:p>
          <a:p>
            <a:pPr marL="285750" indent="-285750">
              <a:spcBef>
                <a:spcPts val="1200"/>
              </a:spcBef>
              <a:spcAft>
                <a:spcPts val="600"/>
              </a:spcAft>
              <a:buClr>
                <a:srgbClr val="960000"/>
              </a:buClr>
              <a:buFont typeface="Calibri" panose="020F0502020204030204" pitchFamily="34" charset="0"/>
              <a:buChar char="₋"/>
            </a:pPr>
            <a:endParaRPr lang="en-AU" b="1" dirty="0">
              <a:latin typeface="Calibri" panose="020F0502020204030204" pitchFamily="34" charset="0"/>
              <a:cs typeface="Calibri" panose="020F0502020204030204" pitchFamily="34" charset="0"/>
            </a:endParaRPr>
          </a:p>
          <a:p>
            <a:pPr>
              <a:spcBef>
                <a:spcPts val="1200"/>
              </a:spcBef>
              <a:spcAft>
                <a:spcPts val="600"/>
              </a:spcAft>
            </a:pPr>
            <a:r>
              <a:rPr lang="en-AU" sz="2200" b="1" dirty="0">
                <a:latin typeface="Calibri" panose="020F0502020204030204" pitchFamily="34" charset="0"/>
                <a:cs typeface="Calibri" panose="020F0502020204030204" pitchFamily="34" charset="0"/>
              </a:rPr>
              <a:t>5. Financial Costs – personal and health services</a:t>
            </a:r>
          </a:p>
          <a:p>
            <a:pPr marL="285750" indent="-285750">
              <a:spcAft>
                <a:spcPts val="600"/>
              </a:spcAft>
              <a:buClr>
                <a:srgbClr val="960000"/>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travel, medication, health professional consultations, lack of funding for services</a:t>
            </a:r>
            <a:r>
              <a:rPr lang="en-AU" sz="1200" dirty="0">
                <a:latin typeface="Calibri" panose="020F0502020204030204" pitchFamily="34" charset="0"/>
                <a:cs typeface="Calibri" panose="020F0502020204030204" pitchFamily="34" charset="0"/>
              </a:rPr>
              <a:t>(</a:t>
            </a:r>
            <a:r>
              <a:rPr lang="da-DK" sz="1200" dirty="0">
                <a:latin typeface="Calibri" panose="020F0502020204030204" pitchFamily="34" charset="0"/>
                <a:cs typeface="Calibri" panose="020F0502020204030204" pitchFamily="34" charset="0"/>
              </a:rPr>
              <a:t>Fernandez et al., 2008 &amp;2011, Scane et al., 2012, Shanmugasegaram et al., 2013).</a:t>
            </a:r>
          </a:p>
          <a:p>
            <a:pPr marL="285750" indent="-285750">
              <a:spcAft>
                <a:spcPts val="600"/>
              </a:spcAft>
              <a:buClr>
                <a:srgbClr val="960000"/>
              </a:buClr>
              <a:buFont typeface="Calibri" panose="020F0502020204030204" pitchFamily="34" charset="0"/>
              <a:buChar char="₋"/>
            </a:pPr>
            <a:endParaRPr lang="da-DK" sz="1200" dirty="0">
              <a:latin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da-DK" sz="1200" dirty="0">
              <a:latin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da-DK"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da-DK"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da-DK"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da-DK"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Clr>
                <a:srgbClr val="960000"/>
              </a:buClr>
              <a:buFont typeface="Calibri" panose="020F0502020204030204" pitchFamily="34" charset="0"/>
              <a:buChar char="₋"/>
            </a:pPr>
            <a:endPar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35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1BC3D-672A-46A9-9653-FFAC707C6786}"/>
              </a:ext>
            </a:extLst>
          </p:cNvPr>
          <p:cNvSpPr/>
          <p:nvPr/>
        </p:nvSpPr>
        <p:spPr>
          <a:xfrm>
            <a:off x="0" y="-21091"/>
            <a:ext cx="2668248" cy="6858000"/>
          </a:xfrm>
          <a:prstGeom prst="rect">
            <a:avLst/>
          </a:prstGeom>
          <a:solidFill>
            <a:srgbClr val="124E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200" b="1" dirty="0">
              <a:solidFill>
                <a:schemeClr val="bg1"/>
              </a:solidFill>
            </a:endParaRPr>
          </a:p>
          <a:p>
            <a:endParaRPr lang="en-AU" sz="2800" b="1" dirty="0">
              <a:solidFill>
                <a:schemeClr val="bg1"/>
              </a:solidFill>
            </a:endParaRPr>
          </a:p>
          <a:p>
            <a:endParaRPr lang="en-AU" sz="2000" b="1" dirty="0">
              <a:solidFill>
                <a:schemeClr val="bg1"/>
              </a:solidFill>
            </a:endParaRPr>
          </a:p>
          <a:p>
            <a:endParaRPr lang="en-AU" sz="2800" b="1" dirty="0">
              <a:solidFill>
                <a:schemeClr val="bg1"/>
              </a:solidFill>
            </a:endParaRPr>
          </a:p>
          <a:p>
            <a:r>
              <a:rPr lang="en-AU" sz="2800" b="1" dirty="0">
                <a:solidFill>
                  <a:schemeClr val="bg1"/>
                </a:solidFill>
              </a:rPr>
              <a:t>Conclusions:</a:t>
            </a:r>
            <a:endParaRPr lang="en-AU" sz="2800" dirty="0">
              <a:solidFill>
                <a:schemeClr val="bg1"/>
              </a:solidFill>
            </a:endParaRPr>
          </a:p>
        </p:txBody>
      </p:sp>
      <p:sp>
        <p:nvSpPr>
          <p:cNvPr id="2" name="Rectangle: Rounded Corners 1">
            <a:extLst>
              <a:ext uri="{FF2B5EF4-FFF2-40B4-BE49-F238E27FC236}">
                <a16:creationId xmlns:a16="http://schemas.microsoft.com/office/drawing/2014/main" id="{E936C49C-F386-4D03-BA9C-5CCBDEC8314A}"/>
              </a:ext>
            </a:extLst>
          </p:cNvPr>
          <p:cNvSpPr/>
          <p:nvPr/>
        </p:nvSpPr>
        <p:spPr>
          <a:xfrm>
            <a:off x="0" y="-30923"/>
            <a:ext cx="12191998" cy="9437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An integrative literature review: Cardiac rehabilitation services for people living independently in rural and remote areas of </a:t>
            </a:r>
            <a:r>
              <a:rPr lang="en-AU" sz="2000" b="1" dirty="0">
                <a:latin typeface="Calibri" panose="020F0502020204030204" pitchFamily="34" charset="0"/>
                <a:cs typeface="Calibri" panose="020F0502020204030204" pitchFamily="34" charset="0"/>
              </a:rPr>
              <a:t>Australia</a:t>
            </a:r>
            <a:endParaRPr lang="en-AU" sz="2000" b="1" dirty="0"/>
          </a:p>
        </p:txBody>
      </p:sp>
      <p:sp>
        <p:nvSpPr>
          <p:cNvPr id="6" name="Rectangle 5">
            <a:extLst>
              <a:ext uri="{FF2B5EF4-FFF2-40B4-BE49-F238E27FC236}">
                <a16:creationId xmlns:a16="http://schemas.microsoft.com/office/drawing/2014/main" id="{2DAD7D25-7736-461A-8C1F-F28A2A33D72E}"/>
              </a:ext>
            </a:extLst>
          </p:cNvPr>
          <p:cNvSpPr/>
          <p:nvPr/>
        </p:nvSpPr>
        <p:spPr>
          <a:xfrm>
            <a:off x="2668248" y="912777"/>
            <a:ext cx="9383844" cy="6263253"/>
          </a:xfrm>
          <a:prstGeom prst="rect">
            <a:avLst/>
          </a:prstGeom>
          <a:solidFill>
            <a:srgbClr val="FFF5D9"/>
          </a:solidFill>
        </p:spPr>
        <p:txBody>
          <a:bodyPr wrap="square">
            <a:spAutoFit/>
          </a:bodyPr>
          <a:lstStyle/>
          <a:p>
            <a:pPr marL="457200" indent="-457200">
              <a:spcBef>
                <a:spcPts val="1200"/>
              </a:spcBef>
              <a:spcAft>
                <a:spcPts val="600"/>
              </a:spcAft>
              <a:buClr>
                <a:schemeClr val="accent1">
                  <a:lumMod val="75000"/>
                </a:schemeClr>
              </a:buClr>
              <a:buFont typeface="Wingdings" panose="05000000000000000000" pitchFamily="2" charset="2"/>
              <a:buChar char="Ø"/>
            </a:pPr>
            <a:endParaRPr lang="en-AU" sz="2200" dirty="0">
              <a:latin typeface="Calibri" panose="020F0502020204030204" pitchFamily="34" charset="0"/>
              <a:cs typeface="Calibri" panose="020F0502020204030204" pitchFamily="34" charset="0"/>
            </a:endParaRPr>
          </a:p>
          <a:p>
            <a:pPr marL="457200" indent="-457200">
              <a:spcBef>
                <a:spcPts val="1200"/>
              </a:spcBef>
              <a:spcAft>
                <a:spcPts val="600"/>
              </a:spcAft>
              <a:buClr>
                <a:schemeClr val="accent1">
                  <a:lumMod val="75000"/>
                </a:schemeClr>
              </a:buClr>
              <a:buFont typeface="Wingdings" panose="05000000000000000000" pitchFamily="2" charset="2"/>
              <a:buChar char="Ø"/>
            </a:pPr>
            <a:r>
              <a:rPr lang="en-AU" sz="2200" dirty="0">
                <a:latin typeface="Arial" panose="020B0604020202020204" pitchFamily="34" charset="0"/>
                <a:cs typeface="Arial" panose="020B0604020202020204" pitchFamily="34" charset="0"/>
              </a:rPr>
              <a:t>CR services are inflexible and lack a systematic policy driven approach</a:t>
            </a: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Arial" panose="020B0604020202020204" pitchFamily="34" charset="0"/>
                <a:cs typeface="Arial" panose="020B0604020202020204" pitchFamily="34" charset="0"/>
              </a:rPr>
              <a:t>there is a need for:</a:t>
            </a:r>
          </a:p>
          <a:p>
            <a:pPr marL="914400" lvl="1" indent="-457200">
              <a:spcBef>
                <a:spcPts val="600"/>
              </a:spcBef>
              <a:spcAft>
                <a:spcPts val="600"/>
              </a:spcAft>
              <a:buClr>
                <a:schemeClr val="accent1">
                  <a:lumMod val="75000"/>
                </a:schemeClr>
              </a:buClr>
              <a:buFont typeface="Century Gothic" panose="020B0502020202020204" pitchFamily="34" charset="0"/>
              <a:buChar char="−"/>
            </a:pPr>
            <a:r>
              <a:rPr lang="en-AU" sz="2200" dirty="0">
                <a:latin typeface="Arial" panose="020B0604020202020204" pitchFamily="34" charset="0"/>
                <a:cs typeface="Arial" panose="020B0604020202020204" pitchFamily="34" charset="0"/>
              </a:rPr>
              <a:t>greater flexibility with health professional/ management support</a:t>
            </a:r>
          </a:p>
          <a:p>
            <a:pPr marL="914400" lvl="1" indent="-457200">
              <a:spcBef>
                <a:spcPts val="600"/>
              </a:spcBef>
              <a:spcAft>
                <a:spcPts val="600"/>
              </a:spcAft>
              <a:buClr>
                <a:schemeClr val="accent1">
                  <a:lumMod val="75000"/>
                </a:schemeClr>
              </a:buClr>
              <a:buFont typeface="Century Gothic" panose="020B0502020202020204" pitchFamily="34" charset="0"/>
              <a:buChar char="−"/>
            </a:pPr>
            <a:r>
              <a:rPr lang="en-AU" sz="2200" dirty="0">
                <a:latin typeface="Arial" panose="020B0604020202020204" pitchFamily="34" charset="0"/>
                <a:cs typeface="Arial" panose="020B0604020202020204" pitchFamily="34" charset="0"/>
              </a:rPr>
              <a:t>increased availability of alternative programs </a:t>
            </a:r>
          </a:p>
          <a:p>
            <a:pPr marL="914400" lvl="1" indent="-457200">
              <a:spcBef>
                <a:spcPts val="600"/>
              </a:spcBef>
              <a:spcAft>
                <a:spcPts val="600"/>
              </a:spcAft>
              <a:buClr>
                <a:schemeClr val="accent1">
                  <a:lumMod val="75000"/>
                </a:schemeClr>
              </a:buClr>
              <a:buFont typeface="Century Gothic" panose="020B0502020202020204" pitchFamily="34" charset="0"/>
              <a:buChar char="−"/>
            </a:pPr>
            <a:r>
              <a:rPr lang="en-AU" sz="2200" dirty="0">
                <a:latin typeface="Arial" panose="020B0604020202020204" pitchFamily="34" charset="0"/>
                <a:cs typeface="Arial" panose="020B0604020202020204" pitchFamily="34" charset="0"/>
              </a:rPr>
              <a:t>standardised eligibility criteria</a:t>
            </a:r>
          </a:p>
          <a:p>
            <a:pPr marL="914400" lvl="1" indent="-457200">
              <a:spcBef>
                <a:spcPts val="600"/>
              </a:spcBef>
              <a:spcAft>
                <a:spcPts val="600"/>
              </a:spcAft>
              <a:buClr>
                <a:schemeClr val="accent1">
                  <a:lumMod val="75000"/>
                </a:schemeClr>
              </a:buClr>
              <a:buFont typeface="Century Gothic" panose="020B0502020202020204" pitchFamily="34" charset="0"/>
              <a:buChar char="−"/>
            </a:pPr>
            <a:endParaRPr lang="en-AU" sz="2200" dirty="0">
              <a:latin typeface="Arial" panose="020B0604020202020204" pitchFamily="34" charset="0"/>
              <a:cs typeface="Arial" panose="020B0604020202020204" pitchFamily="34" charset="0"/>
            </a:endParaRPr>
          </a:p>
          <a:p>
            <a:pPr marL="457200" indent="-457200">
              <a:spcBef>
                <a:spcPts val="600"/>
              </a:spcBef>
              <a:spcAft>
                <a:spcPts val="600"/>
              </a:spcAft>
              <a:buClr>
                <a:schemeClr val="accent1">
                  <a:lumMod val="75000"/>
                </a:schemeClr>
              </a:buClr>
              <a:buFont typeface="Wingdings" panose="05000000000000000000" pitchFamily="2" charset="2"/>
              <a:buChar char="Ø"/>
            </a:pPr>
            <a:r>
              <a:rPr lang="en-AU" sz="2200" dirty="0">
                <a:latin typeface="Arial" panose="020B0604020202020204" pitchFamily="34" charset="0"/>
                <a:cs typeface="Arial" panose="020B0604020202020204" pitchFamily="34" charset="0"/>
              </a:rPr>
              <a:t>it is known that:</a:t>
            </a:r>
          </a:p>
          <a:p>
            <a:pPr marL="914400" lvl="1" indent="-457200">
              <a:spcBef>
                <a:spcPts val="600"/>
              </a:spcBef>
              <a:spcAft>
                <a:spcPts val="600"/>
              </a:spcAft>
              <a:buClr>
                <a:srgbClr val="A43010"/>
              </a:buClr>
              <a:buFont typeface="Century Gothic" panose="020B0502020202020204" pitchFamily="34" charset="0"/>
              <a:buChar char="-"/>
            </a:pPr>
            <a:r>
              <a:rPr lang="en-AU" sz="2200" dirty="0">
                <a:latin typeface="Arial" panose="020B0604020202020204" pitchFamily="34" charset="0"/>
                <a:cs typeface="Arial" panose="020B0604020202020204" pitchFamily="34" charset="0"/>
              </a:rPr>
              <a:t>CR works to improve health status and reduce costs</a:t>
            </a:r>
          </a:p>
          <a:p>
            <a:pPr marL="914400" lvl="1" indent="-457200">
              <a:spcBef>
                <a:spcPts val="600"/>
              </a:spcBef>
              <a:spcAft>
                <a:spcPts val="600"/>
              </a:spcAft>
              <a:buClr>
                <a:schemeClr val="accent1">
                  <a:lumMod val="75000"/>
                </a:schemeClr>
              </a:buClr>
              <a:buFont typeface="Century Gothic" panose="020B0502020202020204" pitchFamily="34" charset="0"/>
              <a:buChar char="-"/>
            </a:pPr>
            <a:r>
              <a:rPr lang="en-AU" sz="2200" dirty="0">
                <a:latin typeface="Arial" panose="020B0604020202020204" pitchFamily="34" charset="0"/>
                <a:cs typeface="Arial" panose="020B0604020202020204" pitchFamily="34" charset="0"/>
              </a:rPr>
              <a:t>too few people are referred and access services</a:t>
            </a:r>
          </a:p>
          <a:p>
            <a:pPr marL="914400" lvl="1" indent="-457200">
              <a:spcBef>
                <a:spcPts val="600"/>
              </a:spcBef>
              <a:spcAft>
                <a:spcPts val="600"/>
              </a:spcAft>
              <a:buClr>
                <a:schemeClr val="accent1">
                  <a:lumMod val="75000"/>
                </a:schemeClr>
              </a:buClr>
              <a:buFont typeface="Century Gothic" panose="020B0502020202020204" pitchFamily="34" charset="0"/>
              <a:buChar char="-"/>
            </a:pPr>
            <a:endParaRPr lang="en-AU" sz="2200" dirty="0">
              <a:latin typeface="Arial" panose="020B0604020202020204" pitchFamily="34" charset="0"/>
              <a:cs typeface="Arial" panose="020B0604020202020204" pitchFamily="34" charset="0"/>
            </a:endParaRPr>
          </a:p>
          <a:p>
            <a:pPr marL="914400" lvl="1" indent="-457200">
              <a:spcBef>
                <a:spcPts val="600"/>
              </a:spcBef>
              <a:spcAft>
                <a:spcPts val="600"/>
              </a:spcAft>
              <a:buClr>
                <a:schemeClr val="accent1">
                  <a:lumMod val="75000"/>
                </a:schemeClr>
              </a:buClr>
              <a:buFont typeface="Century Gothic" panose="020B0502020202020204" pitchFamily="34" charset="0"/>
              <a:buChar char="-"/>
            </a:pPr>
            <a:endParaRPr lang="en-A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06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11BC3D-672A-46A9-9653-FFAC707C6786}"/>
              </a:ext>
            </a:extLst>
          </p:cNvPr>
          <p:cNvSpPr/>
          <p:nvPr/>
        </p:nvSpPr>
        <p:spPr>
          <a:xfrm>
            <a:off x="0" y="-21091"/>
            <a:ext cx="2668248" cy="6858000"/>
          </a:xfrm>
          <a:prstGeom prst="rect">
            <a:avLst/>
          </a:prstGeom>
          <a:solidFill>
            <a:srgbClr val="124E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3200" b="1" dirty="0">
              <a:solidFill>
                <a:schemeClr val="bg1"/>
              </a:solidFill>
            </a:endParaRPr>
          </a:p>
          <a:p>
            <a:endParaRPr lang="en-AU" sz="2800" b="1" dirty="0">
              <a:solidFill>
                <a:schemeClr val="bg1"/>
              </a:solidFill>
            </a:endParaRPr>
          </a:p>
          <a:p>
            <a:endParaRPr lang="en-AU" sz="2000" b="1" dirty="0">
              <a:solidFill>
                <a:schemeClr val="bg1"/>
              </a:solidFill>
            </a:endParaRPr>
          </a:p>
          <a:p>
            <a:r>
              <a:rPr lang="en-AU" sz="2800" b="1" dirty="0">
                <a:solidFill>
                  <a:schemeClr val="bg1"/>
                </a:solidFill>
              </a:rPr>
              <a:t>Looking forward</a:t>
            </a:r>
          </a:p>
        </p:txBody>
      </p:sp>
      <p:sp>
        <p:nvSpPr>
          <p:cNvPr id="2" name="Rectangle: Rounded Corners 1">
            <a:extLst>
              <a:ext uri="{FF2B5EF4-FFF2-40B4-BE49-F238E27FC236}">
                <a16:creationId xmlns:a16="http://schemas.microsoft.com/office/drawing/2014/main" id="{E936C49C-F386-4D03-BA9C-5CCBDEC8314A}"/>
              </a:ext>
            </a:extLst>
          </p:cNvPr>
          <p:cNvSpPr/>
          <p:nvPr/>
        </p:nvSpPr>
        <p:spPr>
          <a:xfrm>
            <a:off x="0" y="-30923"/>
            <a:ext cx="12191998" cy="9437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An integrative literature review: Cardiac rehabilitation services for people living independently in rural and remote areas of </a:t>
            </a:r>
            <a:r>
              <a:rPr lang="en-AU" sz="2000" b="1" dirty="0">
                <a:latin typeface="Calibri" panose="020F0502020204030204" pitchFamily="34" charset="0"/>
                <a:cs typeface="Calibri" panose="020F0502020204030204" pitchFamily="34" charset="0"/>
              </a:rPr>
              <a:t>Australia</a:t>
            </a:r>
            <a:endParaRPr lang="en-AU" sz="2000" b="1" dirty="0"/>
          </a:p>
        </p:txBody>
      </p:sp>
      <p:sp>
        <p:nvSpPr>
          <p:cNvPr id="6" name="Rectangle 5">
            <a:extLst>
              <a:ext uri="{FF2B5EF4-FFF2-40B4-BE49-F238E27FC236}">
                <a16:creationId xmlns:a16="http://schemas.microsoft.com/office/drawing/2014/main" id="{2DAD7D25-7736-461A-8C1F-F28A2A33D72E}"/>
              </a:ext>
            </a:extLst>
          </p:cNvPr>
          <p:cNvSpPr/>
          <p:nvPr/>
        </p:nvSpPr>
        <p:spPr>
          <a:xfrm>
            <a:off x="2668246" y="912777"/>
            <a:ext cx="9523752" cy="5885394"/>
          </a:xfrm>
          <a:prstGeom prst="rect">
            <a:avLst/>
          </a:prstGeom>
          <a:solidFill>
            <a:srgbClr val="FFF5D9"/>
          </a:solidFill>
        </p:spPr>
        <p:txBody>
          <a:bodyPr wrap="square">
            <a:spAutoFit/>
          </a:bodyPr>
          <a:lstStyle/>
          <a:p>
            <a:pPr>
              <a:spcAft>
                <a:spcPts val="600"/>
              </a:spcAft>
              <a:buClr>
                <a:schemeClr val="accent1">
                  <a:lumMod val="75000"/>
                </a:schemeClr>
              </a:buClr>
            </a:pPr>
            <a:r>
              <a:rPr lang="en-AU" sz="2200" dirty="0">
                <a:latin typeface="Calibri" panose="020F0502020204030204" pitchFamily="34" charset="0"/>
                <a:cs typeface="Calibri" panose="020F0502020204030204" pitchFamily="34" charset="0"/>
              </a:rPr>
              <a:t>We need to:</a:t>
            </a:r>
          </a:p>
          <a:p>
            <a:pPr marL="914400" lvl="1"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Close the gap between those eligible for CR, those who are referred and those who attend</a:t>
            </a:r>
          </a:p>
          <a:p>
            <a:pPr marL="452438" lvl="1" indent="-452438">
              <a:lnSpc>
                <a:spcPct val="114000"/>
              </a:lnSpc>
              <a:spcBef>
                <a:spcPts val="600"/>
              </a:spcBef>
              <a:spcAft>
                <a:spcPts val="600"/>
              </a:spcAft>
              <a:buClr>
                <a:schemeClr val="accent1">
                  <a:lumMod val="75000"/>
                </a:schemeClr>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How?</a:t>
            </a:r>
          </a:p>
          <a:p>
            <a:pPr marL="914400" lvl="1"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Investigate what happens when people are in hospital: CR, discharge &amp; referral</a:t>
            </a:r>
          </a:p>
          <a:p>
            <a:pPr marL="914400" lvl="1"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Talk to people after they get home and find out what services were available and their level of support</a:t>
            </a:r>
          </a:p>
          <a:p>
            <a:pPr marL="914400" lvl="1"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Look for alternative models </a:t>
            </a:r>
            <a:r>
              <a:rPr lang="en-AU" sz="2200" dirty="0" err="1">
                <a:latin typeface="Calibri" panose="020F0502020204030204" pitchFamily="34" charset="0"/>
                <a:cs typeface="Calibri" panose="020F0502020204030204" pitchFamily="34" charset="0"/>
              </a:rPr>
              <a:t>e.g</a:t>
            </a:r>
            <a:r>
              <a:rPr lang="en-AU" sz="2200" dirty="0">
                <a:latin typeface="Calibri" panose="020F0502020204030204" pitchFamily="34" charset="0"/>
                <a:cs typeface="Calibri" panose="020F0502020204030204" pitchFamily="34" charset="0"/>
              </a:rPr>
              <a:t>:</a:t>
            </a:r>
          </a:p>
          <a:p>
            <a:pPr marL="1371600" lvl="2"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Staff multi-skilling (with support)</a:t>
            </a:r>
          </a:p>
          <a:p>
            <a:pPr marL="1371600" lvl="2"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Home based programs phone. video or personal support</a:t>
            </a:r>
          </a:p>
          <a:p>
            <a:pPr marL="1371600" lvl="2" indent="-457200">
              <a:lnSpc>
                <a:spcPct val="114000"/>
              </a:lnSpc>
              <a:spcBef>
                <a:spcPts val="600"/>
              </a:spcBef>
              <a:spcAft>
                <a:spcPts val="600"/>
              </a:spcAft>
              <a:buClr>
                <a:schemeClr val="accent1">
                  <a:lumMod val="75000"/>
                </a:schemeClr>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Further </a:t>
            </a:r>
            <a:r>
              <a:rPr lang="en-AU" sz="2200">
                <a:latin typeface="Calibri" panose="020F0502020204030204" pitchFamily="34" charset="0"/>
                <a:cs typeface="Calibri" panose="020F0502020204030204" pitchFamily="34" charset="0"/>
              </a:rPr>
              <a:t>utlisation</a:t>
            </a:r>
            <a:r>
              <a:rPr lang="en-AU" sz="2200" dirty="0">
                <a:latin typeface="Calibri" panose="020F0502020204030204" pitchFamily="34" charset="0"/>
                <a:cs typeface="Calibri" panose="020F0502020204030204" pitchFamily="34" charset="0"/>
              </a:rPr>
              <a:t> of technology to be considered</a:t>
            </a:r>
          </a:p>
        </p:txBody>
      </p:sp>
    </p:spTree>
    <p:extLst>
      <p:ext uri="{BB962C8B-B14F-4D97-AF65-F5344CB8AC3E}">
        <p14:creationId xmlns:p14="http://schemas.microsoft.com/office/powerpoint/2010/main" val="147366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17BA1-1159-4C23-876B-5ABE5E52E750}"/>
              </a:ext>
            </a:extLst>
          </p:cNvPr>
          <p:cNvSpPr txBox="1"/>
          <p:nvPr/>
        </p:nvSpPr>
        <p:spPr>
          <a:xfrm>
            <a:off x="0" y="0"/>
            <a:ext cx="12298680" cy="6858000"/>
          </a:xfrm>
          <a:prstGeom prst="rect">
            <a:avLst/>
          </a:prstGeom>
          <a:solidFill>
            <a:srgbClr val="FFF5D9"/>
          </a:solidFill>
        </p:spPr>
        <p:txBody>
          <a:bodyPr wrap="square" rtlCol="0">
            <a:spAutoFit/>
          </a:bodyPr>
          <a:lstStyle/>
          <a:p>
            <a:endParaRPr lang="en-AU" dirty="0"/>
          </a:p>
        </p:txBody>
      </p:sp>
      <p:sp>
        <p:nvSpPr>
          <p:cNvPr id="7" name="Rectangle: Rounded Corners 6">
            <a:extLst>
              <a:ext uri="{FF2B5EF4-FFF2-40B4-BE49-F238E27FC236}">
                <a16:creationId xmlns:a16="http://schemas.microsoft.com/office/drawing/2014/main" id="{ED27CF53-D32F-4207-9427-1B9D67FE52F6}"/>
              </a:ext>
            </a:extLst>
          </p:cNvPr>
          <p:cNvSpPr/>
          <p:nvPr/>
        </p:nvSpPr>
        <p:spPr>
          <a:xfrm>
            <a:off x="302455" y="2339188"/>
            <a:ext cx="11587089" cy="2607565"/>
          </a:xfrm>
          <a:prstGeom prst="roundRect">
            <a:avLst/>
          </a:prstGeom>
          <a:solidFill>
            <a:srgbClr val="9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194">
              <a:defRPr/>
            </a:pPr>
            <a:endParaRPr lang="en-AU" sz="3200" b="1" i="1" dirty="0">
              <a:solidFill>
                <a:schemeClr val="bg1"/>
              </a:solidFill>
              <a:latin typeface="Calibri" panose="020F0502020204030204" pitchFamily="34" charset="0"/>
              <a:cs typeface="Calibri" panose="020F0502020204030204" pitchFamily="34" charset="0"/>
            </a:endParaRPr>
          </a:p>
          <a:p>
            <a:pPr lvl="0" algn="ctr" defTabSz="457194">
              <a:defRPr/>
            </a:pPr>
            <a:r>
              <a:rPr lang="en-AU" sz="3200" b="1" i="1" dirty="0">
                <a:solidFill>
                  <a:schemeClr val="bg1"/>
                </a:solidFill>
                <a:latin typeface="Calibri" panose="020F0502020204030204" pitchFamily="34" charset="0"/>
                <a:cs typeface="Calibri" panose="020F0502020204030204" pitchFamily="34" charset="0"/>
              </a:rPr>
              <a:t>How can cardiac rehabilitation for adults living in rural and remote areas of NQ </a:t>
            </a:r>
            <a:r>
              <a:rPr lang="en-AU" sz="3200" b="1" i="1">
                <a:solidFill>
                  <a:schemeClr val="bg1"/>
                </a:solidFill>
                <a:latin typeface="Calibri" panose="020F0502020204030204" pitchFamily="34" charset="0"/>
                <a:cs typeface="Calibri" panose="020F0502020204030204" pitchFamily="34" charset="0"/>
              </a:rPr>
              <a:t>be improved? </a:t>
            </a:r>
            <a:endParaRPr lang="en-AU" sz="32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14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94C1-DA5B-4626-A54D-01579A6A34D8}"/>
              </a:ext>
            </a:extLst>
          </p:cNvPr>
          <p:cNvSpPr>
            <a:spLocks noGrp="1"/>
          </p:cNvSpPr>
          <p:nvPr>
            <p:ph type="title"/>
          </p:nvPr>
        </p:nvSpPr>
        <p:spPr>
          <a:xfrm>
            <a:off x="0" y="1012955"/>
            <a:ext cx="12192000" cy="5845044"/>
          </a:xfrm>
          <a:solidFill>
            <a:srgbClr val="FFF5D9"/>
          </a:solidFill>
        </p:spPr>
        <p:txBody>
          <a:bodyPr>
            <a:normAutofit/>
          </a:bodyPr>
          <a:lstStyle/>
          <a:p>
            <a:pPr marL="457200" indent="-457200">
              <a:buClr>
                <a:srgbClr val="A53010"/>
              </a:buClr>
              <a:buFont typeface="Wingdings" panose="05000000000000000000" pitchFamily="2" charset="2"/>
              <a:buChar char="Ø"/>
            </a:pPr>
            <a:r>
              <a:rPr lang="en-AU" sz="2700" dirty="0"/>
              <a:t>Advisors – A/Prof. Richard Franklin; A/Prof. Ruth Barker; Prof. Ian Ring</a:t>
            </a:r>
            <a:br>
              <a:rPr lang="en-AU" sz="2700" dirty="0"/>
            </a:br>
            <a:br>
              <a:rPr lang="en-AU" sz="2700" dirty="0"/>
            </a:br>
            <a:r>
              <a:rPr lang="en-AU" sz="2700" dirty="0"/>
              <a:t>Advisor </a:t>
            </a:r>
            <a:r>
              <a:rPr lang="en-AU" sz="2700" dirty="0">
                <a:cs typeface="Calibri" panose="020F0502020204030204" pitchFamily="34" charset="0"/>
              </a:rPr>
              <a:t>mentor – Prof Peter Leggat </a:t>
            </a:r>
            <a:br>
              <a:rPr lang="en-AU" sz="2700" dirty="0">
                <a:cs typeface="Calibri" panose="020F0502020204030204" pitchFamily="34" charset="0"/>
              </a:rPr>
            </a:br>
            <a:br>
              <a:rPr lang="en-AU" sz="2700" i="1" dirty="0"/>
            </a:br>
            <a:r>
              <a:rPr lang="en-AU" sz="2700" dirty="0">
                <a:cs typeface="Calibri" panose="020F0502020204030204" pitchFamily="34" charset="0"/>
              </a:rPr>
              <a:t>College of Public Health, Medical and Veterinary Sciences</a:t>
            </a:r>
            <a:br>
              <a:rPr lang="en-AU" sz="2700" dirty="0"/>
            </a:br>
            <a:br>
              <a:rPr lang="en-AU" sz="2700" dirty="0"/>
            </a:br>
            <a:r>
              <a:rPr lang="en-AU" sz="2700" dirty="0"/>
              <a:t>Mentors, Cultural and Research: </a:t>
            </a:r>
            <a:br>
              <a:rPr lang="en-AU" sz="2700" dirty="0"/>
            </a:br>
            <a:br>
              <a:rPr lang="en-AU" sz="2700" dirty="0"/>
            </a:br>
            <a:r>
              <a:rPr lang="en-AU" sz="2700" dirty="0">
                <a:solidFill>
                  <a:schemeClr val="dk1"/>
                </a:solidFill>
              </a:rPr>
              <a:t>Aboriginal and Torres Strait Islander Health Leadership Advisory Council (ATSIHLAC) (Townsville and Cairns)</a:t>
            </a:r>
            <a:br>
              <a:rPr lang="en-AU" sz="2700" dirty="0">
                <a:solidFill>
                  <a:schemeClr val="dk1"/>
                </a:solidFill>
              </a:rPr>
            </a:br>
            <a:br>
              <a:rPr lang="en-AU" sz="2700" dirty="0">
                <a:solidFill>
                  <a:schemeClr val="dk1"/>
                </a:solidFill>
              </a:rPr>
            </a:br>
            <a:r>
              <a:rPr lang="en-AU" sz="2700" dirty="0">
                <a:solidFill>
                  <a:schemeClr val="dk1"/>
                </a:solidFill>
              </a:rPr>
              <a:t>JCU Aboriginal and Torres Strait Islander Ethics Advisers (Townsville) </a:t>
            </a:r>
            <a:br>
              <a:rPr lang="en-AU" dirty="0">
                <a:solidFill>
                  <a:schemeClr val="dk1"/>
                </a:solidFill>
              </a:rPr>
            </a:br>
            <a:endParaRPr lang="en-AU" dirty="0"/>
          </a:p>
        </p:txBody>
      </p:sp>
      <p:sp>
        <p:nvSpPr>
          <p:cNvPr id="3" name="Rectangle: Rounded Corners 2">
            <a:extLst>
              <a:ext uri="{FF2B5EF4-FFF2-40B4-BE49-F238E27FC236}">
                <a16:creationId xmlns:a16="http://schemas.microsoft.com/office/drawing/2014/main" id="{8300C5E9-84B3-4B4D-B893-1A94A811AB9E}"/>
              </a:ext>
            </a:extLst>
          </p:cNvPr>
          <p:cNvSpPr/>
          <p:nvPr/>
        </p:nvSpPr>
        <p:spPr>
          <a:xfrm>
            <a:off x="0" y="1"/>
            <a:ext cx="12192000" cy="1012954"/>
          </a:xfrm>
          <a:prstGeom prst="roundRect">
            <a:avLst/>
          </a:prstGeom>
          <a:solidFill>
            <a:srgbClr val="A4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bg1"/>
                </a:solidFill>
              </a:rPr>
              <a:t>Acknowledgements</a:t>
            </a:r>
          </a:p>
        </p:txBody>
      </p:sp>
    </p:spTree>
    <p:extLst>
      <p:ext uri="{BB962C8B-B14F-4D97-AF65-F5344CB8AC3E}">
        <p14:creationId xmlns:p14="http://schemas.microsoft.com/office/powerpoint/2010/main" val="223350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4F8C3-4B3C-40FF-A55C-E9D229244ADB}"/>
              </a:ext>
            </a:extLst>
          </p:cNvPr>
          <p:cNvSpPr>
            <a:spLocks noGrp="1"/>
          </p:cNvSpPr>
          <p:nvPr>
            <p:ph idx="1"/>
          </p:nvPr>
        </p:nvSpPr>
        <p:spPr>
          <a:xfrm>
            <a:off x="1496919" y="1851665"/>
            <a:ext cx="9632549" cy="4382225"/>
          </a:xfrm>
        </p:spPr>
        <p:txBody>
          <a:bodyPr>
            <a:normAutofit/>
          </a:bodyPr>
          <a:lstStyle/>
          <a:p>
            <a:pPr marL="0" indent="0" algn="ctr">
              <a:buNone/>
            </a:pPr>
            <a:endParaRPr lang="en-AU" sz="2000" dirty="0">
              <a:latin typeface="Calibri" panose="020F0502020204030204" pitchFamily="34" charset="0"/>
              <a:cs typeface="Calibri" panose="020F0502020204030204" pitchFamily="34" charset="0"/>
            </a:endParaRPr>
          </a:p>
          <a:p>
            <a:pPr marL="0" indent="0" algn="ctr">
              <a:buNone/>
            </a:pPr>
            <a:r>
              <a:rPr lang="en-AU" sz="2200" dirty="0">
                <a:latin typeface="Calibri" panose="020F0502020204030204" pitchFamily="34" charset="0"/>
                <a:cs typeface="Calibri" panose="020F0502020204030204" pitchFamily="34" charset="0"/>
              </a:rPr>
              <a:t>I acknowledge the Australian Aboriginal and Torres</a:t>
            </a:r>
          </a:p>
          <a:p>
            <a:pPr marL="0" indent="0" algn="ctr">
              <a:buNone/>
            </a:pPr>
            <a:r>
              <a:rPr lang="en-AU" sz="2200" dirty="0">
                <a:latin typeface="Calibri" panose="020F0502020204030204" pitchFamily="34" charset="0"/>
                <a:cs typeface="Calibri" panose="020F0502020204030204" pitchFamily="34" charset="0"/>
              </a:rPr>
              <a:t> Strait Islander peoples, as the first inhabitants of this</a:t>
            </a:r>
          </a:p>
          <a:p>
            <a:pPr marL="0" indent="0" algn="ctr">
              <a:buNone/>
            </a:pPr>
            <a:r>
              <a:rPr lang="en-AU" sz="2200" dirty="0">
                <a:latin typeface="Calibri" panose="020F0502020204030204" pitchFamily="34" charset="0"/>
                <a:cs typeface="Calibri" panose="020F0502020204030204" pitchFamily="34" charset="0"/>
              </a:rPr>
              <a:t> country and pay my respects to the traditional</a:t>
            </a:r>
          </a:p>
          <a:p>
            <a:pPr marL="0" indent="0" algn="ctr">
              <a:buNone/>
            </a:pPr>
            <a:r>
              <a:rPr lang="en-AU" sz="2200" dirty="0">
                <a:latin typeface="Calibri" panose="020F0502020204030204" pitchFamily="34" charset="0"/>
                <a:cs typeface="Calibri" panose="020F0502020204030204" pitchFamily="34" charset="0"/>
              </a:rPr>
              <a:t> owners and elders, past and present.  </a:t>
            </a:r>
          </a:p>
          <a:p>
            <a:endParaRPr lang="en-AU" dirty="0"/>
          </a:p>
        </p:txBody>
      </p:sp>
      <p:sp>
        <p:nvSpPr>
          <p:cNvPr id="4" name="Rectangle: Rounded Corners 3">
            <a:extLst>
              <a:ext uri="{FF2B5EF4-FFF2-40B4-BE49-F238E27FC236}">
                <a16:creationId xmlns:a16="http://schemas.microsoft.com/office/drawing/2014/main" id="{8EC01F62-C323-41A2-8790-12B4A8F563A9}"/>
              </a:ext>
            </a:extLst>
          </p:cNvPr>
          <p:cNvSpPr/>
          <p:nvPr/>
        </p:nvSpPr>
        <p:spPr>
          <a:xfrm>
            <a:off x="2473377" y="568878"/>
            <a:ext cx="11583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5">
            <a:extLst>
              <a:ext uri="{FF2B5EF4-FFF2-40B4-BE49-F238E27FC236}">
                <a16:creationId xmlns:a16="http://schemas.microsoft.com/office/drawing/2014/main" id="{C9E26DE0-7C58-4704-911C-ABFF4F135230}"/>
              </a:ext>
            </a:extLst>
          </p:cNvPr>
          <p:cNvSpPr>
            <a:spLocks noGrp="1"/>
          </p:cNvSpPr>
          <p:nvPr>
            <p:ph type="title"/>
          </p:nvPr>
        </p:nvSpPr>
        <p:spPr>
          <a:xfrm>
            <a:off x="2592928" y="624110"/>
            <a:ext cx="8911687" cy="707021"/>
          </a:xfrm>
        </p:spPr>
        <p:txBody>
          <a:bodyPr/>
          <a:lstStyle/>
          <a:p>
            <a:endParaRPr lang="en-AU" dirty="0"/>
          </a:p>
        </p:txBody>
      </p:sp>
      <p:sp>
        <p:nvSpPr>
          <p:cNvPr id="7" name="Rectangle: Rounded Corners 6">
            <a:extLst>
              <a:ext uri="{FF2B5EF4-FFF2-40B4-BE49-F238E27FC236}">
                <a16:creationId xmlns:a16="http://schemas.microsoft.com/office/drawing/2014/main" id="{FED36ED0-CD4F-4B05-B9B0-D3A02C0904E8}"/>
              </a:ext>
            </a:extLst>
          </p:cNvPr>
          <p:cNvSpPr/>
          <p:nvPr/>
        </p:nvSpPr>
        <p:spPr>
          <a:xfrm>
            <a:off x="0" y="0"/>
            <a:ext cx="12200021" cy="142481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bg1"/>
                </a:solidFill>
              </a:rPr>
              <a:t>Acknowledgment of Country</a:t>
            </a:r>
            <a:endParaRPr lang="en-AU" sz="2400" dirty="0"/>
          </a:p>
        </p:txBody>
      </p:sp>
    </p:spTree>
    <p:extLst>
      <p:ext uri="{BB962C8B-B14F-4D97-AF65-F5344CB8AC3E}">
        <p14:creationId xmlns:p14="http://schemas.microsoft.com/office/powerpoint/2010/main" val="323827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4691B-AD9F-4EFB-A5DB-0F39D5CDDF92}"/>
              </a:ext>
            </a:extLst>
          </p:cNvPr>
          <p:cNvSpPr/>
          <p:nvPr/>
        </p:nvSpPr>
        <p:spPr>
          <a:xfrm>
            <a:off x="479825" y="156241"/>
            <a:ext cx="11437257" cy="6709529"/>
          </a:xfrm>
          <a:prstGeom prst="rect">
            <a:avLst/>
          </a:prstGeom>
        </p:spPr>
        <p:txBody>
          <a:bodyPr wrap="square">
            <a:spAutoFit/>
          </a:bodyPr>
          <a:lstStyle/>
          <a:p>
            <a:r>
              <a:rPr lang="en-AU" sz="1200" b="1" dirty="0"/>
              <a:t>References</a:t>
            </a:r>
          </a:p>
          <a:p>
            <a:pPr>
              <a:spcAft>
                <a:spcPts val="600"/>
              </a:spcAft>
            </a:pPr>
            <a:r>
              <a:rPr lang="en-AU" sz="1200" b="1" dirty="0"/>
              <a:t>Integrative review  </a:t>
            </a:r>
          </a:p>
          <a:p>
            <a:pPr>
              <a:spcAft>
                <a:spcPts val="600"/>
              </a:spcAft>
            </a:pPr>
            <a:r>
              <a:rPr lang="en-AU" sz="1200" dirty="0"/>
              <a:t>AHUJA, S. S., CLARK, S., MORAHAN, E. M., ONO, M., MULLIGAN, H. &amp; HALE, L. 2013. The journey to recovery: experiences and perceptions of individuals following stroke. </a:t>
            </a:r>
            <a:r>
              <a:rPr lang="en-AU" sz="1200" i="1" dirty="0"/>
              <a:t>New Zealand Journal of Physiotherapy </a:t>
            </a:r>
            <a:r>
              <a:rPr lang="en-AU" sz="1200" dirty="0"/>
              <a:t>[Online], 41. Available: http://physiotherapy.org.nz/assets/Professionaldev/Journal/2013-March/2013MarchMLRoberts.pdf [Accessed 22 August 2017].</a:t>
            </a:r>
            <a:endParaRPr lang="fr-FR" sz="1200" i="1" dirty="0"/>
          </a:p>
          <a:p>
            <a:pPr>
              <a:spcAft>
                <a:spcPts val="600"/>
              </a:spcAft>
            </a:pPr>
            <a:r>
              <a:rPr lang="en-AU" sz="1200" dirty="0"/>
              <a:t>BRUAL, J., GRAVELY, S., SUSKIN, N., STEWART, D. E. &amp; GRACE, S. L. 2012. The role of clinical and geographic factors in the use of hospital versus home-based cardiac rehabilitation. </a:t>
            </a:r>
            <a:r>
              <a:rPr lang="en-AU" sz="1200" i="1" dirty="0"/>
              <a:t>International Journal of Rehabilitation Research </a:t>
            </a:r>
            <a:r>
              <a:rPr lang="en-AU" sz="1200" dirty="0"/>
              <a:t>[Online].3</a:t>
            </a:r>
          </a:p>
          <a:p>
            <a:pPr>
              <a:spcAft>
                <a:spcPts val="600"/>
              </a:spcAft>
            </a:pPr>
            <a:r>
              <a:rPr lang="en-AU" sz="1200" dirty="0"/>
              <a:t>DE ANGELIS C, BUNKER S &amp; SCHOO, A. 2008. Exploring the barriers and enablers to attendance at rural cardiac rehabilitation programs. </a:t>
            </a:r>
            <a:r>
              <a:rPr lang="en-AU" sz="1200" i="1" dirty="0"/>
              <a:t>Australian Journal of Rural Health </a:t>
            </a:r>
            <a:r>
              <a:rPr lang="en-AU" sz="1200" dirty="0"/>
              <a:t>[Online], 16.  [Accessed 12 December 2016].</a:t>
            </a:r>
          </a:p>
          <a:p>
            <a:pPr>
              <a:spcAft>
                <a:spcPts val="600"/>
              </a:spcAft>
            </a:pPr>
            <a:r>
              <a:rPr lang="en-AU" sz="1200" dirty="0"/>
              <a:t>DAVEY, M., MOORE, W. &amp; WALTERS, J. 2014. Tasmanian Aborigines step up to health: Evaluation of a cardiopulmonary rehabilitation and secondary prevention program. </a:t>
            </a:r>
            <a:r>
              <a:rPr lang="en-AU" sz="1200" i="1" dirty="0"/>
              <a:t>BMC Health Services Research </a:t>
            </a:r>
            <a:r>
              <a:rPr lang="en-AU" sz="1200" dirty="0"/>
              <a:t>[Online], 14.</a:t>
            </a:r>
          </a:p>
          <a:p>
            <a:pPr>
              <a:spcAft>
                <a:spcPts val="600"/>
              </a:spcAft>
            </a:pPr>
            <a:r>
              <a:rPr lang="en-AU" sz="1200" dirty="0"/>
              <a:t>DIGIACOMO, M., DAVIDSON, P. M., TAYLOR, K. P., SMITH, J. S., LYN DIMER, E. N., ALI, M., WOOD, M. M., LEAHY, T. G. &amp; THOMPSON, S. C. 2010. Health information system linkage and coordination are critical for increasing access to secondary prevention in Aboriginal health: A qualitative study. </a:t>
            </a:r>
            <a:r>
              <a:rPr lang="en-AU" sz="1200" i="1" dirty="0"/>
              <a:t>Quality in Primary Care </a:t>
            </a:r>
            <a:r>
              <a:rPr lang="fr-FR" sz="1200" dirty="0"/>
              <a:t>[Online], 18. </a:t>
            </a:r>
            <a:r>
              <a:rPr lang="fr-FR" sz="1200" dirty="0" err="1"/>
              <a:t>Available</a:t>
            </a:r>
            <a:r>
              <a:rPr lang="fr-FR" sz="1200" dirty="0"/>
              <a:t>: https://hdl.handle.net/20.500.11937/32805.</a:t>
            </a:r>
            <a:endParaRPr lang="en-AU" sz="1200" i="1" dirty="0"/>
          </a:p>
          <a:p>
            <a:pPr>
              <a:spcAft>
                <a:spcPts val="600"/>
              </a:spcAft>
            </a:pPr>
            <a:r>
              <a:rPr lang="en-AU" sz="1200" dirty="0">
                <a:cs typeface="Calibri" panose="020F0502020204030204" pitchFamily="34" charset="0"/>
              </a:rPr>
              <a:t>KIDBY, K. 2016. </a:t>
            </a:r>
            <a:r>
              <a:rPr lang="en-AU" sz="1200" i="1" dirty="0">
                <a:cs typeface="Calibri" panose="020F0502020204030204" pitchFamily="34" charset="0"/>
              </a:rPr>
              <a:t>RE: Principal Project Officer, Healthcare Improvement Unit, Quality Improvement Program.</a:t>
            </a:r>
            <a:r>
              <a:rPr lang="en-AU" sz="1200" dirty="0">
                <a:cs typeface="Calibri" panose="020F0502020204030204" pitchFamily="34" charset="0"/>
              </a:rPr>
              <a:t> Type to FIELD, P.</a:t>
            </a:r>
            <a:endParaRPr lang="en-AU" sz="1200" dirty="0"/>
          </a:p>
          <a:p>
            <a:pPr>
              <a:spcAft>
                <a:spcPts val="600"/>
              </a:spcAft>
            </a:pPr>
            <a:r>
              <a:rPr lang="en-AU" sz="1200" dirty="0"/>
              <a:t>DIMER, L., DOWLING, T., JONES, J., CHEETHAM, C., THOMAS, T., SMITH, J., MCMANUS, A., MAIORANA, J. Build it and they will come: Outcomes from a successful cardiac rehabilitation program at an Aboriginal Medical Service. </a:t>
            </a:r>
            <a:r>
              <a:rPr lang="en-AU" sz="1200" i="1" dirty="0" err="1"/>
              <a:t>Aust</a:t>
            </a:r>
            <a:r>
              <a:rPr lang="en-AU" sz="1200" i="1" dirty="0"/>
              <a:t> Health Rev. </a:t>
            </a:r>
            <a:r>
              <a:rPr lang="en-AU" sz="1200" dirty="0"/>
              <a:t>2013;37(1):79-82. </a:t>
            </a:r>
            <a:r>
              <a:rPr lang="en-AU" sz="1200" dirty="0" err="1"/>
              <a:t>doi</a:t>
            </a:r>
            <a:r>
              <a:rPr lang="en-AU" sz="1200" dirty="0"/>
              <a:t>: 10.1071/AH11122.</a:t>
            </a:r>
          </a:p>
          <a:p>
            <a:pPr>
              <a:spcAft>
                <a:spcPts val="600"/>
              </a:spcAft>
            </a:pPr>
            <a:r>
              <a:rPr lang="en-AU" sz="1200" dirty="0"/>
              <a:t>FERNANDEZ, R., DAVIDSON, P., GRIFFITHS, R. &amp; SALAMONSON, Y. 2008. Cardiac rehabilitation coordinators' perceptions of patient-related barriers to implementing cardiac evidence-based guidelines. </a:t>
            </a:r>
            <a:r>
              <a:rPr lang="en-AU" sz="1200" i="1" dirty="0"/>
              <a:t>Journal of Cardiovascular Nursing </a:t>
            </a:r>
            <a:r>
              <a:rPr lang="en-AU" sz="1200" dirty="0"/>
              <a:t>[Online], 23.  [Accessed 16 December 2017].</a:t>
            </a:r>
          </a:p>
          <a:p>
            <a:pPr>
              <a:spcAft>
                <a:spcPts val="600"/>
              </a:spcAft>
            </a:pPr>
            <a:r>
              <a:rPr lang="en-AU" sz="1200" dirty="0"/>
              <a:t>FERNANDEZ, R., DAVIDSON, P., GRIFFITHS, R. &amp; SALAMONSON, Y. 2010. Overcoming barriers to guideline implementation: The case of cardiac rehabilitation. </a:t>
            </a:r>
            <a:r>
              <a:rPr lang="en-AU" sz="1200" i="1" dirty="0"/>
              <a:t>Quality and Safety in Health Care </a:t>
            </a:r>
            <a:r>
              <a:rPr lang="en-AU" sz="1200" dirty="0"/>
              <a:t>[Online], 19.</a:t>
            </a:r>
          </a:p>
          <a:p>
            <a:pPr>
              <a:spcAft>
                <a:spcPts val="600"/>
              </a:spcAft>
            </a:pPr>
            <a:r>
              <a:rPr lang="en-AU" sz="1200" dirty="0"/>
              <a:t>FERNANDEZ, R., DAVIDSON, P., GRIFFITHS, R. &amp; SALAMONSON, Y. 2011. Improving cardiac rehabilitation services - Challenges for cardiac rehabilitation coordinators. </a:t>
            </a:r>
            <a:r>
              <a:rPr lang="en-AU" sz="1200" i="1" dirty="0"/>
              <a:t>European Journal of Cardiovascular Nursing </a:t>
            </a:r>
            <a:r>
              <a:rPr lang="en-AU" sz="1200" dirty="0"/>
              <a:t>[Online], 10.</a:t>
            </a:r>
          </a:p>
          <a:p>
            <a:pPr>
              <a:spcAft>
                <a:spcPts val="600"/>
              </a:spcAft>
            </a:pPr>
            <a:r>
              <a:rPr lang="en-AU" sz="1200" dirty="0"/>
              <a:t>HAMILTON S. MILLS B. MCRAE S..THOMPSON S. 2016. Cardiac Rehabilitation for Aboriginal and Torres Strait Islander people in Western Australia,. </a:t>
            </a:r>
            <a:r>
              <a:rPr lang="en-AU" sz="1200" i="1" dirty="0"/>
              <a:t>BMC Cardiovascular Disorders </a:t>
            </a:r>
            <a:r>
              <a:rPr lang="en-AU" sz="1200" dirty="0"/>
              <a:t>[Online], 16.</a:t>
            </a:r>
            <a:endParaRPr lang="en-AU" sz="1200" i="1" dirty="0"/>
          </a:p>
          <a:p>
            <a:pPr>
              <a:spcAft>
                <a:spcPts val="600"/>
              </a:spcAft>
            </a:pPr>
            <a:r>
              <a:rPr lang="en-AU" sz="1200" dirty="0"/>
              <a:t>JACKSON, A. M., MCKINSTRY, B., GREGORY, S. &amp; AMOS, A. 2012. A qualitative study exploring why people do not participate in cardiac rehabilitation and coronary heart disease self-help groups, and their rehabilitation experience without these resources. </a:t>
            </a:r>
            <a:r>
              <a:rPr lang="en-AU" sz="1200" i="1" dirty="0"/>
              <a:t>Primary Health Care Research and Development </a:t>
            </a:r>
            <a:r>
              <a:rPr lang="en-AU" sz="1200" dirty="0"/>
              <a:t>[Online], 13.</a:t>
            </a:r>
          </a:p>
          <a:p>
            <a:pPr>
              <a:spcAft>
                <a:spcPts val="600"/>
              </a:spcAft>
            </a:pPr>
            <a:r>
              <a:rPr lang="en-AU" sz="1200" dirty="0"/>
              <a:t>MEILLIER, L., NIELSEN, K., LARSEN, F., FINN, B. &amp; MOGENS, L. 2012. Socially differentiated cardiac rehabilitation: Can we improve referral, attendance and adherence among patients with first myocardial infarction? </a:t>
            </a:r>
            <a:r>
              <a:rPr lang="en-AU" sz="1200" i="1" dirty="0"/>
              <a:t>Scandinavian journal of public health </a:t>
            </a:r>
            <a:r>
              <a:rPr lang="en-AU" sz="1200" dirty="0"/>
              <a:t>[Online].</a:t>
            </a:r>
          </a:p>
          <a:p>
            <a:pPr>
              <a:spcAft>
                <a:spcPts val="600"/>
              </a:spcAft>
            </a:pPr>
            <a:endParaRPr lang="en-AU" sz="1200" dirty="0"/>
          </a:p>
        </p:txBody>
      </p:sp>
    </p:spTree>
    <p:extLst>
      <p:ext uri="{BB962C8B-B14F-4D97-AF65-F5344CB8AC3E}">
        <p14:creationId xmlns:p14="http://schemas.microsoft.com/office/powerpoint/2010/main" val="59818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52E6B9-5C43-428A-891D-34C49ECBD840}"/>
              </a:ext>
            </a:extLst>
          </p:cNvPr>
          <p:cNvSpPr txBox="1"/>
          <p:nvPr/>
        </p:nvSpPr>
        <p:spPr>
          <a:xfrm>
            <a:off x="580571" y="624114"/>
            <a:ext cx="10900229" cy="4216539"/>
          </a:xfrm>
          <a:prstGeom prst="rect">
            <a:avLst/>
          </a:prstGeom>
          <a:noFill/>
        </p:spPr>
        <p:txBody>
          <a:bodyPr wrap="square" rtlCol="0">
            <a:spAutoFit/>
          </a:bodyPr>
          <a:lstStyle/>
          <a:p>
            <a:pPr>
              <a:spcAft>
                <a:spcPts val="600"/>
              </a:spcAft>
            </a:pPr>
            <a:r>
              <a:rPr lang="en-AU" sz="1200" b="1" dirty="0">
                <a:cs typeface="Calibri" panose="020F0502020204030204" pitchFamily="34" charset="0"/>
              </a:rPr>
              <a:t>Integrative review </a:t>
            </a:r>
          </a:p>
          <a:p>
            <a:pPr>
              <a:spcAft>
                <a:spcPts val="600"/>
              </a:spcAft>
            </a:pPr>
            <a:r>
              <a:rPr lang="en-AU" sz="1200" dirty="0"/>
              <a:t>NATIONAL HEART FOUNDATION OF AUSTRALIA. 2017. </a:t>
            </a:r>
            <a:r>
              <a:rPr lang="en-AU" sz="1200" i="1" dirty="0"/>
              <a:t>Cardiac rehabilitation resources for health professionals </a:t>
            </a:r>
            <a:r>
              <a:rPr lang="en-AU" sz="1200" dirty="0"/>
              <a:t>[Online]. Available: https://www.heartfoundation.org.au/for-professionals/clinical-information/cardiac-rehabilitation-for-health-professionals [Accessed 1st February 2017].</a:t>
            </a:r>
          </a:p>
          <a:p>
            <a:pPr>
              <a:spcAft>
                <a:spcPts val="600"/>
              </a:spcAft>
            </a:pPr>
            <a:r>
              <a:rPr lang="en-AU" sz="1200" dirty="0">
                <a:cs typeface="Calibri" panose="020F0502020204030204" pitchFamily="34" charset="0"/>
              </a:rPr>
              <a:t>THOMPSON, S.C, DIGIACOMO, M.L, SMITH, J.S, et al. Are the processes recommended by the NHMRC for improving Cardiac Rehabilitation (CR) for Aboriginal and Torres Strait Islander people being implemented?: An assessment of CR Services across Western Australia. </a:t>
            </a:r>
            <a:r>
              <a:rPr lang="en-AU" sz="1200" i="1" dirty="0">
                <a:cs typeface="Calibri" panose="020F0502020204030204" pitchFamily="34" charset="0"/>
              </a:rPr>
              <a:t>Australia and New Zealand Health Policy. </a:t>
            </a:r>
            <a:r>
              <a:rPr lang="en-AU" sz="1200" dirty="0">
                <a:cs typeface="Calibri" panose="020F0502020204030204" pitchFamily="34" charset="0"/>
              </a:rPr>
              <a:t>2009;6(1). </a:t>
            </a:r>
            <a:r>
              <a:rPr lang="en-AU" sz="1200" dirty="0" err="1">
                <a:cs typeface="Calibri" panose="020F0502020204030204" pitchFamily="34" charset="0"/>
              </a:rPr>
              <a:t>doi</a:t>
            </a:r>
            <a:r>
              <a:rPr lang="en-AU" sz="1200" dirty="0">
                <a:cs typeface="Calibri" panose="020F0502020204030204" pitchFamily="34" charset="0"/>
              </a:rPr>
              <a:t>: 10.1186/1743-8462-6-29. REDFERN J. BRIFFA T. ELLIS E. FREEDMAN S. 2008. Patient-</a:t>
            </a:r>
            <a:r>
              <a:rPr lang="en-AU" sz="1200" dirty="0" err="1">
                <a:cs typeface="Calibri" panose="020F0502020204030204" pitchFamily="34" charset="0"/>
              </a:rPr>
              <a:t>centered</a:t>
            </a:r>
            <a:r>
              <a:rPr lang="en-AU" sz="1200" dirty="0">
                <a:cs typeface="Calibri" panose="020F0502020204030204" pitchFamily="34" charset="0"/>
              </a:rPr>
              <a:t> modular secondary prevention following acute coronary syndrome: A randomized controlled trial. </a:t>
            </a:r>
            <a:r>
              <a:rPr lang="en-AU" sz="1200" i="1" dirty="0">
                <a:cs typeface="Calibri" panose="020F0502020204030204" pitchFamily="34" charset="0"/>
              </a:rPr>
              <a:t>Journal of Cardiopulmonary Rehabilitation and Prevention </a:t>
            </a:r>
            <a:r>
              <a:rPr lang="fr-FR" sz="1200" dirty="0">
                <a:cs typeface="Calibri" panose="020F0502020204030204" pitchFamily="34" charset="0"/>
              </a:rPr>
              <a:t>[Online], 28. </a:t>
            </a:r>
            <a:r>
              <a:rPr lang="fr-FR" sz="1200" dirty="0" err="1">
                <a:cs typeface="Calibri" panose="020F0502020204030204" pitchFamily="34" charset="0"/>
              </a:rPr>
              <a:t>Available</a:t>
            </a:r>
            <a:r>
              <a:rPr lang="fr-FR" sz="1200" dirty="0">
                <a:cs typeface="Calibri" panose="020F0502020204030204" pitchFamily="34" charset="0"/>
              </a:rPr>
              <a:t>: </a:t>
            </a:r>
            <a:r>
              <a:rPr lang="fr-FR" sz="1200" dirty="0" err="1">
                <a:cs typeface="Calibri" panose="020F0502020204030204" pitchFamily="34" charset="0"/>
              </a:rPr>
              <a:t>doi</a:t>
            </a:r>
            <a:r>
              <a:rPr lang="fr-FR" sz="1200" dirty="0">
                <a:cs typeface="Calibri" panose="020F0502020204030204" pitchFamily="34" charset="0"/>
              </a:rPr>
              <a:t>=10.1097%2f01.HCR.0000314204.86805.13&amp;partnerID=40&amp;md5=44662e1d8b38c104770eb0d4a4d3ab3e.</a:t>
            </a:r>
            <a:endParaRPr lang="en-AU" sz="1200" dirty="0">
              <a:cs typeface="Calibri" panose="020F0502020204030204" pitchFamily="34" charset="0"/>
            </a:endParaRPr>
          </a:p>
          <a:p>
            <a:pPr>
              <a:spcAft>
                <a:spcPts val="600"/>
              </a:spcAft>
            </a:pPr>
            <a:r>
              <a:rPr lang="en-AU" sz="1200" dirty="0">
                <a:cs typeface="Calibri" panose="020F0502020204030204" pitchFamily="34" charset="0"/>
              </a:rPr>
              <a:t>SANGSTER, J., FURBER, S., PHONGSAVAN, P., ALLMAN-FARINELLI, M., REDFERN, J. &amp; BAUMAN, A. 2013. Where you live matters: Challenges and opportunities to address the urban-rural divide through innovative secondary cardiac rehabilitation programs. </a:t>
            </a:r>
            <a:r>
              <a:rPr lang="en-AU" sz="1200" i="1" dirty="0">
                <a:cs typeface="Calibri" panose="020F0502020204030204" pitchFamily="34" charset="0"/>
              </a:rPr>
              <a:t>Australian Journal of Rural Health </a:t>
            </a:r>
            <a:r>
              <a:rPr lang="en-AU" sz="1200" dirty="0">
                <a:cs typeface="Calibri" panose="020F0502020204030204" pitchFamily="34" charset="0"/>
              </a:rPr>
              <a:t>[Online], 21.</a:t>
            </a:r>
          </a:p>
          <a:p>
            <a:pPr>
              <a:spcAft>
                <a:spcPts val="600"/>
              </a:spcAft>
            </a:pPr>
            <a:r>
              <a:rPr lang="en-AU" sz="1200" dirty="0">
                <a:cs typeface="Calibri" panose="020F0502020204030204" pitchFamily="34" charset="0"/>
              </a:rPr>
              <a:t>SHANMUGASEGARAM, S., OH, P., REID, R. D., MCCUMBER, T. &amp; GRACE, S. L. 2013. A comparison of barriers to use of home- versus site-based cardiac rehabilitation. </a:t>
            </a:r>
            <a:r>
              <a:rPr lang="en-AU" sz="1200" i="1" dirty="0">
                <a:cs typeface="Calibri" panose="020F0502020204030204" pitchFamily="34" charset="0"/>
              </a:rPr>
              <a:t>J </a:t>
            </a:r>
            <a:r>
              <a:rPr lang="en-AU" sz="1200" i="1" dirty="0" err="1">
                <a:cs typeface="Calibri" panose="020F0502020204030204" pitchFamily="34" charset="0"/>
              </a:rPr>
              <a:t>Cardiopulm</a:t>
            </a:r>
            <a:r>
              <a:rPr lang="en-AU" sz="1200" i="1" dirty="0">
                <a:cs typeface="Calibri" panose="020F0502020204030204" pitchFamily="34" charset="0"/>
              </a:rPr>
              <a:t> </a:t>
            </a:r>
            <a:r>
              <a:rPr lang="en-AU" sz="1200" i="1" dirty="0" err="1">
                <a:cs typeface="Calibri" panose="020F0502020204030204" pitchFamily="34" charset="0"/>
              </a:rPr>
              <a:t>Rehabil</a:t>
            </a:r>
            <a:r>
              <a:rPr lang="en-AU" sz="1200" i="1" dirty="0">
                <a:cs typeface="Calibri" panose="020F0502020204030204" pitchFamily="34" charset="0"/>
              </a:rPr>
              <a:t> </a:t>
            </a:r>
            <a:r>
              <a:rPr lang="en-AU" sz="1200" i="1" dirty="0" err="1">
                <a:cs typeface="Calibri" panose="020F0502020204030204" pitchFamily="34" charset="0"/>
              </a:rPr>
              <a:t>Prev</a:t>
            </a:r>
            <a:r>
              <a:rPr lang="en-AU" sz="1200" i="1" dirty="0">
                <a:cs typeface="Calibri" panose="020F0502020204030204" pitchFamily="34" charset="0"/>
              </a:rPr>
              <a:t> </a:t>
            </a:r>
            <a:r>
              <a:rPr lang="en-AU" sz="1200" dirty="0">
                <a:cs typeface="Calibri" panose="020F0502020204030204" pitchFamily="34" charset="0"/>
              </a:rPr>
              <a:t>[Online], 33.  [Accessed Sep-Oct].</a:t>
            </a:r>
          </a:p>
          <a:p>
            <a:pPr>
              <a:spcAft>
                <a:spcPts val="600"/>
              </a:spcAft>
            </a:pPr>
            <a:r>
              <a:rPr lang="en-AU" sz="1200" dirty="0">
                <a:cs typeface="Calibri" panose="020F0502020204030204" pitchFamily="34" charset="0"/>
              </a:rPr>
              <a:t>WHITE, J. H., MAGIN, P. &amp; POLLACK, M. R. P. 2009. Stroke Patients' Experience with the Australian Health System: A Qualitative Study. </a:t>
            </a:r>
            <a:r>
              <a:rPr lang="en-AU" sz="1200" i="1" dirty="0">
                <a:cs typeface="Calibri" panose="020F0502020204030204" pitchFamily="34" charset="0"/>
              </a:rPr>
              <a:t>Canadian Journal of Occupational Therapy </a:t>
            </a:r>
            <a:r>
              <a:rPr lang="en-AU" sz="1200" dirty="0">
                <a:cs typeface="Calibri" panose="020F0502020204030204" pitchFamily="34" charset="0"/>
              </a:rPr>
              <a:t>[Online], 76. Available: http://dx.doi.org/10.1177/000841740907600205 [Accessed 22 August 2017].</a:t>
            </a:r>
            <a:endParaRPr lang="en-AU" sz="1200" i="1" dirty="0">
              <a:cs typeface="Calibri" panose="020F0502020204030204" pitchFamily="34" charset="0"/>
            </a:endParaRPr>
          </a:p>
          <a:p>
            <a:pPr>
              <a:spcAft>
                <a:spcPts val="600"/>
              </a:spcAft>
            </a:pPr>
            <a:r>
              <a:rPr lang="en-AU" sz="1200" dirty="0">
                <a:cs typeface="Calibri" panose="020F0502020204030204" pitchFamily="34" charset="0"/>
              </a:rPr>
              <a:t>WOODRUFFE, S., NEUBECK, L., CLARK, R., GRAY, K., FERRY, C., FINAN, J., SANDERSON, S. &amp; BRIFFA, T. 2015. Australian Cardiovascular Health and Rehabilitation Association (ACRA) Core Components of Cardiovascular Disease Secondary Prevention and Cardiac Rehabilitation 2014. </a:t>
            </a:r>
            <a:r>
              <a:rPr lang="en-AU" sz="1200" i="1" dirty="0">
                <a:cs typeface="Calibri" panose="020F0502020204030204" pitchFamily="34" charset="0"/>
              </a:rPr>
              <a:t>Heart, Lung &amp; Circulation</a:t>
            </a:r>
            <a:r>
              <a:rPr lang="en-AU" sz="1200" dirty="0">
                <a:cs typeface="Calibri" panose="020F0502020204030204" pitchFamily="34" charset="0"/>
              </a:rPr>
              <a:t>.</a:t>
            </a:r>
          </a:p>
          <a:p>
            <a:pPr>
              <a:spcAft>
                <a:spcPts val="600"/>
              </a:spcAft>
            </a:pPr>
            <a:endParaRPr lang="en-AU" dirty="0"/>
          </a:p>
          <a:p>
            <a:endParaRPr lang="en-AU" dirty="0"/>
          </a:p>
        </p:txBody>
      </p:sp>
    </p:spTree>
    <p:extLst>
      <p:ext uri="{BB962C8B-B14F-4D97-AF65-F5344CB8AC3E}">
        <p14:creationId xmlns:p14="http://schemas.microsoft.com/office/powerpoint/2010/main" val="364786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89542C-7D7F-4D8E-BFF4-B6F843140AC4}"/>
              </a:ext>
            </a:extLst>
          </p:cNvPr>
          <p:cNvSpPr/>
          <p:nvPr/>
        </p:nvSpPr>
        <p:spPr>
          <a:xfrm>
            <a:off x="256769" y="116541"/>
            <a:ext cx="11594572" cy="6840347"/>
          </a:xfrm>
          <a:prstGeom prst="rect">
            <a:avLst/>
          </a:prstGeom>
        </p:spPr>
        <p:txBody>
          <a:bodyPr wrap="square">
            <a:spAutoFit/>
          </a:bodyPr>
          <a:lstStyle/>
          <a:p>
            <a:pPr>
              <a:spcBef>
                <a:spcPts val="300"/>
              </a:spcBef>
              <a:spcAft>
                <a:spcPts val="300"/>
              </a:spcAft>
            </a:pPr>
            <a:r>
              <a:rPr lang="en-AU" sz="1400" b="1" dirty="0"/>
              <a:t>References: General</a:t>
            </a:r>
            <a:endParaRPr lang="en-AU" sz="1400" dirty="0"/>
          </a:p>
          <a:p>
            <a:pPr>
              <a:spcBef>
                <a:spcPts val="300"/>
              </a:spcBef>
              <a:spcAft>
                <a:spcPts val="300"/>
              </a:spcAft>
            </a:pPr>
            <a:r>
              <a:rPr lang="en-AU" sz="1200" dirty="0"/>
              <a:t>AUSTRALIAN BUREAU OF STATISTICS. 2016. </a:t>
            </a:r>
            <a:r>
              <a:rPr lang="en-AU" sz="1200" i="1" dirty="0"/>
              <a:t>Australian Statistical Geography Standards </a:t>
            </a:r>
            <a:r>
              <a:rPr lang="en-AU" sz="1200" dirty="0"/>
              <a:t>[Online]. Canberra, Australia: ABS. Available: http://www.abs.gov.au/geography [Accessed 15th May 2017].</a:t>
            </a:r>
          </a:p>
          <a:p>
            <a:pPr>
              <a:spcBef>
                <a:spcPts val="300"/>
              </a:spcBef>
              <a:spcAft>
                <a:spcPts val="300"/>
              </a:spcAft>
            </a:pPr>
            <a:r>
              <a:rPr lang="en-AU" sz="1200" dirty="0"/>
              <a:t>AUSTRALIAN BUREAU OF STATISTICS. 2013. </a:t>
            </a:r>
            <a:r>
              <a:rPr lang="en-AU" sz="1200" i="1" dirty="0"/>
              <a:t>Australian Health Survey: health service usage and health related actions, 2011–12 </a:t>
            </a:r>
            <a:r>
              <a:rPr lang="en-AU" sz="1200" dirty="0"/>
              <a:t>[Online]. Canberra: ABS. Available: https://www.aihw.gov.au/getmedia/9844cefb-7745-4dd8-9ee2-f4d1c3d6a727/19787-AH16.pdf.aspx?inline=true [Accessed 22nd Nov 2017].</a:t>
            </a:r>
          </a:p>
          <a:p>
            <a:pPr>
              <a:spcBef>
                <a:spcPts val="300"/>
              </a:spcBef>
              <a:spcAft>
                <a:spcPts val="300"/>
              </a:spcAft>
            </a:pPr>
            <a:r>
              <a:rPr lang="en-AU" sz="1400" dirty="0"/>
              <a:t>AUSTRALIAN INSTITUTE OF HEALTH AND WELFARE. 2016. </a:t>
            </a:r>
            <a:r>
              <a:rPr lang="en-AU" sz="1400" i="1" dirty="0"/>
              <a:t>Australia’s health 2016 </a:t>
            </a:r>
            <a:r>
              <a:rPr lang="en-AU" sz="1400" dirty="0"/>
              <a:t>[Online]. Canberra: ACT: AIHW. Available: https://www.aihw.gov.au/getmedia/2a44d779-bff1-4302-b129-f515e7b07842/ah16-3-5-coronary-heart-disease.pdf.aspx [Accessed 18 January 2018 2018].</a:t>
            </a:r>
            <a:endParaRPr lang="en-AU" sz="1400" i="1" dirty="0"/>
          </a:p>
          <a:p>
            <a:pPr>
              <a:spcBef>
                <a:spcPts val="300"/>
              </a:spcBef>
              <a:spcAft>
                <a:spcPts val="300"/>
              </a:spcAft>
            </a:pPr>
            <a:r>
              <a:rPr lang="en-AU" sz="1200" dirty="0"/>
              <a:t>AUSTRALIAN INSTITUTE OF HEALTH AND WELFARE. 2014(a). </a:t>
            </a:r>
            <a:r>
              <a:rPr lang="en-AU" sz="1200" i="1" dirty="0"/>
              <a:t>Trends in coronary heart disease mortality: age groups and populations </a:t>
            </a:r>
            <a:r>
              <a:rPr lang="en-AU" sz="1200" dirty="0"/>
              <a:t>[Online]. Available: www.aihw.gov.au/publication-detail/?id=60129547046 [Accessed 22 August 2016].</a:t>
            </a:r>
          </a:p>
          <a:p>
            <a:pPr>
              <a:spcBef>
                <a:spcPts val="300"/>
              </a:spcBef>
              <a:spcAft>
                <a:spcPts val="300"/>
              </a:spcAft>
            </a:pPr>
            <a:r>
              <a:rPr lang="en-AU" sz="1200" dirty="0"/>
              <a:t>AUSTRALIAN INSTITUTE OF HEALTH AND WELFARE. 2014(b). </a:t>
            </a:r>
            <a:r>
              <a:rPr lang="en-AU" sz="1200" i="1" dirty="0"/>
              <a:t>Health-care expenditure on cardiovascular diseases 2008–09 </a:t>
            </a:r>
            <a:r>
              <a:rPr lang="en-AU" sz="1200" dirty="0"/>
              <a:t>[Online]. Available: http://www.aihw.gov.au/WorkArea/DownloadAsset.aspx?id=60129546379. [Accessed 11 March 2017].</a:t>
            </a:r>
          </a:p>
          <a:p>
            <a:pPr>
              <a:spcBef>
                <a:spcPts val="300"/>
              </a:spcBef>
              <a:spcAft>
                <a:spcPts val="300"/>
              </a:spcAft>
            </a:pPr>
            <a:r>
              <a:rPr lang="en-AU" sz="1200" dirty="0"/>
              <a:t>AUSTRALIAN INSTITUTE OF HEALTH AND WELFARE. 2017. </a:t>
            </a:r>
            <a:r>
              <a:rPr lang="en-AU" sz="1200" i="1" dirty="0"/>
              <a:t>Impact of rurality on health status </a:t>
            </a:r>
            <a:r>
              <a:rPr lang="en-AU" sz="1200" dirty="0"/>
              <a:t>[Online]. Australian Institute of Health and Welfare. Available: http://www.aihw.gov.au/rural-health-impact-of-rurality/ [Accessed 21 May 2017].</a:t>
            </a:r>
          </a:p>
          <a:p>
            <a:pPr>
              <a:spcBef>
                <a:spcPts val="300"/>
              </a:spcBef>
              <a:spcAft>
                <a:spcPts val="300"/>
              </a:spcAft>
            </a:pPr>
            <a:r>
              <a:rPr lang="en-AU" sz="1200" dirty="0"/>
              <a:t>BIRK, M., MILLS, J., FRANCIS, K., COYLE, M. &amp; JONES, J. 2010. Models of health service delivery in remote or isolated areas of Queensland: a multiple case study. </a:t>
            </a:r>
            <a:r>
              <a:rPr lang="en-AU" sz="1200" i="1" dirty="0"/>
              <a:t>Australian Journal of Advanced Nursing </a:t>
            </a:r>
            <a:r>
              <a:rPr lang="en-AU" sz="1200" dirty="0"/>
              <a:t>[Online], 19. Available: http://www.ajan.com.au/Vol28/28-1_Birks.pdf [Accessed August 19th 2016].</a:t>
            </a:r>
          </a:p>
          <a:p>
            <a:pPr>
              <a:spcBef>
                <a:spcPts val="300"/>
              </a:spcBef>
              <a:spcAft>
                <a:spcPts val="300"/>
              </a:spcAft>
            </a:pPr>
            <a:r>
              <a:rPr lang="en-AU" sz="1200" dirty="0"/>
              <a:t>BAXTER, P. &amp; JACK, S. 2008 Qualitative Case Study Methodology: Study Design and Implementation for Novice Researchers. </a:t>
            </a:r>
            <a:r>
              <a:rPr lang="en-AU" sz="1200" i="1" dirty="0"/>
              <a:t>The Qualitative Report </a:t>
            </a:r>
            <a:r>
              <a:rPr lang="fr-FR" sz="1200" dirty="0"/>
              <a:t>[Online]. </a:t>
            </a:r>
            <a:r>
              <a:rPr lang="fr-FR" sz="1200" dirty="0" err="1"/>
              <a:t>Available</a:t>
            </a:r>
            <a:r>
              <a:rPr lang="fr-FR" sz="1200" dirty="0"/>
              <a:t> :</a:t>
            </a:r>
            <a:r>
              <a:rPr lang="en-AU" sz="1200" dirty="0"/>
              <a:t>http://nsuworks.nova.edu/tqr/vol13/iss4/2</a:t>
            </a:r>
            <a:endParaRPr lang="fr-FR" sz="1200" dirty="0"/>
          </a:p>
          <a:p>
            <a:pPr>
              <a:spcBef>
                <a:spcPts val="300"/>
              </a:spcBef>
              <a:spcAft>
                <a:spcPts val="300"/>
              </a:spcAft>
            </a:pPr>
            <a:r>
              <a:rPr lang="en-AU" sz="1200" dirty="0"/>
              <a:t>BENNETT, G. R. July 2016 2016. </a:t>
            </a:r>
            <a:r>
              <a:rPr lang="en-AU" sz="1200" i="1" dirty="0"/>
              <a:t>RE: Manager COACH Program.</a:t>
            </a:r>
            <a:r>
              <a:rPr lang="en-AU" sz="1200" dirty="0"/>
              <a:t> Type to P, F.</a:t>
            </a:r>
          </a:p>
          <a:p>
            <a:pPr>
              <a:spcBef>
                <a:spcPts val="300"/>
              </a:spcBef>
              <a:spcAft>
                <a:spcPts val="300"/>
              </a:spcAft>
            </a:pPr>
            <a:r>
              <a:rPr lang="en-AU" sz="1200" dirty="0"/>
              <a:t>DE GRUYTER, E., FORD, G. &amp; STAVRESKI, B. 2014. Economic and Social Impact of Increasing Uptake of Cardiac Rehabilitation Services 2013; A Cost Benefit Analysis. </a:t>
            </a:r>
            <a:r>
              <a:rPr lang="en-AU" sz="1200" i="1" dirty="0"/>
              <a:t>Heart, Lung and Circulation,</a:t>
            </a:r>
            <a:r>
              <a:rPr lang="en-AU" sz="1200" dirty="0"/>
              <a:t> 25</a:t>
            </a:r>
            <a:r>
              <a:rPr lang="en-AU" sz="1200" b="1" dirty="0"/>
              <a:t>,</a:t>
            </a:r>
            <a:r>
              <a:rPr lang="en-AU" sz="1200" dirty="0"/>
              <a:t> 175-183.</a:t>
            </a:r>
          </a:p>
          <a:p>
            <a:pPr>
              <a:spcBef>
                <a:spcPts val="300"/>
              </a:spcBef>
              <a:spcAft>
                <a:spcPts val="300"/>
              </a:spcAft>
            </a:pPr>
            <a:r>
              <a:rPr lang="en-AU" sz="1200" dirty="0"/>
              <a:t>GRANT, M. J. &amp; BOOTH, A. 2009. A typology of reviews: an analysis of 14 review types and associated methodologies. </a:t>
            </a:r>
            <a:r>
              <a:rPr lang="en-AU" sz="1200" i="1" dirty="0"/>
              <a:t>Health Information &amp; Libraries Journal </a:t>
            </a:r>
            <a:r>
              <a:rPr lang="en-AU" sz="1200" dirty="0"/>
              <a:t>[Online], 26.</a:t>
            </a:r>
          </a:p>
          <a:p>
            <a:pPr>
              <a:spcBef>
                <a:spcPts val="300"/>
              </a:spcBef>
              <a:spcAft>
                <a:spcPts val="300"/>
              </a:spcAft>
            </a:pPr>
            <a:r>
              <a:rPr lang="en-AU" sz="1200" dirty="0"/>
              <a:t>HEART FOUNDATION OF AUSTRALIA. 2017. </a:t>
            </a:r>
            <a:r>
              <a:rPr lang="en-AU" sz="1200" i="1" dirty="0"/>
              <a:t>Cardiac rehabilitation factsheet: For health service planners, program directors and clinical staff </a:t>
            </a:r>
            <a:r>
              <a:rPr lang="en-AU" sz="1200" dirty="0"/>
              <a:t>[Online]. Melbourne, Vic. Australia. Available: https://www.heartfoundation.org.au/images/uploads/publications/HF.Cardiac_Rehab_Factsheet_WEBHR.pdf [Accessed 30 August 2017].</a:t>
            </a:r>
            <a:endParaRPr lang="en-AU" sz="1200" i="1" dirty="0"/>
          </a:p>
          <a:p>
            <a:pPr>
              <a:spcBef>
                <a:spcPts val="300"/>
              </a:spcBef>
              <a:spcAft>
                <a:spcPts val="300"/>
              </a:spcAft>
            </a:pPr>
            <a:r>
              <a:rPr lang="en-AU" sz="1200" dirty="0"/>
              <a:t>IBM. 2017. </a:t>
            </a:r>
            <a:r>
              <a:rPr lang="en-AU" sz="1200" i="1" dirty="0"/>
              <a:t>IBM SPSS Statistics </a:t>
            </a:r>
            <a:r>
              <a:rPr lang="en-AU" sz="1200" dirty="0"/>
              <a:t>[Online]. Armonk, New York, USA.: IBM. Available: www.ibm.com/us-en/marketplace/spss-statistics [Accessed 31st May 2017].</a:t>
            </a:r>
            <a:endParaRPr lang="en-AU" sz="1200" i="1" dirty="0"/>
          </a:p>
          <a:p>
            <a:pPr>
              <a:spcBef>
                <a:spcPts val="300"/>
              </a:spcBef>
              <a:spcAft>
                <a:spcPts val="300"/>
              </a:spcAft>
            </a:pPr>
            <a:r>
              <a:rPr lang="en-AU" sz="1200" dirty="0"/>
              <a:t>JOHNSON, R. B., ONWUEGBUZIE, A. J. &amp; TURNER, L. A. 2007. </a:t>
            </a:r>
            <a:r>
              <a:rPr lang="en-AU" sz="1200" dirty="0">
                <a:cs typeface="Calibri" panose="020F0502020204030204" pitchFamily="34" charset="0"/>
              </a:rPr>
              <a:t>Toward a Definition of Mixed Methods Research. </a:t>
            </a:r>
            <a:r>
              <a:rPr lang="en-AU" sz="1200" i="1" dirty="0">
                <a:cs typeface="Calibri" panose="020F0502020204030204" pitchFamily="34" charset="0"/>
              </a:rPr>
              <a:t>Journal of Mixed Methods Research </a:t>
            </a:r>
            <a:r>
              <a:rPr lang="fr-FR" sz="1200" dirty="0">
                <a:cs typeface="Calibri" panose="020F0502020204030204" pitchFamily="34" charset="0"/>
              </a:rPr>
              <a:t>[Online], 1. </a:t>
            </a:r>
            <a:r>
              <a:rPr lang="fr-FR" sz="1200" dirty="0" err="1">
                <a:cs typeface="Calibri" panose="020F0502020204030204" pitchFamily="34" charset="0"/>
              </a:rPr>
              <a:t>Available</a:t>
            </a:r>
            <a:r>
              <a:rPr lang="fr-FR" sz="1200" dirty="0">
                <a:cs typeface="Calibri" panose="020F0502020204030204" pitchFamily="34" charset="0"/>
              </a:rPr>
              <a:t>: http://dx.doi.org/10.1177/1558689806298224</a:t>
            </a:r>
            <a:endParaRPr lang="en-AU" sz="1200" dirty="0">
              <a:cs typeface="Calibri" panose="020F0502020204030204" pitchFamily="34" charset="0"/>
            </a:endParaRPr>
          </a:p>
          <a:p>
            <a:pPr>
              <a:spcBef>
                <a:spcPts val="300"/>
              </a:spcBef>
              <a:spcAft>
                <a:spcPts val="300"/>
              </a:spcAft>
            </a:pPr>
            <a:r>
              <a:rPr lang="en-AU" sz="1200" dirty="0">
                <a:cs typeface="Calibri" panose="020F0502020204030204" pitchFamily="34" charset="0"/>
              </a:rPr>
              <a:t>KEMMIS, S. &amp; MCTAGGART, R. 2005. Participatory action research: communicative action and the public sphere. </a:t>
            </a:r>
            <a:r>
              <a:rPr lang="en-AU" sz="1200" i="1" dirty="0">
                <a:cs typeface="Calibri" panose="020F0502020204030204" pitchFamily="34" charset="0"/>
              </a:rPr>
              <a:t>In:</a:t>
            </a:r>
            <a:r>
              <a:rPr lang="it-IT" sz="1200" dirty="0">
                <a:cs typeface="Calibri" panose="020F0502020204030204" pitchFamily="34" charset="0"/>
              </a:rPr>
              <a:t> DENZIN, N. K. &amp; LINCOLN, Y. S. (eds.) </a:t>
            </a:r>
            <a:r>
              <a:rPr lang="en-AU" sz="1200" i="1" dirty="0">
                <a:cs typeface="Calibri" panose="020F0502020204030204" pitchFamily="34" charset="0"/>
              </a:rPr>
              <a:t>The Sage handbook of qualitative research. </a:t>
            </a:r>
            <a:r>
              <a:rPr lang="en-AU" sz="1200" dirty="0">
                <a:cs typeface="Calibri" panose="020F0502020204030204" pitchFamily="34" charset="0"/>
              </a:rPr>
              <a:t>3rd ed. Thousand Oaks, CA: Sage.</a:t>
            </a:r>
            <a:r>
              <a:rPr lang="en-AU" sz="1200" i="1" dirty="0">
                <a:cs typeface="Calibri" panose="020F0502020204030204" pitchFamily="34" charset="0"/>
              </a:rPr>
              <a:t> </a:t>
            </a:r>
            <a:r>
              <a:rPr lang="en-AU" sz="1200" dirty="0">
                <a:cs typeface="Calibri" panose="020F0502020204030204" pitchFamily="34" charset="0"/>
              </a:rPr>
              <a:t>/original/qualguide.pdf [Accessed 10th January 2017].</a:t>
            </a:r>
          </a:p>
          <a:p>
            <a:pPr>
              <a:spcBef>
                <a:spcPts val="600"/>
              </a:spcBef>
            </a:pPr>
            <a:endParaRPr lang="en-AU" sz="1200" dirty="0"/>
          </a:p>
        </p:txBody>
      </p:sp>
    </p:spTree>
    <p:extLst>
      <p:ext uri="{BB962C8B-B14F-4D97-AF65-F5344CB8AC3E}">
        <p14:creationId xmlns:p14="http://schemas.microsoft.com/office/powerpoint/2010/main" val="1374072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94FDC-3404-4CF5-9C63-58615052DEF0}"/>
              </a:ext>
            </a:extLst>
          </p:cNvPr>
          <p:cNvSpPr/>
          <p:nvPr/>
        </p:nvSpPr>
        <p:spPr>
          <a:xfrm>
            <a:off x="428170" y="229668"/>
            <a:ext cx="11503853" cy="6878806"/>
          </a:xfrm>
          <a:prstGeom prst="rect">
            <a:avLst/>
          </a:prstGeom>
        </p:spPr>
        <p:txBody>
          <a:bodyPr wrap="square">
            <a:spAutoFit/>
          </a:bodyPr>
          <a:lstStyle/>
          <a:p>
            <a:pPr>
              <a:spcBef>
                <a:spcPts val="600"/>
              </a:spcBef>
            </a:pPr>
            <a:r>
              <a:rPr lang="en-AU" sz="1400" b="1" dirty="0">
                <a:cs typeface="Calibri" panose="020F0502020204030204" pitchFamily="34" charset="0"/>
              </a:rPr>
              <a:t>References: </a:t>
            </a:r>
            <a:r>
              <a:rPr lang="en-AU" sz="1400" b="1" dirty="0"/>
              <a:t>General</a:t>
            </a:r>
          </a:p>
          <a:p>
            <a:pPr>
              <a:spcBef>
                <a:spcPts val="600"/>
              </a:spcBef>
            </a:pPr>
            <a:r>
              <a:rPr lang="en-AU" sz="1000" dirty="0">
                <a:cs typeface="Calibri" panose="020F0502020204030204" pitchFamily="34" charset="0"/>
              </a:rPr>
              <a:t>MERLIN, T., WESTON, A. &amp; TOOHER, R. 2005. Re-assessing and revising "levels of evidence" in the critical appraisal process. </a:t>
            </a:r>
            <a:r>
              <a:rPr lang="en-AU" sz="1000" i="1" dirty="0">
                <a:cs typeface="Calibri" panose="020F0502020204030204" pitchFamily="34" charset="0"/>
              </a:rPr>
              <a:t>Corroboree: Melbourne. XIII Cochrane Colloquium, 22–26 October 2005.</a:t>
            </a:r>
            <a:r>
              <a:rPr lang="en-AU" sz="1000" dirty="0">
                <a:cs typeface="Calibri" panose="020F0502020204030204" pitchFamily="34" charset="0"/>
              </a:rPr>
              <a:t> Melbourne: Australasian Cochrane Centre.</a:t>
            </a:r>
            <a:endParaRPr lang="en-AU" sz="1000" b="1" dirty="0">
              <a:cs typeface="Calibri" panose="020F0502020204030204" pitchFamily="34" charset="0"/>
            </a:endParaRPr>
          </a:p>
          <a:p>
            <a:pPr>
              <a:spcBef>
                <a:spcPts val="600"/>
              </a:spcBef>
            </a:pPr>
            <a:r>
              <a:rPr lang="en-AU" sz="1000" dirty="0">
                <a:cs typeface="Calibri" panose="020F0502020204030204" pitchFamily="34" charset="0"/>
              </a:rPr>
              <a:t>LEE, P. 2006a. Understanding and critiquing qualitative research papers. </a:t>
            </a:r>
            <a:r>
              <a:rPr lang="en-AU" sz="1000" i="1" dirty="0">
                <a:cs typeface="Calibri" panose="020F0502020204030204" pitchFamily="34" charset="0"/>
              </a:rPr>
              <a:t>Nursing times,</a:t>
            </a:r>
            <a:r>
              <a:rPr lang="en-AU" sz="1000" dirty="0">
                <a:cs typeface="Calibri" panose="020F0502020204030204" pitchFamily="34" charset="0"/>
              </a:rPr>
              <a:t> 102</a:t>
            </a:r>
            <a:r>
              <a:rPr lang="en-AU" sz="1000" b="1" dirty="0">
                <a:cs typeface="Calibri" panose="020F0502020204030204" pitchFamily="34" charset="0"/>
              </a:rPr>
              <a:t>,</a:t>
            </a:r>
            <a:r>
              <a:rPr lang="en-AU" sz="1000" dirty="0">
                <a:cs typeface="Calibri" panose="020F0502020204030204" pitchFamily="34" charset="0"/>
              </a:rPr>
              <a:t> 30-32.</a:t>
            </a:r>
          </a:p>
          <a:p>
            <a:pPr>
              <a:spcBef>
                <a:spcPts val="600"/>
              </a:spcBef>
            </a:pPr>
            <a:r>
              <a:rPr lang="en-AU" sz="1000" dirty="0">
                <a:cs typeface="Calibri" panose="020F0502020204030204" pitchFamily="34" charset="0"/>
              </a:rPr>
              <a:t>LEE, P. 2006b. Understanding and critiquing quantitative research papers. </a:t>
            </a:r>
            <a:r>
              <a:rPr lang="en-AU" sz="1000" i="1" dirty="0">
                <a:cs typeface="Calibri" panose="020F0502020204030204" pitchFamily="34" charset="0"/>
              </a:rPr>
              <a:t>Nursing times,</a:t>
            </a:r>
            <a:r>
              <a:rPr lang="en-AU" sz="1000" dirty="0">
                <a:cs typeface="Calibri" panose="020F0502020204030204" pitchFamily="34" charset="0"/>
              </a:rPr>
              <a:t> 102</a:t>
            </a:r>
            <a:r>
              <a:rPr lang="en-AU" sz="1000" b="1" dirty="0">
                <a:cs typeface="Calibri" panose="020F0502020204030204" pitchFamily="34" charset="0"/>
              </a:rPr>
              <a:t>,</a:t>
            </a:r>
            <a:r>
              <a:rPr lang="en-AU" sz="1000" dirty="0">
                <a:cs typeface="Calibri" panose="020F0502020204030204" pitchFamily="34" charset="0"/>
              </a:rPr>
              <a:t> 28-30.</a:t>
            </a:r>
          </a:p>
          <a:p>
            <a:pPr>
              <a:spcBef>
                <a:spcPts val="600"/>
              </a:spcBef>
            </a:pPr>
            <a:r>
              <a:rPr lang="en-AU" sz="1000" dirty="0">
                <a:solidFill>
                  <a:schemeClr val="tx1">
                    <a:lumMod val="95000"/>
                    <a:lumOff val="5000"/>
                  </a:schemeClr>
                </a:solidFill>
              </a:rPr>
              <a:t>LETTS, L., WILKINS, S., LAW, M., STEWART, D., BOSCH, J. &amp; WESTMORLAND, M. 2007. </a:t>
            </a:r>
            <a:r>
              <a:rPr lang="en-AU" sz="1000" i="1" dirty="0">
                <a:solidFill>
                  <a:schemeClr val="tx1">
                    <a:lumMod val="95000"/>
                    <a:lumOff val="5000"/>
                  </a:schemeClr>
                </a:solidFill>
              </a:rPr>
              <a:t>Guidelines for Critical Review Form: Qualitative Studies (Version 2.0) </a:t>
            </a:r>
            <a:r>
              <a:rPr lang="en-AU" sz="1000" dirty="0">
                <a:solidFill>
                  <a:schemeClr val="tx1">
                    <a:lumMod val="95000"/>
                    <a:lumOff val="5000"/>
                  </a:schemeClr>
                </a:solidFill>
              </a:rPr>
              <a:t>[Online]. Hamilton, Canada. Available: https://www.canchild.ca/system/tenon/assets/attachments/000/000/360/original/qualguide.pdf [Accessed 10th January 2017].</a:t>
            </a:r>
            <a:endParaRPr lang="en-AU" sz="1000" i="1" dirty="0">
              <a:solidFill>
                <a:schemeClr val="tx1">
                  <a:lumMod val="95000"/>
                  <a:lumOff val="5000"/>
                </a:schemeClr>
              </a:solidFill>
            </a:endParaRPr>
          </a:p>
          <a:p>
            <a:pPr>
              <a:spcBef>
                <a:spcPts val="600"/>
              </a:spcBef>
            </a:pPr>
            <a:r>
              <a:rPr lang="en-AU" sz="1000" dirty="0"/>
              <a:t>MOHER, D., LIBERATI, A., TETZLAFF, J. &amp; ALTMAN, D. G. 2009. </a:t>
            </a:r>
            <a:r>
              <a:rPr lang="en-AU" sz="1000" i="1" dirty="0"/>
              <a:t>Preferred reporting items for systematic reviews and meta-analyses: the PRISMA statement </a:t>
            </a:r>
            <a:r>
              <a:rPr lang="en-AU" sz="1000" dirty="0"/>
              <a:t>[Online]. Available: http://annals.org/aim/article/744664/preferred-reporting-items-systematic-reviews-meta-analyses-prisma-statement [Accessed 13 December 2016].</a:t>
            </a:r>
          </a:p>
          <a:p>
            <a:pPr>
              <a:spcBef>
                <a:spcPts val="600"/>
              </a:spcBef>
            </a:pPr>
            <a:r>
              <a:rPr lang="en-AU" sz="1000" dirty="0"/>
              <a:t>NATIONAL HEART FOUNDATION OF AUSTRALIA. 2010. </a:t>
            </a:r>
            <a:r>
              <a:rPr lang="en-AU" sz="1000" i="1" dirty="0"/>
              <a:t>Secondary prevention of cardiovascular disease </a:t>
            </a:r>
            <a:r>
              <a:rPr lang="en-AU" sz="1000" dirty="0"/>
              <a:t>[Online]. Available: https://www.heartfoundation.org.au/images/uploads/publications/Secondary-Prevention-of-cardiovascular-disease.pdf [Accessed August 22 2016].</a:t>
            </a:r>
          </a:p>
          <a:p>
            <a:pPr>
              <a:spcBef>
                <a:spcPts val="600"/>
              </a:spcBef>
            </a:pPr>
            <a:r>
              <a:rPr lang="en-AU" sz="1000" dirty="0"/>
              <a:t>NATIONAL HEART FOUNDATION OF AUSTRALIA &amp; AUSTRALIAN CARDIAC REHABILITATION ASSOCIATION. 2004. </a:t>
            </a:r>
            <a:r>
              <a:rPr lang="en-AU" sz="1000" i="1" dirty="0"/>
              <a:t>Recommended Framework for Cardiac Rehabilitation ’04 </a:t>
            </a:r>
            <a:r>
              <a:rPr lang="en-AU" sz="1000" dirty="0"/>
              <a:t>[Online]. National Heart Foundation of Australia. Available: http://heartfoundation.org.au/images/uploads/publications/Recommended-framework.pdf. [Accessed 22 August 2016].</a:t>
            </a:r>
          </a:p>
          <a:p>
            <a:pPr>
              <a:spcBef>
                <a:spcPts val="600"/>
              </a:spcBef>
            </a:pPr>
            <a:r>
              <a:rPr lang="en-AU" sz="1000" dirty="0"/>
              <a:t>ONWUEGBUZIE A &amp; LEECH N. 2005. On Becoming a Pragmatic Researcher: The Importance of Combining Quantitative and Qualitative Research Methodologies. </a:t>
            </a:r>
            <a:r>
              <a:rPr lang="en-AU" sz="1000" i="1" dirty="0"/>
              <a:t>International Journal of Social Research Methodology </a:t>
            </a:r>
            <a:r>
              <a:rPr lang="en-AU" sz="1000" dirty="0"/>
              <a:t>[Online], 8.</a:t>
            </a:r>
          </a:p>
          <a:p>
            <a:pPr>
              <a:spcBef>
                <a:spcPts val="600"/>
              </a:spcBef>
            </a:pPr>
            <a:r>
              <a:rPr lang="en-AU" sz="1000" dirty="0"/>
              <a:t>NATIONAL HEART FOUNDATION OF AUSTRALIA. 2010. </a:t>
            </a:r>
            <a:r>
              <a:rPr lang="en-AU" sz="1000" i="1" dirty="0"/>
              <a:t>Secondary prevention of cardiovascular disease </a:t>
            </a:r>
            <a:r>
              <a:rPr lang="en-AU" sz="1000" dirty="0"/>
              <a:t>[Online]. Available: https://www.heartfoundation.org.au/images/uploads/publications/Secondary-Prevention-of-cardiovascular-disease.pdf [Accessed August 22 2016].</a:t>
            </a:r>
          </a:p>
          <a:p>
            <a:pPr>
              <a:spcBef>
                <a:spcPts val="600"/>
              </a:spcBef>
            </a:pPr>
            <a:r>
              <a:rPr lang="en-AU" sz="1000" dirty="0"/>
              <a:t>NATIONAL HEART FOUNDATION OF AUSTRALIA &amp; AUSTRALIAN CARDIAC REHABILITATION ASSOCIATION. 2004. </a:t>
            </a:r>
            <a:r>
              <a:rPr lang="en-AU" sz="1000" i="1" dirty="0"/>
              <a:t>Recommended Framework for Cardiac Rehabilitation ’04 </a:t>
            </a:r>
            <a:r>
              <a:rPr lang="en-AU" sz="1000" dirty="0"/>
              <a:t>[Online]. National Heart Foundation of Australia. Available: http://heartfoundation.org.au/images/uploads/publications/Recommended-framework.pdf. [Accessed 22 August 2016].</a:t>
            </a:r>
          </a:p>
          <a:p>
            <a:pPr>
              <a:spcBef>
                <a:spcPts val="600"/>
              </a:spcBef>
            </a:pPr>
            <a:r>
              <a:rPr lang="en-AU" sz="1000" dirty="0"/>
              <a:t>PATTON, M. Q. 1990. </a:t>
            </a:r>
            <a:r>
              <a:rPr lang="en-AU" sz="1000" i="1" dirty="0"/>
              <a:t>Qualitative Evaluation and Research Methods, </a:t>
            </a:r>
            <a:r>
              <a:rPr lang="en-AU" sz="1000" dirty="0"/>
              <a:t>London, United Kingdom, Sage Publications.</a:t>
            </a:r>
          </a:p>
          <a:p>
            <a:pPr>
              <a:spcBef>
                <a:spcPts val="600"/>
              </a:spcBef>
            </a:pPr>
            <a:r>
              <a:rPr lang="en-AU" sz="1000" dirty="0"/>
              <a:t>PHILLIPS, S. 2017. </a:t>
            </a:r>
            <a:r>
              <a:rPr lang="en-AU" sz="1000" i="1" dirty="0"/>
              <a:t>RE: CR eligibility criteria.</a:t>
            </a:r>
            <a:r>
              <a:rPr lang="en-AU" sz="1000" dirty="0"/>
              <a:t> Type to FIELD, P.</a:t>
            </a:r>
          </a:p>
          <a:p>
            <a:pPr>
              <a:spcBef>
                <a:spcPts val="600"/>
              </a:spcBef>
            </a:pPr>
            <a:r>
              <a:rPr lang="en-AU" sz="1000" dirty="0"/>
              <a:t>QUEENSLAND HEALTH. 2017. </a:t>
            </a:r>
            <a:r>
              <a:rPr lang="en-AU" sz="1000" i="1" dirty="0"/>
              <a:t>Queensland Hospital Admitted Patient Data Collection: 2016 - 2017 </a:t>
            </a:r>
            <a:r>
              <a:rPr lang="en-AU" sz="1000" dirty="0"/>
              <a:t>[Online]. Queensland: State of Queensland (Queensland Health). Available: https://www.health.qld.gov.au/hsu/collections/qhapdc [Accessed 14 April 2017].</a:t>
            </a:r>
            <a:endParaRPr lang="en-AU" sz="1000" i="1" dirty="0"/>
          </a:p>
          <a:p>
            <a:pPr>
              <a:spcBef>
                <a:spcPts val="600"/>
              </a:spcBef>
            </a:pPr>
            <a:r>
              <a:rPr lang="en-AU" sz="1000" dirty="0"/>
              <a:t>QSR INTERNATIONAL. 2017. </a:t>
            </a:r>
            <a:r>
              <a:rPr lang="en-AU" sz="1000" i="1" dirty="0"/>
              <a:t>What is NVivo? </a:t>
            </a:r>
            <a:r>
              <a:rPr lang="en-AU" sz="1000" dirty="0"/>
              <a:t>[Online]. Available: http://www.qsrinternational.com/what-is-nvivo [Accessed 29  March 2017].</a:t>
            </a:r>
          </a:p>
          <a:p>
            <a:pPr>
              <a:spcBef>
                <a:spcPts val="600"/>
              </a:spcBef>
            </a:pPr>
            <a:r>
              <a:rPr lang="en-AU" sz="1000" dirty="0">
                <a:cs typeface="Calibri" panose="020F0502020204030204" pitchFamily="34" charset="0"/>
              </a:rPr>
              <a:t>RING, I., DIXON, T., LOVETT, R. &amp; AL-YAMAN, F. 2016. Are Indigenous mortality gaps closing: how to tell, and when? </a:t>
            </a:r>
            <a:r>
              <a:rPr lang="en-AU" sz="1000" i="1" dirty="0">
                <a:cs typeface="Calibri" panose="020F0502020204030204" pitchFamily="34" charset="0"/>
              </a:rPr>
              <a:t>Med J </a:t>
            </a:r>
            <a:r>
              <a:rPr lang="en-AU" sz="1000" i="1" dirty="0" err="1">
                <a:cs typeface="Calibri" panose="020F0502020204030204" pitchFamily="34" charset="0"/>
              </a:rPr>
              <a:t>Aust</a:t>
            </a:r>
            <a:r>
              <a:rPr lang="en-AU" sz="1000" i="1" dirty="0">
                <a:cs typeface="Calibri" panose="020F0502020204030204" pitchFamily="34" charset="0"/>
              </a:rPr>
              <a:t> </a:t>
            </a:r>
            <a:r>
              <a:rPr lang="en-AU" sz="1000" dirty="0">
                <a:cs typeface="Calibri" panose="020F0502020204030204" pitchFamily="34" charset="0"/>
              </a:rPr>
              <a:t>[Online], 205.  [Accessed Jul 04].</a:t>
            </a:r>
          </a:p>
          <a:p>
            <a:pPr>
              <a:spcBef>
                <a:spcPts val="600"/>
              </a:spcBef>
            </a:pPr>
            <a:r>
              <a:rPr lang="en-AU" sz="1000" dirty="0">
                <a:cs typeface="Calibri" panose="020F0502020204030204" pitchFamily="34" charset="0"/>
              </a:rPr>
              <a:t>SCOTT, I. A., LINDSAY, K. A. &amp; HARDEN., H. E. 2003. Utilisation of outpatient cardiac rehabilitation in Queensland. 179 (7) Available: https://www.mja.com.au/journal/2003/179/7/utilisation-outpatient-cardiac-rehabilitation-queensland [Accessed 27th August 2017].</a:t>
            </a:r>
          </a:p>
          <a:p>
            <a:pPr>
              <a:spcBef>
                <a:spcPts val="600"/>
              </a:spcBef>
            </a:pPr>
            <a:r>
              <a:rPr lang="en-AU" sz="1000" dirty="0">
                <a:cs typeface="Calibri" panose="020F0502020204030204" pitchFamily="34" charset="0"/>
              </a:rPr>
              <a:t>SECHREST, L. &amp; SIDANI, S. 1995. Quantitative and qualitative methods. </a:t>
            </a:r>
            <a:r>
              <a:rPr lang="en-AU" sz="1000" i="1" dirty="0">
                <a:cs typeface="Calibri" panose="020F0502020204030204" pitchFamily="34" charset="0"/>
              </a:rPr>
              <a:t>Evaluation and Program Planning </a:t>
            </a:r>
            <a:r>
              <a:rPr lang="en-AU" sz="1000" dirty="0">
                <a:cs typeface="Calibri" panose="020F0502020204030204" pitchFamily="34" charset="0"/>
              </a:rPr>
              <a:t>[Online], 18. Available: http://www.sciencedirect.com/science/article/pii/014971899400051X [Accessed 2 Jan 2017].</a:t>
            </a:r>
          </a:p>
          <a:p>
            <a:pPr>
              <a:spcBef>
                <a:spcPts val="600"/>
              </a:spcBef>
            </a:pPr>
            <a:r>
              <a:rPr lang="en-AU" sz="1000" dirty="0">
                <a:cs typeface="Calibri" panose="020F0502020204030204" pitchFamily="34" charset="0"/>
              </a:rPr>
              <a:t>STATISTICS SOLUTIONS. 2013. </a:t>
            </a:r>
            <a:r>
              <a:rPr lang="en-AU" sz="1000" i="1" dirty="0">
                <a:cs typeface="Calibri" panose="020F0502020204030204" pitchFamily="34" charset="0"/>
              </a:rPr>
              <a:t>ANOVA [WWW Document]. </a:t>
            </a:r>
            <a:r>
              <a:rPr lang="en-AU" sz="1000" dirty="0">
                <a:cs typeface="Calibri" panose="020F0502020204030204" pitchFamily="34" charset="0"/>
              </a:rPr>
              <a:t>[Online]. Available: http://www.statisticssolutions.com/academic-solutions/resources/directory-of-statistical-analyses/anova/ [Accessed 26th May 2017].</a:t>
            </a:r>
          </a:p>
          <a:p>
            <a:pPr>
              <a:spcBef>
                <a:spcPts val="600"/>
              </a:spcBef>
            </a:pPr>
            <a:r>
              <a:rPr lang="en-AU" sz="1000" dirty="0">
                <a:cs typeface="Calibri" panose="020F0502020204030204" pitchFamily="34" charset="0"/>
              </a:rPr>
              <a:t>TORRACO, R. J. 2005. Writing integrative literature reviews: Guidelines and examples. </a:t>
            </a:r>
            <a:r>
              <a:rPr lang="en-AU" sz="1000" i="1" dirty="0">
                <a:cs typeface="Calibri" panose="020F0502020204030204" pitchFamily="34" charset="0"/>
              </a:rPr>
              <a:t>Human resource development review </a:t>
            </a:r>
            <a:r>
              <a:rPr lang="en-AU" sz="1000" dirty="0">
                <a:cs typeface="Calibri" panose="020F0502020204030204" pitchFamily="34" charset="0"/>
              </a:rPr>
              <a:t>[Online], 4.</a:t>
            </a:r>
          </a:p>
          <a:p>
            <a:pPr>
              <a:spcBef>
                <a:spcPts val="600"/>
              </a:spcBef>
            </a:pPr>
            <a:endParaRPr lang="en-AU" sz="1000" dirty="0">
              <a:latin typeface="Calibri" panose="020F0502020204030204" pitchFamily="34" charset="0"/>
              <a:cs typeface="Calibri" panose="020F0502020204030204" pitchFamily="34" charset="0"/>
            </a:endParaRPr>
          </a:p>
          <a:p>
            <a:pPr>
              <a:spcBef>
                <a:spcPts val="600"/>
              </a:spcBef>
            </a:pPr>
            <a:endParaRPr lang="en-AU" sz="1200" i="1" dirty="0">
              <a:latin typeface="Century Gothic" panose="020B0502020202020204" pitchFamily="34" charset="0"/>
            </a:endParaRPr>
          </a:p>
        </p:txBody>
      </p:sp>
    </p:spTree>
    <p:extLst>
      <p:ext uri="{BB962C8B-B14F-4D97-AF65-F5344CB8AC3E}">
        <p14:creationId xmlns:p14="http://schemas.microsoft.com/office/powerpoint/2010/main" val="490545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6E94C-16CE-4633-8458-9E0701BAF631}"/>
              </a:ext>
            </a:extLst>
          </p:cNvPr>
          <p:cNvSpPr/>
          <p:nvPr/>
        </p:nvSpPr>
        <p:spPr>
          <a:xfrm>
            <a:off x="319313" y="406400"/>
            <a:ext cx="11713029" cy="2585323"/>
          </a:xfrm>
          <a:prstGeom prst="rect">
            <a:avLst/>
          </a:prstGeom>
        </p:spPr>
        <p:txBody>
          <a:bodyPr wrap="square">
            <a:spAutoFit/>
          </a:bodyPr>
          <a:lstStyle/>
          <a:p>
            <a:pPr>
              <a:spcBef>
                <a:spcPts val="600"/>
              </a:spcBef>
            </a:pPr>
            <a:r>
              <a:rPr lang="en-AU" sz="1200" b="1" dirty="0">
                <a:cs typeface="Calibri" panose="020F0502020204030204" pitchFamily="34" charset="0"/>
              </a:rPr>
              <a:t>References: </a:t>
            </a:r>
            <a:r>
              <a:rPr lang="en-AU" sz="1200" b="1" dirty="0"/>
              <a:t>General</a:t>
            </a:r>
            <a:endParaRPr lang="en-AU" sz="1200" b="1" dirty="0">
              <a:cs typeface="Calibri" panose="020F0502020204030204" pitchFamily="34" charset="0"/>
            </a:endParaRPr>
          </a:p>
          <a:p>
            <a:pPr>
              <a:spcBef>
                <a:spcPts val="600"/>
              </a:spcBef>
            </a:pPr>
            <a:r>
              <a:rPr lang="en-AU" sz="1200" dirty="0">
                <a:cs typeface="Calibri" panose="020F0502020204030204" pitchFamily="34" charset="0"/>
              </a:rPr>
              <a:t>WAKERMAN, J., HUMPHREYS, J. S., WELLS, R., KUIPERS, P., ENTWISTLE, P. &amp; JONES, J. 2008. Primary health care delivery models in rural and remote Australia–a systematic review. </a:t>
            </a:r>
            <a:r>
              <a:rPr lang="en-AU" sz="1200" i="1" dirty="0">
                <a:cs typeface="Calibri" panose="020F0502020204030204" pitchFamily="34" charset="0"/>
              </a:rPr>
              <a:t>BMC Health Services Research </a:t>
            </a:r>
            <a:r>
              <a:rPr lang="en-AU" sz="1200" dirty="0">
                <a:cs typeface="Calibri" panose="020F0502020204030204" pitchFamily="34" charset="0"/>
              </a:rPr>
              <a:t>[Online], 8.</a:t>
            </a:r>
          </a:p>
          <a:p>
            <a:pPr>
              <a:spcBef>
                <a:spcPts val="600"/>
              </a:spcBef>
            </a:pPr>
            <a:r>
              <a:rPr lang="en-AU" sz="1200" dirty="0">
                <a:cs typeface="Calibri" panose="020F0502020204030204" pitchFamily="34" charset="0"/>
              </a:rPr>
              <a:t>WAPAU, H. J., D.  HAPEA, E. MEIN, J. CURNOW, V.  MCDONALD, M. 2016. Coming to Town: Reaching agreement on a thorny issue  Cairns: Apunipima.</a:t>
            </a:r>
          </a:p>
          <a:p>
            <a:pPr>
              <a:spcBef>
                <a:spcPts val="600"/>
              </a:spcBef>
            </a:pPr>
            <a:r>
              <a:rPr lang="en-AU" sz="1200" dirty="0">
                <a:cs typeface="Calibri" panose="020F0502020204030204" pitchFamily="34" charset="0"/>
              </a:rPr>
              <a:t>WHITTEMORE R &amp; KNAFL K. 2005. The integrative review: updated methodology. </a:t>
            </a:r>
            <a:r>
              <a:rPr lang="en-AU" sz="1200" i="1" dirty="0">
                <a:cs typeface="Calibri" panose="020F0502020204030204" pitchFamily="34" charset="0"/>
              </a:rPr>
              <a:t>Journal of Advanced Nursing </a:t>
            </a:r>
            <a:r>
              <a:rPr lang="en-AU" sz="1200" dirty="0">
                <a:cs typeface="Calibri" panose="020F0502020204030204" pitchFamily="34" charset="0"/>
              </a:rPr>
              <a:t>[Online], 52.  [Accessed 3 March 2017].</a:t>
            </a:r>
            <a:endParaRPr lang="en-AU" sz="1200" i="1" dirty="0">
              <a:cs typeface="Calibri" panose="020F0502020204030204" pitchFamily="34" charset="0"/>
            </a:endParaRPr>
          </a:p>
          <a:p>
            <a:pPr>
              <a:spcBef>
                <a:spcPts val="600"/>
              </a:spcBef>
            </a:pPr>
            <a:r>
              <a:rPr lang="en-AU" sz="1200" dirty="0">
                <a:cs typeface="Calibri" panose="020F0502020204030204" pitchFamily="34" charset="0"/>
              </a:rPr>
              <a:t>WILLIAMS, M. &amp; KAMINSKY, L. 2014. Healthy Lifestyle Medicine in the Traditional Healthcare Environment: Primary Care and Cardiac Rehabilitation,. </a:t>
            </a:r>
            <a:r>
              <a:rPr lang="en-AU" sz="1200" i="1" dirty="0">
                <a:cs typeface="Calibri" panose="020F0502020204030204" pitchFamily="34" charset="0"/>
              </a:rPr>
              <a:t>Progress in Cardiovascular Diseases,</a:t>
            </a:r>
            <a:r>
              <a:rPr lang="en-AU" sz="1200" dirty="0">
                <a:cs typeface="Calibri" panose="020F0502020204030204" pitchFamily="34" charset="0"/>
              </a:rPr>
              <a:t> 59</a:t>
            </a:r>
            <a:r>
              <a:rPr lang="en-AU" sz="1200" b="1" dirty="0">
                <a:cs typeface="Calibri" panose="020F0502020204030204" pitchFamily="34" charset="0"/>
              </a:rPr>
              <a:t>,</a:t>
            </a:r>
            <a:r>
              <a:rPr lang="en-AU" sz="1200" dirty="0">
                <a:cs typeface="Calibri" panose="020F0502020204030204" pitchFamily="34" charset="0"/>
              </a:rPr>
              <a:t> 448-454.</a:t>
            </a:r>
          </a:p>
          <a:p>
            <a:pPr>
              <a:spcBef>
                <a:spcPts val="600"/>
              </a:spcBef>
            </a:pPr>
            <a:r>
              <a:rPr lang="en-AU" sz="1200" dirty="0">
                <a:cs typeface="Calibri" panose="020F0502020204030204" pitchFamily="34" charset="0"/>
              </a:rPr>
              <a:t>WORLD HEALTH ORGANISATION. 1986. </a:t>
            </a:r>
            <a:r>
              <a:rPr lang="en-AU" sz="1200" i="1" dirty="0">
                <a:cs typeface="Calibri" panose="020F0502020204030204" pitchFamily="34" charset="0"/>
              </a:rPr>
              <a:t>Ottawa Charter for Health Promotion </a:t>
            </a:r>
            <a:r>
              <a:rPr lang="en-AU" sz="1200" dirty="0">
                <a:cs typeface="Calibri" panose="020F0502020204030204" pitchFamily="34" charset="0"/>
              </a:rPr>
              <a:t>[Online]. Ottawa. Available: http://www.who.int/healthpromotion/conferences/previous/ottawa/en/index4.html [Accessed 27th August 2017 2017].</a:t>
            </a:r>
          </a:p>
          <a:p>
            <a:pPr>
              <a:spcBef>
                <a:spcPts val="600"/>
              </a:spcBef>
            </a:pPr>
            <a:r>
              <a:rPr lang="en-AU" sz="1200" dirty="0">
                <a:cs typeface="Calibri" panose="020F0502020204030204" pitchFamily="34" charset="0"/>
              </a:rPr>
              <a:t>WORLD HEALTH ORGANISATION. 2016. </a:t>
            </a:r>
            <a:r>
              <a:rPr lang="en-AU" sz="1200" i="1" dirty="0">
                <a:cs typeface="Calibri" panose="020F0502020204030204" pitchFamily="34" charset="0"/>
              </a:rPr>
              <a:t>International Statistical Classification of Diseases and Related Health Problems 10th Revision (ICD-10) </a:t>
            </a:r>
            <a:r>
              <a:rPr lang="en-AU" sz="1200" dirty="0">
                <a:cs typeface="Calibri" panose="020F0502020204030204" pitchFamily="34" charset="0"/>
              </a:rPr>
              <a:t>[Online]. Available: http://apps.who.int/classifications/icd10/browse/2016/en#/IX [Accessed 10th May 2017].</a:t>
            </a:r>
          </a:p>
        </p:txBody>
      </p:sp>
    </p:spTree>
    <p:extLst>
      <p:ext uri="{BB962C8B-B14F-4D97-AF65-F5344CB8AC3E}">
        <p14:creationId xmlns:p14="http://schemas.microsoft.com/office/powerpoint/2010/main" val="406421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210C6-0D72-4A00-B566-467EA6799DB2}"/>
              </a:ext>
            </a:extLst>
          </p:cNvPr>
          <p:cNvPicPr>
            <a:picLocks noChangeAspect="1"/>
          </p:cNvPicPr>
          <p:nvPr/>
        </p:nvPicPr>
        <p:blipFill>
          <a:blip r:embed="rId3"/>
          <a:stretch>
            <a:fillRect/>
          </a:stretch>
        </p:blipFill>
        <p:spPr>
          <a:xfrm>
            <a:off x="2481943" y="2481944"/>
            <a:ext cx="8088086" cy="4376056"/>
          </a:xfrm>
          <a:prstGeom prst="rect">
            <a:avLst/>
          </a:prstGeom>
        </p:spPr>
      </p:pic>
      <p:sp>
        <p:nvSpPr>
          <p:cNvPr id="4" name="Rectangle: Rounded Corners 3">
            <a:extLst>
              <a:ext uri="{FF2B5EF4-FFF2-40B4-BE49-F238E27FC236}">
                <a16:creationId xmlns:a16="http://schemas.microsoft.com/office/drawing/2014/main" id="{8FEC1285-215A-4933-846B-19C4BAFD743C}"/>
              </a:ext>
            </a:extLst>
          </p:cNvPr>
          <p:cNvSpPr/>
          <p:nvPr/>
        </p:nvSpPr>
        <p:spPr>
          <a:xfrm>
            <a:off x="0" y="13902"/>
            <a:ext cx="12192000" cy="625004"/>
          </a:xfrm>
          <a:prstGeom prst="roundRect">
            <a:avLst/>
          </a:prstGeom>
          <a:solidFill>
            <a:srgbClr val="A4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Background: Heart disease in Australia</a:t>
            </a:r>
            <a:endParaRPr lang="en-AU" sz="2400" dirty="0"/>
          </a:p>
        </p:txBody>
      </p:sp>
      <p:sp>
        <p:nvSpPr>
          <p:cNvPr id="3" name="Content Placeholder 2"/>
          <p:cNvSpPr>
            <a:spLocks noGrp="1"/>
          </p:cNvSpPr>
          <p:nvPr>
            <p:ph idx="1"/>
          </p:nvPr>
        </p:nvSpPr>
        <p:spPr>
          <a:xfrm>
            <a:off x="413657" y="667202"/>
            <a:ext cx="11357429" cy="6071055"/>
          </a:xfrm>
        </p:spPr>
        <p:txBody>
          <a:bodyPr>
            <a:noAutofit/>
          </a:bodyPr>
          <a:lstStyle/>
          <a:p>
            <a:pPr>
              <a:buClr>
                <a:srgbClr val="B33411"/>
              </a:buClr>
              <a:buFont typeface="Wingdings" panose="05000000000000000000" pitchFamily="2" charset="2"/>
              <a:buChar char="Ø"/>
            </a:pPr>
            <a:r>
              <a:rPr lang="en-AU" sz="2000" dirty="0"/>
              <a:t>Largest single cause of mortality and morbidity accounting for 19,800 deaths in 2013 </a:t>
            </a:r>
            <a:r>
              <a:rPr lang="en-AU" sz="1200" dirty="0"/>
              <a:t>(Australian Institute of Health and Welfare, 2014a ) </a:t>
            </a:r>
          </a:p>
          <a:p>
            <a:pPr>
              <a:buClr>
                <a:srgbClr val="B33411"/>
              </a:buClr>
              <a:buFont typeface="Wingdings" panose="05000000000000000000" pitchFamily="2" charset="2"/>
              <a:buChar char="Ø"/>
            </a:pPr>
            <a:r>
              <a:rPr lang="en-AU" sz="2000" dirty="0"/>
              <a:t>In 2014–15, an estimated 643,000 Australian adults (3.6%) – 1 in 5 people have heart disease</a:t>
            </a:r>
            <a:r>
              <a:rPr lang="en-AU" sz="1200" dirty="0"/>
              <a:t> (Heart Foundation of Australia, 2017)</a:t>
            </a:r>
          </a:p>
          <a:p>
            <a:pPr>
              <a:buClr>
                <a:srgbClr val="B33411"/>
              </a:buClr>
              <a:buFont typeface="Wingdings" panose="05000000000000000000" pitchFamily="2" charset="2"/>
              <a:buChar char="Ø"/>
            </a:pPr>
            <a:r>
              <a:rPr lang="en-AU" sz="2200" dirty="0"/>
              <a:t>Rates of heart disease in people aged 75 and over, ten times higher than people aged 45–54 with commensurate costs </a:t>
            </a:r>
            <a:r>
              <a:rPr lang="en-AU" sz="1200" dirty="0"/>
              <a:t>(Australian Bureau of Statistics, 2013)</a:t>
            </a:r>
            <a:r>
              <a:rPr lang="en-AU" sz="1100" dirty="0"/>
              <a:t>.</a:t>
            </a:r>
          </a:p>
          <a:p>
            <a:pPr marL="0" indent="0">
              <a:buClr>
                <a:srgbClr val="B33411"/>
              </a:buClr>
              <a:buNone/>
            </a:pPr>
            <a:r>
              <a:rPr lang="en-AU" sz="1600" b="1" dirty="0"/>
              <a:t>Figure 1 Leading causes of death, by sex, Australia 2013</a:t>
            </a:r>
            <a:endParaRPr lang="en-AU" sz="1600" b="1" dirty="0">
              <a:highlight>
                <a:srgbClr val="FFFF00"/>
              </a:highlight>
            </a:endParaRPr>
          </a:p>
          <a:p>
            <a:pPr marL="0" indent="0">
              <a:buNone/>
            </a:pPr>
            <a:endParaRPr lang="en-AU" sz="2200" dirty="0"/>
          </a:p>
        </p:txBody>
      </p:sp>
    </p:spTree>
    <p:extLst>
      <p:ext uri="{BB962C8B-B14F-4D97-AF65-F5344CB8AC3E}">
        <p14:creationId xmlns:p14="http://schemas.microsoft.com/office/powerpoint/2010/main" val="362892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1D71-EA4C-4ACE-97C9-E762BFA696FB}"/>
              </a:ext>
            </a:extLst>
          </p:cNvPr>
          <p:cNvSpPr>
            <a:spLocks noGrp="1"/>
          </p:cNvSpPr>
          <p:nvPr>
            <p:ph type="title"/>
          </p:nvPr>
        </p:nvSpPr>
        <p:spPr>
          <a:xfrm>
            <a:off x="838200" y="365126"/>
            <a:ext cx="10515600" cy="625004"/>
          </a:xfrm>
        </p:spPr>
        <p:txBody>
          <a:bodyPr>
            <a:normAutofit fontScale="90000"/>
          </a:bodyPr>
          <a:lstStyle/>
          <a:p>
            <a:endParaRPr lang="en-AU" dirty="0"/>
          </a:p>
        </p:txBody>
      </p:sp>
      <p:sp>
        <p:nvSpPr>
          <p:cNvPr id="3" name="Content Placeholder 2"/>
          <p:cNvSpPr>
            <a:spLocks noGrp="1"/>
          </p:cNvSpPr>
          <p:nvPr>
            <p:ph idx="1"/>
          </p:nvPr>
        </p:nvSpPr>
        <p:spPr>
          <a:xfrm>
            <a:off x="838200" y="1038347"/>
            <a:ext cx="10981889" cy="5247248"/>
          </a:xfrm>
        </p:spPr>
        <p:txBody>
          <a:bodyPr>
            <a:noAutofit/>
          </a:bodyPr>
          <a:lstStyle/>
          <a:p>
            <a:r>
              <a:rPr lang="en-AU" sz="2200" dirty="0"/>
              <a:t>In 2008–09, total allocated health-care expenditure for CHD was 2,028 million ($1,365 million for males and $663 million for females)</a:t>
            </a:r>
          </a:p>
          <a:p>
            <a:pPr>
              <a:buFont typeface="Wingdings" panose="05000000000000000000" pitchFamily="2" charset="2"/>
              <a:buChar char="Ø"/>
            </a:pPr>
            <a:endParaRPr lang="en-AU" sz="1400" dirty="0">
              <a:highlight>
                <a:srgbClr val="FFFF00"/>
              </a:highlight>
            </a:endParaRPr>
          </a:p>
          <a:p>
            <a:endParaRPr lang="en-AU" sz="2200" dirty="0"/>
          </a:p>
          <a:p>
            <a:endParaRPr lang="en-AU" sz="2200" dirty="0"/>
          </a:p>
        </p:txBody>
      </p:sp>
      <p:sp>
        <p:nvSpPr>
          <p:cNvPr id="4" name="Rectangle: Rounded Corners 3">
            <a:extLst>
              <a:ext uri="{FF2B5EF4-FFF2-40B4-BE49-F238E27FC236}">
                <a16:creationId xmlns:a16="http://schemas.microsoft.com/office/drawing/2014/main" id="{8FEC1285-215A-4933-846B-19C4BAFD743C}"/>
              </a:ext>
            </a:extLst>
          </p:cNvPr>
          <p:cNvSpPr/>
          <p:nvPr/>
        </p:nvSpPr>
        <p:spPr>
          <a:xfrm>
            <a:off x="0" y="11175"/>
            <a:ext cx="12192000" cy="990129"/>
          </a:xfrm>
          <a:prstGeom prst="roundRect">
            <a:avLst/>
          </a:prstGeom>
          <a:solidFill>
            <a:srgbClr val="A4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Background: Expenditure – coronary heart disease (CHD)</a:t>
            </a:r>
            <a:endParaRPr lang="en-AU" sz="2400" dirty="0"/>
          </a:p>
        </p:txBody>
      </p:sp>
      <p:sp>
        <p:nvSpPr>
          <p:cNvPr id="5" name="TextBox 4">
            <a:extLst>
              <a:ext uri="{FF2B5EF4-FFF2-40B4-BE49-F238E27FC236}">
                <a16:creationId xmlns:a16="http://schemas.microsoft.com/office/drawing/2014/main" id="{ABF48871-5EF3-4FDA-AA93-6C6738D57F20}"/>
              </a:ext>
            </a:extLst>
          </p:cNvPr>
          <p:cNvSpPr txBox="1"/>
          <p:nvPr/>
        </p:nvSpPr>
        <p:spPr>
          <a:xfrm>
            <a:off x="1993900" y="6456817"/>
            <a:ext cx="8346805" cy="230832"/>
          </a:xfrm>
          <a:prstGeom prst="rect">
            <a:avLst/>
          </a:prstGeom>
          <a:solidFill>
            <a:schemeClr val="bg1"/>
          </a:solidFill>
        </p:spPr>
        <p:txBody>
          <a:bodyPr wrap="square" rtlCol="0">
            <a:spAutoFit/>
          </a:bodyPr>
          <a:lstStyle/>
          <a:p>
            <a:r>
              <a:rPr lang="en-AU" sz="900" dirty="0"/>
              <a:t>AUSTRALIAN INSTITUTE OF HEALTH AND WELFARE. 2014(b).</a:t>
            </a:r>
          </a:p>
        </p:txBody>
      </p:sp>
      <p:pic>
        <p:nvPicPr>
          <p:cNvPr id="7" name="Picture 6">
            <a:extLst>
              <a:ext uri="{FF2B5EF4-FFF2-40B4-BE49-F238E27FC236}">
                <a16:creationId xmlns:a16="http://schemas.microsoft.com/office/drawing/2014/main" id="{94667EE1-845F-48AE-B5E5-FDABD248E7EA}"/>
              </a:ext>
            </a:extLst>
          </p:cNvPr>
          <p:cNvPicPr>
            <a:picLocks noChangeAspect="1"/>
          </p:cNvPicPr>
          <p:nvPr/>
        </p:nvPicPr>
        <p:blipFill>
          <a:blip r:embed="rId3"/>
          <a:stretch>
            <a:fillRect/>
          </a:stretch>
        </p:blipFill>
        <p:spPr>
          <a:xfrm>
            <a:off x="1445342" y="1710658"/>
            <a:ext cx="8232058" cy="4574937"/>
          </a:xfrm>
          <a:prstGeom prst="rect">
            <a:avLst/>
          </a:prstGeom>
        </p:spPr>
      </p:pic>
      <p:sp>
        <p:nvSpPr>
          <p:cNvPr id="8" name="Rectangle 7">
            <a:extLst>
              <a:ext uri="{FF2B5EF4-FFF2-40B4-BE49-F238E27FC236}">
                <a16:creationId xmlns:a16="http://schemas.microsoft.com/office/drawing/2014/main" id="{189681B3-A57A-4361-B49B-339EDFC6241B}"/>
              </a:ext>
            </a:extLst>
          </p:cNvPr>
          <p:cNvSpPr/>
          <p:nvPr/>
        </p:nvSpPr>
        <p:spPr>
          <a:xfrm>
            <a:off x="3048000" y="2274838"/>
            <a:ext cx="6096000" cy="369332"/>
          </a:xfrm>
          <a:prstGeom prst="rect">
            <a:avLst/>
          </a:prstGeom>
        </p:spPr>
        <p:txBody>
          <a:bodyPr>
            <a:spAutoFit/>
          </a:bodyPr>
          <a:lstStyle/>
          <a:p>
            <a:endParaRPr lang="en-AU" dirty="0">
              <a:effectLst/>
              <a:latin typeface="Times New Roman" panose="02020603050405020304" pitchFamily="18" charset="0"/>
            </a:endParaRPr>
          </a:p>
        </p:txBody>
      </p:sp>
    </p:spTree>
    <p:extLst>
      <p:ext uri="{BB962C8B-B14F-4D97-AF65-F5344CB8AC3E}">
        <p14:creationId xmlns:p14="http://schemas.microsoft.com/office/powerpoint/2010/main" val="362994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CA6F4C-2A0A-4CE8-A035-D09AF6F5FF16}"/>
              </a:ext>
            </a:extLst>
          </p:cNvPr>
          <p:cNvSpPr/>
          <p:nvPr/>
        </p:nvSpPr>
        <p:spPr>
          <a:xfrm>
            <a:off x="-2" y="423030"/>
            <a:ext cx="12260828" cy="7032694"/>
          </a:xfrm>
          <a:prstGeom prst="rect">
            <a:avLst/>
          </a:prstGeom>
          <a:solidFill>
            <a:srgbClr val="FFF5D9"/>
          </a:solidFill>
        </p:spPr>
        <p:txBody>
          <a:bodyPr wrap="square">
            <a:spAutoFit/>
          </a:bodyPr>
          <a:lstStyle/>
          <a:p>
            <a:pPr marL="285750" indent="-285750">
              <a:spcBef>
                <a:spcPts val="600"/>
              </a:spcBef>
              <a:spcAft>
                <a:spcPts val="600"/>
              </a:spcAft>
              <a:buClr>
                <a:srgbClr val="782009"/>
              </a:buClr>
              <a:buFont typeface="Wingdings" panose="05000000000000000000" pitchFamily="2" charset="2"/>
              <a:buChar char="Ø"/>
            </a:pPr>
            <a:endParaRPr lang="en-AU" dirty="0">
              <a:latin typeface="Calibri" panose="020F0502020204030204" pitchFamily="34" charset="0"/>
              <a:cs typeface="Calibri" panose="020F0502020204030204" pitchFamily="34" charset="0"/>
            </a:endParaRPr>
          </a:p>
          <a:p>
            <a:pPr marL="714375" indent="-533400">
              <a:spcBef>
                <a:spcPts val="600"/>
              </a:spcBef>
              <a:spcAft>
                <a:spcPts val="600"/>
              </a:spcAft>
              <a:buClr>
                <a:srgbClr val="782009"/>
              </a:buClr>
              <a:buFont typeface="Wingdings" panose="05000000000000000000" pitchFamily="2" charset="2"/>
              <a:buChar char="Ø"/>
            </a:pPr>
            <a:endParaRPr lang="en-AU" sz="2200" dirty="0">
              <a:latin typeface="Calibri" panose="020F0502020204030204" pitchFamily="34" charset="0"/>
              <a:cs typeface="Calibri" panose="020F0502020204030204" pitchFamily="34" charset="0"/>
            </a:endParaRPr>
          </a:p>
          <a:p>
            <a:pPr marL="714375" indent="-533400">
              <a:spcBef>
                <a:spcPts val="600"/>
              </a:spcBef>
              <a:spcAft>
                <a:spcPts val="600"/>
              </a:spcAft>
              <a:buClr>
                <a:srgbClr val="782009"/>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Evidence based  best practice for people with heart disease: </a:t>
            </a:r>
          </a:p>
          <a:p>
            <a:pPr marL="1257300" indent="-542925">
              <a:spcBef>
                <a:spcPts val="600"/>
              </a:spcBef>
              <a:spcAft>
                <a:spcPts val="600"/>
              </a:spcAft>
              <a:buClr>
                <a:srgbClr val="782009"/>
              </a:buClr>
              <a:buFont typeface="Calibri" panose="020F0502020204030204" pitchFamily="34" charset="0"/>
              <a:buChar char="-"/>
            </a:pPr>
            <a:r>
              <a:rPr lang="en-AU" sz="2200" dirty="0">
                <a:latin typeface="Calibri" panose="020F0502020204030204" pitchFamily="34" charset="0"/>
                <a:cs typeface="Calibri" panose="020F0502020204030204" pitchFamily="34" charset="0"/>
              </a:rPr>
              <a:t>needs lifelong individual commitment with support from health services</a:t>
            </a:r>
            <a:r>
              <a:rPr lang="en-AU" sz="1200" dirty="0">
                <a:latin typeface="Calibri" panose="020F0502020204030204" pitchFamily="34" charset="0"/>
                <a:cs typeface="Calibri" panose="020F0502020204030204" pitchFamily="34" charset="0"/>
              </a:rPr>
              <a:t> (National Heart Foundation of Australia, 2010, National Heart Foundation of Australia &amp; Australian Cardiac Rehabilitation Association, 2004, Williams and Kaminsky, 2014)</a:t>
            </a:r>
          </a:p>
          <a:p>
            <a:pPr marL="714375" indent="-533400">
              <a:spcBef>
                <a:spcPts val="600"/>
              </a:spcBef>
              <a:spcAft>
                <a:spcPts val="600"/>
              </a:spcAft>
              <a:buClr>
                <a:srgbClr val="782009"/>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Most common models include:</a:t>
            </a:r>
          </a:p>
          <a:p>
            <a:pPr marL="1257300" lvl="1" indent="-542925">
              <a:spcAft>
                <a:spcPts val="600"/>
              </a:spcAft>
              <a:buClr>
                <a:srgbClr val="782009"/>
              </a:buClr>
              <a:buFont typeface="Century Gothic" panose="020B0502020202020204" pitchFamily="34" charset="0"/>
              <a:buChar char="-"/>
            </a:pPr>
            <a:r>
              <a:rPr lang="en-AU" sz="2200" dirty="0">
                <a:latin typeface="Calibri" panose="020F0502020204030204" pitchFamily="34" charset="0"/>
                <a:cs typeface="Calibri" panose="020F0502020204030204" pitchFamily="34" charset="0"/>
              </a:rPr>
              <a:t>6 week facility based program, including exercise and education </a:t>
            </a:r>
          </a:p>
          <a:p>
            <a:pPr marL="1257300" lvl="1" indent="-542925">
              <a:spcAft>
                <a:spcPts val="600"/>
              </a:spcAft>
              <a:buClr>
                <a:srgbClr val="782009"/>
              </a:buClr>
              <a:buFont typeface="Century Gothic" panose="020B0502020202020204" pitchFamily="34" charset="0"/>
              <a:buChar char="-"/>
            </a:pPr>
            <a:r>
              <a:rPr lang="en-AU" sz="2200" dirty="0">
                <a:latin typeface="Calibri" panose="020F0502020204030204" pitchFamily="34" charset="0"/>
                <a:cs typeface="Calibri" panose="020F0502020204030204" pitchFamily="34" charset="0"/>
              </a:rPr>
              <a:t>home based - usually with telephone support</a:t>
            </a:r>
          </a:p>
          <a:p>
            <a:pPr marL="1257300" lvl="1" indent="-542925">
              <a:spcAft>
                <a:spcPts val="600"/>
              </a:spcAft>
              <a:buClr>
                <a:srgbClr val="782009"/>
              </a:buClr>
              <a:buFont typeface="Century Gothic" panose="020B0502020202020204" pitchFamily="34" charset="0"/>
              <a:buChar char="-"/>
            </a:pPr>
            <a:r>
              <a:rPr lang="en-AU" sz="2200" dirty="0">
                <a:latin typeface="Calibri" panose="020F0502020204030204" pitchFamily="34" charset="0"/>
                <a:cs typeface="Calibri" panose="020F0502020204030204" pitchFamily="34" charset="0"/>
              </a:rPr>
              <a:t>smart phone and internet based </a:t>
            </a:r>
            <a:r>
              <a:rPr lang="en-AU" sz="1200" dirty="0">
                <a:latin typeface="Calibri" panose="020F0502020204030204" pitchFamily="34" charset="0"/>
                <a:cs typeface="Calibri" panose="020F0502020204030204" pitchFamily="34" charset="0"/>
              </a:rPr>
              <a:t>(NHF, 2010, </a:t>
            </a:r>
            <a:r>
              <a:rPr lang="en-AU" sz="1200" dirty="0" err="1">
                <a:latin typeface="Calibri" panose="020F0502020204030204" pitchFamily="34" charset="0"/>
                <a:cs typeface="Calibri" panose="020F0502020204030204" pitchFamily="34" charset="0"/>
              </a:rPr>
              <a:t>Scalvini</a:t>
            </a:r>
            <a:r>
              <a:rPr lang="en-AU" sz="1200" dirty="0">
                <a:latin typeface="Calibri" panose="020F0502020204030204" pitchFamily="34" charset="0"/>
                <a:cs typeface="Calibri" panose="020F0502020204030204" pitchFamily="34" charset="0"/>
              </a:rPr>
              <a:t> et al., 2013, Ski, 2015, Varnfield et al., 2014; </a:t>
            </a:r>
            <a:r>
              <a:rPr lang="en-AU" sz="1200" dirty="0" err="1">
                <a:latin typeface="Calibri" panose="020F0502020204030204" pitchFamily="34" charset="0"/>
                <a:cs typeface="Calibri" panose="020F0502020204030204" pitchFamily="34" charset="0"/>
              </a:rPr>
              <a:t>Woodruffe</a:t>
            </a:r>
            <a:r>
              <a:rPr lang="en-AU" sz="1200" dirty="0">
                <a:latin typeface="Calibri" panose="020F0502020204030204" pitchFamily="34" charset="0"/>
                <a:cs typeface="Calibri" panose="020F0502020204030204" pitchFamily="34" charset="0"/>
              </a:rPr>
              <a:t> et al., 2015)</a:t>
            </a:r>
          </a:p>
          <a:p>
            <a:pPr marL="714375" indent="-533400">
              <a:spcBef>
                <a:spcPts val="600"/>
              </a:spcBef>
              <a:spcAft>
                <a:spcPts val="1200"/>
              </a:spcAft>
              <a:buClr>
                <a:srgbClr val="782009"/>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Victorian participation rates: 30 – 45% </a:t>
            </a:r>
            <a:r>
              <a:rPr lang="en-AU" sz="1200" dirty="0">
                <a:latin typeface="Calibri" panose="020F0502020204030204" pitchFamily="34" charset="0"/>
                <a:cs typeface="Calibri" panose="020F0502020204030204" pitchFamily="34" charset="0"/>
              </a:rPr>
              <a:t>(De Gruyter et al., 2014, Heart Foundation of Australia, 2017, </a:t>
            </a:r>
            <a:r>
              <a:rPr lang="en-AU" sz="1200" dirty="0" err="1">
                <a:latin typeface="Calibri" panose="020F0502020204030204" pitchFamily="34" charset="0"/>
                <a:cs typeface="Calibri" panose="020F0502020204030204" pitchFamily="34" charset="0"/>
              </a:rPr>
              <a:t>Woodruffe</a:t>
            </a:r>
            <a:r>
              <a:rPr lang="en-AU" sz="1200" dirty="0">
                <a:latin typeface="Calibri" panose="020F0502020204030204" pitchFamily="34" charset="0"/>
                <a:cs typeface="Calibri" panose="020F0502020204030204" pitchFamily="34" charset="0"/>
              </a:rPr>
              <a:t> et al., 2015)</a:t>
            </a:r>
          </a:p>
          <a:p>
            <a:pPr marL="714375" indent="-533400">
              <a:spcBef>
                <a:spcPts val="600"/>
              </a:spcBef>
              <a:buClr>
                <a:srgbClr val="782009"/>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Queensland – Quality initiative incentive funding showing much improved referral rates </a:t>
            </a:r>
            <a:r>
              <a:rPr lang="en-AU" sz="1000" dirty="0">
                <a:latin typeface="Calibri" panose="020F0502020204030204" pitchFamily="34" charset="0"/>
                <a:cs typeface="Calibri" panose="020F0502020204030204" pitchFamily="34" charset="0"/>
              </a:rPr>
              <a:t>(QH, 2018)</a:t>
            </a:r>
          </a:p>
          <a:p>
            <a:pPr marL="714375" indent="-533400">
              <a:spcBef>
                <a:spcPts val="600"/>
              </a:spcBef>
              <a:buClr>
                <a:srgbClr val="782009"/>
              </a:buClr>
            </a:pPr>
            <a:endParaRPr lang="en-AU" sz="900" dirty="0"/>
          </a:p>
          <a:p>
            <a:pPr marL="714375" indent="-533400">
              <a:spcBef>
                <a:spcPts val="600"/>
              </a:spcBef>
              <a:buClr>
                <a:srgbClr val="782009"/>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International recommended rate 65% </a:t>
            </a:r>
            <a:r>
              <a:rPr lang="en-AU" sz="1200" dirty="0">
                <a:latin typeface="Calibri" panose="020F0502020204030204" pitchFamily="34" charset="0"/>
                <a:cs typeface="Calibri" panose="020F0502020204030204" pitchFamily="34" charset="0"/>
              </a:rPr>
              <a:t>(Heart Foundation of Australia. 2017)</a:t>
            </a:r>
          </a:p>
          <a:p>
            <a:pPr marL="714375" indent="-533400">
              <a:spcBef>
                <a:spcPts val="600"/>
              </a:spcBef>
              <a:buClr>
                <a:srgbClr val="782009"/>
              </a:buClr>
              <a:buFont typeface="Wingdings" panose="05000000000000000000" pitchFamily="2" charset="2"/>
              <a:buChar char="Ø"/>
            </a:pPr>
            <a:endParaRPr lang="en-AU" sz="1200" dirty="0">
              <a:latin typeface="Calibri" panose="020F0502020204030204" pitchFamily="34" charset="0"/>
              <a:cs typeface="Calibri" panose="020F0502020204030204" pitchFamily="34" charset="0"/>
            </a:endParaRPr>
          </a:p>
          <a:p>
            <a:pPr marL="714375" indent="-533400">
              <a:spcBef>
                <a:spcPts val="600"/>
              </a:spcBef>
              <a:buClr>
                <a:srgbClr val="782009"/>
              </a:buClr>
              <a:buFont typeface="Wingdings" panose="05000000000000000000" pitchFamily="2" charset="2"/>
              <a:buChar char="Ø"/>
            </a:pPr>
            <a:endParaRPr lang="en-AU" sz="1200" dirty="0">
              <a:latin typeface="Calibri" panose="020F0502020204030204" pitchFamily="34" charset="0"/>
              <a:cs typeface="Calibri" panose="020F0502020204030204" pitchFamily="34" charset="0"/>
            </a:endParaRPr>
          </a:p>
          <a:p>
            <a:pPr marL="180975">
              <a:spcBef>
                <a:spcPts val="600"/>
              </a:spcBef>
              <a:buClr>
                <a:srgbClr val="782009"/>
              </a:buClr>
            </a:pPr>
            <a:endParaRPr lang="en-AU" sz="1200" dirty="0">
              <a:latin typeface="Calibri" panose="020F0502020204030204" pitchFamily="34" charset="0"/>
              <a:cs typeface="Calibri" panose="020F0502020204030204" pitchFamily="34" charset="0"/>
            </a:endParaRPr>
          </a:p>
          <a:p>
            <a:pPr marL="714375" indent="-533400">
              <a:spcBef>
                <a:spcPts val="600"/>
              </a:spcBef>
              <a:buClr>
                <a:srgbClr val="782009"/>
              </a:buClr>
              <a:buFont typeface="Wingdings" panose="05000000000000000000" pitchFamily="2" charset="2"/>
              <a:buChar char="Ø"/>
            </a:pPr>
            <a:endParaRPr lang="en-AU" sz="1200" dirty="0">
              <a:latin typeface="Calibri" panose="020F0502020204030204" pitchFamily="34" charset="0"/>
              <a:cs typeface="Calibri" panose="020F0502020204030204" pitchFamily="34" charset="0"/>
            </a:endParaRPr>
          </a:p>
          <a:p>
            <a:pPr marL="714375" indent="-533400">
              <a:spcBef>
                <a:spcPts val="600"/>
              </a:spcBef>
              <a:buClr>
                <a:srgbClr val="782009"/>
              </a:buClr>
              <a:buFont typeface="Wingdings" panose="05000000000000000000" pitchFamily="2" charset="2"/>
              <a:buChar char="Ø"/>
            </a:pPr>
            <a:endParaRPr lang="en-AU" sz="1200" dirty="0">
              <a:latin typeface="Calibri" panose="020F0502020204030204" pitchFamily="34" charset="0"/>
              <a:cs typeface="Calibri" panose="020F0502020204030204" pitchFamily="34" charset="0"/>
            </a:endParaRPr>
          </a:p>
          <a:p>
            <a:pPr marL="714375" indent="-533400">
              <a:spcBef>
                <a:spcPts val="600"/>
              </a:spcBef>
              <a:buClr>
                <a:srgbClr val="782009"/>
              </a:buClr>
              <a:buFont typeface="Wingdings" panose="05000000000000000000" pitchFamily="2" charset="2"/>
              <a:buChar char="Ø"/>
            </a:pPr>
            <a:endParaRPr lang="en-AU" sz="1200" dirty="0">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9E9E4C2-CA48-48D3-9E79-88917E134297}"/>
              </a:ext>
            </a:extLst>
          </p:cNvPr>
          <p:cNvSpPr/>
          <p:nvPr/>
        </p:nvSpPr>
        <p:spPr>
          <a:xfrm>
            <a:off x="0" y="4748"/>
            <a:ext cx="12192000" cy="836567"/>
          </a:xfrm>
          <a:prstGeom prst="roundRect">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Background: Cardiac rehabilitation (CR) </a:t>
            </a:r>
            <a:endParaRPr lang="en-AU" sz="2400" dirty="0"/>
          </a:p>
        </p:txBody>
      </p:sp>
    </p:spTree>
    <p:extLst>
      <p:ext uri="{BB962C8B-B14F-4D97-AF65-F5344CB8AC3E}">
        <p14:creationId xmlns:p14="http://schemas.microsoft.com/office/powerpoint/2010/main" val="5675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1D71-EA4C-4ACE-97C9-E762BFA696FB}"/>
              </a:ext>
            </a:extLst>
          </p:cNvPr>
          <p:cNvSpPr>
            <a:spLocks noGrp="1"/>
          </p:cNvSpPr>
          <p:nvPr>
            <p:ph type="title"/>
          </p:nvPr>
        </p:nvSpPr>
        <p:spPr>
          <a:xfrm>
            <a:off x="838200" y="365126"/>
            <a:ext cx="10515600" cy="625004"/>
          </a:xfrm>
        </p:spPr>
        <p:txBody>
          <a:bodyPr>
            <a:normAutofit fontScale="90000"/>
          </a:bodyPr>
          <a:lstStyle/>
          <a:p>
            <a:endParaRPr lang="en-AU" dirty="0"/>
          </a:p>
        </p:txBody>
      </p:sp>
      <p:sp>
        <p:nvSpPr>
          <p:cNvPr id="3" name="Content Placeholder 2"/>
          <p:cNvSpPr>
            <a:spLocks noGrp="1"/>
          </p:cNvSpPr>
          <p:nvPr>
            <p:ph idx="1"/>
          </p:nvPr>
        </p:nvSpPr>
        <p:spPr>
          <a:xfrm>
            <a:off x="0" y="990130"/>
            <a:ext cx="12192000" cy="5990773"/>
          </a:xfrm>
          <a:solidFill>
            <a:srgbClr val="FFF5D9"/>
          </a:solidFill>
        </p:spPr>
        <p:txBody>
          <a:bodyPr>
            <a:noAutofit/>
          </a:bodyPr>
          <a:lstStyle/>
          <a:p>
            <a:pPr marL="0" indent="0">
              <a:buNone/>
            </a:pPr>
            <a:endParaRPr lang="en-AU" sz="800" b="1" dirty="0">
              <a:latin typeface="Calibri" panose="020F0502020204030204" pitchFamily="34" charset="0"/>
              <a:cs typeface="Calibri" panose="020F0502020204030204" pitchFamily="34" charset="0"/>
            </a:endParaRPr>
          </a:p>
          <a:p>
            <a:pPr marL="0" indent="0">
              <a:buNone/>
            </a:pPr>
            <a:r>
              <a:rPr lang="en-AU" sz="2200" b="1" dirty="0">
                <a:latin typeface="Calibri" panose="020F0502020204030204" pitchFamily="34" charset="0"/>
                <a:cs typeface="Calibri" panose="020F0502020204030204" pitchFamily="34" charset="0"/>
              </a:rPr>
              <a:t>Benefits: </a:t>
            </a:r>
          </a:p>
          <a:p>
            <a:pPr marL="0" indent="0">
              <a:buNone/>
            </a:pPr>
            <a:endParaRPr lang="en-AU" sz="800" b="1" dirty="0">
              <a:latin typeface="Calibri" panose="020F0502020204030204" pitchFamily="34" charset="0"/>
              <a:cs typeface="Calibri" panose="020F0502020204030204" pitchFamily="34" charset="0"/>
            </a:endParaRPr>
          </a:p>
          <a:p>
            <a:r>
              <a:rPr lang="en-AU" sz="2200" dirty="0">
                <a:latin typeface="Calibri" panose="020F0502020204030204" pitchFamily="34" charset="0"/>
                <a:cs typeface="Calibri" panose="020F0502020204030204" pitchFamily="34" charset="0"/>
              </a:rPr>
              <a:t>Adults attending cardiac rehabilitation:</a:t>
            </a:r>
          </a:p>
          <a:p>
            <a:pPr marL="0" indent="0">
              <a:buNone/>
            </a:pPr>
            <a:endParaRPr lang="en-AU" sz="800" dirty="0">
              <a:latin typeface="Calibri" panose="020F0502020204030204" pitchFamily="34" charset="0"/>
              <a:cs typeface="Calibri" panose="020F0502020204030204" pitchFamily="34" charset="0"/>
            </a:endParaRPr>
          </a:p>
          <a:p>
            <a:pPr lvl="1">
              <a:buFont typeface="Calibri" panose="020F0502020204030204" pitchFamily="34" charset="0"/>
              <a:buChar char="₋"/>
            </a:pPr>
            <a:r>
              <a:rPr lang="en-AU" sz="2200" dirty="0">
                <a:latin typeface="Calibri" panose="020F0502020204030204" pitchFamily="34" charset="0"/>
                <a:cs typeface="Calibri" panose="020F0502020204030204" pitchFamily="34" charset="0"/>
              </a:rPr>
              <a:t>17% reduction in repeat heart attacks (myocardial infarction) after 12 months</a:t>
            </a:r>
          </a:p>
          <a:p>
            <a:pPr lvl="1">
              <a:buFont typeface="Calibri" panose="020F0502020204030204" pitchFamily="34" charset="0"/>
              <a:buChar char="₋"/>
            </a:pPr>
            <a:endParaRPr lang="en-AU" sz="800" dirty="0">
              <a:latin typeface="Calibri" panose="020F0502020204030204" pitchFamily="34" charset="0"/>
              <a:cs typeface="Calibri" panose="020F0502020204030204" pitchFamily="34" charset="0"/>
            </a:endParaRPr>
          </a:p>
          <a:p>
            <a:pPr lvl="1">
              <a:buFont typeface="Calibri" panose="020F0502020204030204" pitchFamily="34" charset="0"/>
              <a:buChar char="₋"/>
            </a:pPr>
            <a:r>
              <a:rPr lang="en-AU" sz="2200" dirty="0">
                <a:latin typeface="Calibri" panose="020F0502020204030204" pitchFamily="34" charset="0"/>
                <a:cs typeface="Calibri" panose="020F0502020204030204" pitchFamily="34" charset="0"/>
              </a:rPr>
              <a:t>47% reduction in mortality after 2 years.</a:t>
            </a:r>
          </a:p>
          <a:p>
            <a:pPr lvl="1">
              <a:buFont typeface="Calibri" panose="020F0502020204030204" pitchFamily="34" charset="0"/>
              <a:buChar char="₋"/>
            </a:pPr>
            <a:endParaRPr lang="en-AU" sz="800" dirty="0">
              <a:latin typeface="Calibri" panose="020F0502020204030204" pitchFamily="34" charset="0"/>
              <a:cs typeface="Calibri" panose="020F0502020204030204" pitchFamily="34" charset="0"/>
            </a:endParaRPr>
          </a:p>
          <a:p>
            <a:pPr lvl="1">
              <a:buFont typeface="Calibri" panose="020F0502020204030204" pitchFamily="34" charset="0"/>
              <a:buChar char="₋"/>
            </a:pPr>
            <a:r>
              <a:rPr lang="en-AU" sz="2200" dirty="0">
                <a:latin typeface="Calibri" panose="020F0502020204030204" pitchFamily="34" charset="0"/>
                <a:cs typeface="Calibri" panose="020F0502020204030204" pitchFamily="34" charset="0"/>
              </a:rPr>
              <a:t>12-23% improvement- quality of life expressed as disability adjusted life years.(DALYs)</a:t>
            </a:r>
            <a:r>
              <a:rPr lang="en-AU" sz="800" dirty="0">
                <a:latin typeface="Calibri" panose="020F0502020204030204" pitchFamily="34" charset="0"/>
                <a:cs typeface="Calibri" panose="020F0502020204030204" pitchFamily="34" charset="0"/>
              </a:rPr>
              <a:t>(</a:t>
            </a:r>
            <a:r>
              <a:rPr lang="en-AU" sz="900" dirty="0"/>
              <a:t>De </a:t>
            </a:r>
            <a:r>
              <a:rPr lang="en-AU" sz="900" dirty="0" err="1"/>
              <a:t>gruyter</a:t>
            </a:r>
            <a:r>
              <a:rPr lang="en-AU" sz="900" dirty="0"/>
              <a:t>, E., Ford, E. &amp; </a:t>
            </a:r>
            <a:r>
              <a:rPr lang="en-AU" sz="900" dirty="0" err="1"/>
              <a:t>Stavreski</a:t>
            </a:r>
            <a:r>
              <a:rPr lang="en-AU" sz="900" dirty="0"/>
              <a:t>, B. 2014).</a:t>
            </a:r>
            <a:r>
              <a:rPr lang="en-AU" sz="2400" dirty="0"/>
              <a:t> </a:t>
            </a:r>
            <a:endParaRPr lang="en-AU" sz="2200" dirty="0">
              <a:latin typeface="Calibri" panose="020F0502020204030204" pitchFamily="34" charset="0"/>
              <a:cs typeface="Calibri" panose="020F0502020204030204" pitchFamily="34" charset="0"/>
            </a:endParaRPr>
          </a:p>
          <a:p>
            <a:pPr lvl="1">
              <a:buFont typeface="Calibri" panose="020F0502020204030204" pitchFamily="34" charset="0"/>
              <a:buChar char="₋"/>
            </a:pPr>
            <a:endParaRPr lang="en-AU" sz="800" dirty="0">
              <a:latin typeface="Calibri" panose="020F0502020204030204" pitchFamily="34" charset="0"/>
              <a:cs typeface="Calibri" panose="020F0502020204030204" pitchFamily="34" charset="0"/>
            </a:endParaRPr>
          </a:p>
          <a:p>
            <a:pPr marL="228600" lvl="1"/>
            <a:r>
              <a:rPr lang="en-AU" sz="2200" dirty="0">
                <a:latin typeface="Calibri" panose="020F0502020204030204" pitchFamily="34" charset="0"/>
                <a:cs typeface="Calibri" panose="020F0502020204030204" pitchFamily="34" charset="0"/>
              </a:rPr>
              <a:t>Cost savings:</a:t>
            </a:r>
          </a:p>
          <a:p>
            <a:pPr marL="742950" lvl="2" indent="-285750">
              <a:buFont typeface="Calibri" panose="020F0502020204030204" pitchFamily="34" charset="0"/>
              <a:buChar char="₋"/>
            </a:pPr>
            <a:r>
              <a:rPr lang="en-AU" sz="2200" dirty="0">
                <a:latin typeface="Calibri" panose="020F0502020204030204" pitchFamily="34" charset="0"/>
                <a:cs typeface="Calibri" panose="020F0502020204030204" pitchFamily="34" charset="0"/>
              </a:rPr>
              <a:t>Estimated increase from current 30/45% to 65% = savings of $86.7 million per annum health care costs</a:t>
            </a:r>
          </a:p>
          <a:p>
            <a:pPr marL="742950" lvl="2" indent="-285750">
              <a:buFont typeface="Calibri" panose="020F0502020204030204" pitchFamily="34" charset="0"/>
              <a:buChar char="₋"/>
            </a:pPr>
            <a:endParaRPr lang="en-AU" dirty="0"/>
          </a:p>
          <a:p>
            <a:endParaRPr lang="en-AU" sz="2200" dirty="0"/>
          </a:p>
        </p:txBody>
      </p:sp>
      <p:sp>
        <p:nvSpPr>
          <p:cNvPr id="4" name="Rectangle: Rounded Corners 3">
            <a:extLst>
              <a:ext uri="{FF2B5EF4-FFF2-40B4-BE49-F238E27FC236}">
                <a16:creationId xmlns:a16="http://schemas.microsoft.com/office/drawing/2014/main" id="{8FEC1285-215A-4933-846B-19C4BAFD743C}"/>
              </a:ext>
            </a:extLst>
          </p:cNvPr>
          <p:cNvSpPr/>
          <p:nvPr/>
        </p:nvSpPr>
        <p:spPr>
          <a:xfrm>
            <a:off x="0" y="11175"/>
            <a:ext cx="12192000" cy="990129"/>
          </a:xfrm>
          <a:prstGeom prst="roundRect">
            <a:avLst/>
          </a:prstGeom>
          <a:solidFill>
            <a:srgbClr val="A4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Background: Expenditure – Why Cardiac rehabilitation?</a:t>
            </a:r>
            <a:endParaRPr lang="en-AU" sz="2400" dirty="0"/>
          </a:p>
        </p:txBody>
      </p:sp>
      <p:sp>
        <p:nvSpPr>
          <p:cNvPr id="8" name="Rectangle 7">
            <a:extLst>
              <a:ext uri="{FF2B5EF4-FFF2-40B4-BE49-F238E27FC236}">
                <a16:creationId xmlns:a16="http://schemas.microsoft.com/office/drawing/2014/main" id="{189681B3-A57A-4361-B49B-339EDFC6241B}"/>
              </a:ext>
            </a:extLst>
          </p:cNvPr>
          <p:cNvSpPr/>
          <p:nvPr/>
        </p:nvSpPr>
        <p:spPr>
          <a:xfrm>
            <a:off x="3048000" y="2274838"/>
            <a:ext cx="6096000" cy="369332"/>
          </a:xfrm>
          <a:prstGeom prst="rect">
            <a:avLst/>
          </a:prstGeom>
        </p:spPr>
        <p:txBody>
          <a:bodyPr>
            <a:spAutoFit/>
          </a:bodyPr>
          <a:lstStyle/>
          <a:p>
            <a:endParaRPr lang="en-AU" dirty="0">
              <a:effectLst/>
              <a:latin typeface="Times New Roman" panose="02020603050405020304" pitchFamily="18" charset="0"/>
            </a:endParaRPr>
          </a:p>
        </p:txBody>
      </p:sp>
    </p:spTree>
    <p:extLst>
      <p:ext uri="{BB962C8B-B14F-4D97-AF65-F5344CB8AC3E}">
        <p14:creationId xmlns:p14="http://schemas.microsoft.com/office/powerpoint/2010/main" val="27605550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37D59C-581A-4999-9420-8043F3E1D078}"/>
              </a:ext>
            </a:extLst>
          </p:cNvPr>
          <p:cNvSpPr/>
          <p:nvPr/>
        </p:nvSpPr>
        <p:spPr>
          <a:xfrm>
            <a:off x="0" y="1260000"/>
            <a:ext cx="12192000" cy="5832366"/>
          </a:xfrm>
          <a:prstGeom prst="rect">
            <a:avLst/>
          </a:prstGeom>
          <a:solidFill>
            <a:srgbClr val="FFF5D9"/>
          </a:solidFill>
        </p:spPr>
        <p:txBody>
          <a:bodyPr wrap="square">
            <a:spAutoFit/>
          </a:bodyPr>
          <a:lstStyle/>
          <a:p>
            <a:endParaRPr lang="en-AU" sz="2000" dirty="0"/>
          </a:p>
          <a:p>
            <a:pPr marL="982663" indent="-177800"/>
            <a:endParaRPr lang="en-AU" sz="2000" b="1"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r>
              <a:rPr lang="en-AU" sz="2000" dirty="0">
                <a:latin typeface="Calibri" panose="020F0502020204030204" pitchFamily="34" charset="0"/>
                <a:cs typeface="Calibri" panose="020F0502020204030204" pitchFamily="34" charset="0"/>
              </a:rPr>
              <a:t> </a:t>
            </a:r>
            <a:r>
              <a:rPr lang="en-AU" sz="2200" dirty="0">
                <a:latin typeface="Calibri" panose="020F0502020204030204" pitchFamily="34" charset="0"/>
                <a:cs typeface="Calibri" panose="020F0502020204030204" pitchFamily="34" charset="0"/>
              </a:rPr>
              <a:t>services sparse </a:t>
            </a:r>
            <a:r>
              <a:rPr lang="en-AU" sz="1200" dirty="0">
                <a:latin typeface="Calibri" panose="020F0502020204030204" pitchFamily="34" charset="0"/>
                <a:cs typeface="Calibri" panose="020F0502020204030204" pitchFamily="34" charset="0"/>
              </a:rPr>
              <a:t>(Australian Institute of Health and Welfare, 2017, Wakerman et al., 2008) </a:t>
            </a:r>
          </a:p>
          <a:p>
            <a:pPr marL="982663" indent="-177800">
              <a:buClr>
                <a:srgbClr val="C00000"/>
              </a:buClr>
              <a:buFont typeface="Wingdings" panose="05000000000000000000" pitchFamily="2" charset="2"/>
              <a:buChar char="Ø"/>
            </a:pPr>
            <a:endParaRPr lang="en-AU" sz="11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endParaRPr lang="en-AU" sz="11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endParaRPr lang="en-AU" sz="11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endParaRPr lang="en-AU" sz="2200" dirty="0">
              <a:latin typeface="Calibri" panose="020F0502020204030204" pitchFamily="34" charset="0"/>
              <a:cs typeface="Calibri" panose="020F0502020204030204" pitchFamily="34" charset="0"/>
            </a:endParaRPr>
          </a:p>
          <a:p>
            <a:pPr marL="1079500" indent="-274638">
              <a:buClr>
                <a:srgbClr val="C00000"/>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high staff turnover and recruiting difficulties, resulting in inexperienced staff further  compounding the problem </a:t>
            </a:r>
            <a:r>
              <a:rPr lang="en-AU" sz="1200" dirty="0">
                <a:latin typeface="Calibri" panose="020F0502020204030204" pitchFamily="34" charset="0"/>
                <a:cs typeface="Calibri" panose="020F0502020204030204" pitchFamily="34" charset="0"/>
              </a:rPr>
              <a:t>(</a:t>
            </a:r>
            <a:r>
              <a:rPr lang="en-AU" sz="1200" dirty="0" err="1">
                <a:latin typeface="Calibri" panose="020F0502020204030204" pitchFamily="34" charset="0"/>
                <a:cs typeface="Calibri" panose="020F0502020204030204" pitchFamily="34" charset="0"/>
              </a:rPr>
              <a:t>Birk</a:t>
            </a:r>
            <a:r>
              <a:rPr lang="en-AU" sz="1200" dirty="0">
                <a:latin typeface="Calibri" panose="020F0502020204030204" pitchFamily="34" charset="0"/>
                <a:cs typeface="Calibri" panose="020F0502020204030204" pitchFamily="34" charset="0"/>
              </a:rPr>
              <a:t> et al., 2010)</a:t>
            </a:r>
          </a:p>
          <a:p>
            <a:pPr marL="982663" indent="-177800">
              <a:buClr>
                <a:srgbClr val="C00000"/>
              </a:buClr>
              <a:buFont typeface="Wingdings" panose="05000000000000000000" pitchFamily="2" charset="2"/>
              <a:buChar char="Ø"/>
            </a:pPr>
            <a:endParaRPr lang="en-AU" sz="24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endParaRPr lang="en-AU" sz="24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r>
              <a:rPr lang="en-AU" sz="2000" dirty="0">
                <a:latin typeface="Calibri" panose="020F0502020204030204" pitchFamily="34" charset="0"/>
                <a:cs typeface="Calibri" panose="020F0502020204030204" pitchFamily="34" charset="0"/>
              </a:rPr>
              <a:t> </a:t>
            </a:r>
            <a:r>
              <a:rPr lang="en-AU" sz="2200" dirty="0">
                <a:latin typeface="Calibri" panose="020F0502020204030204" pitchFamily="34" charset="0"/>
                <a:cs typeface="Calibri" panose="020F0502020204030204" pitchFamily="34" charset="0"/>
              </a:rPr>
              <a:t>people have poorer health status than those in urban areas </a:t>
            </a:r>
            <a:r>
              <a:rPr lang="en-AU" sz="1200" dirty="0">
                <a:latin typeface="Calibri" panose="020F0502020204030204" pitchFamily="34" charset="0"/>
                <a:cs typeface="Calibri" panose="020F0502020204030204" pitchFamily="34" charset="0"/>
              </a:rPr>
              <a:t>(Australian Institute of Health and Welfare, 2014)</a:t>
            </a:r>
          </a:p>
          <a:p>
            <a:pPr marL="982663" indent="-177800">
              <a:buClr>
                <a:srgbClr val="C00000"/>
              </a:buClr>
              <a:buFont typeface="Wingdings" panose="05000000000000000000" pitchFamily="2" charset="2"/>
              <a:buChar char="Ø"/>
            </a:pPr>
            <a:endParaRPr lang="en-AU" sz="2400" dirty="0">
              <a:latin typeface="Calibri" panose="020F0502020204030204" pitchFamily="34" charset="0"/>
              <a:cs typeface="Calibri" panose="020F0502020204030204" pitchFamily="34" charset="0"/>
            </a:endParaRPr>
          </a:p>
          <a:p>
            <a:pPr marL="982663" indent="-177800">
              <a:buClr>
                <a:srgbClr val="C00000"/>
              </a:buClr>
              <a:buFont typeface="Wingdings" panose="05000000000000000000" pitchFamily="2" charset="2"/>
              <a:buChar char="Ø"/>
            </a:pPr>
            <a:endParaRPr lang="en-AU" sz="2400" dirty="0">
              <a:latin typeface="Calibri" panose="020F0502020204030204" pitchFamily="34" charset="0"/>
              <a:cs typeface="Calibri" panose="020F0502020204030204" pitchFamily="34" charset="0"/>
            </a:endParaRPr>
          </a:p>
          <a:p>
            <a:pPr marL="1079500" indent="-274638">
              <a:buClr>
                <a:srgbClr val="C00000"/>
              </a:buClr>
              <a:buFont typeface="Wingdings" panose="05000000000000000000" pitchFamily="2" charset="2"/>
              <a:buChar char="Ø"/>
            </a:pPr>
            <a:r>
              <a:rPr lang="en-AU" sz="2200" dirty="0">
                <a:latin typeface="Calibri" panose="020F0502020204030204" pitchFamily="34" charset="0"/>
                <a:cs typeface="Calibri" panose="020F0502020204030204" pitchFamily="34" charset="0"/>
              </a:rPr>
              <a:t>continuing gap in health status between First Peoples and other populations </a:t>
            </a:r>
            <a:r>
              <a:rPr lang="en-AU" sz="1200" dirty="0">
                <a:latin typeface="Calibri" panose="020F0502020204030204" pitchFamily="34" charset="0"/>
                <a:cs typeface="Calibri" panose="020F0502020204030204" pitchFamily="34" charset="0"/>
              </a:rPr>
              <a:t>(Australian Institute of Health   and Welfare, 2014, Ring et al., 2016).</a:t>
            </a:r>
          </a:p>
          <a:p>
            <a:pPr>
              <a:buClr>
                <a:srgbClr val="C00000"/>
              </a:buClr>
            </a:pPr>
            <a:endParaRPr lang="en-AU" sz="1200" dirty="0"/>
          </a:p>
          <a:p>
            <a:pPr>
              <a:buClr>
                <a:srgbClr val="C00000"/>
              </a:buClr>
            </a:pPr>
            <a:endParaRPr lang="en-AU" sz="1200" dirty="0"/>
          </a:p>
          <a:p>
            <a:pPr>
              <a:buClr>
                <a:srgbClr val="C00000"/>
              </a:buClr>
            </a:pPr>
            <a:endParaRPr lang="en-AU" sz="1200" dirty="0"/>
          </a:p>
          <a:p>
            <a:pPr>
              <a:buClr>
                <a:srgbClr val="C00000"/>
              </a:buClr>
            </a:pPr>
            <a:endParaRPr lang="en-AU" sz="1200" dirty="0"/>
          </a:p>
          <a:p>
            <a:pPr>
              <a:buClr>
                <a:srgbClr val="C00000"/>
              </a:buClr>
              <a:buFont typeface="Wingdings" panose="05000000000000000000" pitchFamily="2" charset="2"/>
              <a:buChar char="Ø"/>
            </a:pPr>
            <a:endParaRPr lang="en-AU" sz="1200" dirty="0"/>
          </a:p>
        </p:txBody>
      </p:sp>
      <p:sp>
        <p:nvSpPr>
          <p:cNvPr id="3" name="Rectangle: Rounded Corners 2">
            <a:extLst>
              <a:ext uri="{FF2B5EF4-FFF2-40B4-BE49-F238E27FC236}">
                <a16:creationId xmlns:a16="http://schemas.microsoft.com/office/drawing/2014/main" id="{333FECA3-668F-4A5D-A8E3-F9FE68D66EC9}"/>
              </a:ext>
            </a:extLst>
          </p:cNvPr>
          <p:cNvSpPr/>
          <p:nvPr/>
        </p:nvSpPr>
        <p:spPr>
          <a:xfrm>
            <a:off x="0" y="0"/>
            <a:ext cx="12192000" cy="1219200"/>
          </a:xfrm>
          <a:prstGeom prst="roundRect">
            <a:avLst/>
          </a:prstGeom>
          <a:solidFill>
            <a:srgbClr val="A430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Background: Services and health in rural and remote areas of Australia</a:t>
            </a:r>
            <a:endParaRPr lang="en-AU" sz="2400" dirty="0"/>
          </a:p>
        </p:txBody>
      </p:sp>
    </p:spTree>
    <p:extLst>
      <p:ext uri="{BB962C8B-B14F-4D97-AF65-F5344CB8AC3E}">
        <p14:creationId xmlns:p14="http://schemas.microsoft.com/office/powerpoint/2010/main" val="146120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491F4D03-4491-4A4B-A8A1-6D172ADC5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08" y="-7548"/>
            <a:ext cx="7508630" cy="6865548"/>
          </a:xfrm>
          <a:prstGeom prst="rect">
            <a:avLst/>
          </a:prstGeom>
          <a:ln>
            <a:solidFill>
              <a:srgbClr val="A53010"/>
            </a:solidFill>
          </a:ln>
        </p:spPr>
      </p:pic>
      <p:sp>
        <p:nvSpPr>
          <p:cNvPr id="4" name="TextBox 3">
            <a:extLst>
              <a:ext uri="{FF2B5EF4-FFF2-40B4-BE49-F238E27FC236}">
                <a16:creationId xmlns:a16="http://schemas.microsoft.com/office/drawing/2014/main" id="{7D6E5525-671B-43C4-9ADC-C141F9F45A45}"/>
              </a:ext>
            </a:extLst>
          </p:cNvPr>
          <p:cNvSpPr txBox="1"/>
          <p:nvPr/>
        </p:nvSpPr>
        <p:spPr>
          <a:xfrm>
            <a:off x="7258756" y="3396052"/>
            <a:ext cx="970844" cy="307777"/>
          </a:xfrm>
          <a:prstGeom prst="rect">
            <a:avLst/>
          </a:prstGeom>
          <a:noFill/>
        </p:spPr>
        <p:txBody>
          <a:bodyPr wrap="square" rtlCol="0">
            <a:spAutoFit/>
          </a:bodyPr>
          <a:lstStyle/>
          <a:p>
            <a:r>
              <a:rPr lang="en-AU" sz="1400" dirty="0"/>
              <a:t>Mossman</a:t>
            </a:r>
          </a:p>
        </p:txBody>
      </p:sp>
    </p:spTree>
    <p:extLst>
      <p:ext uri="{BB962C8B-B14F-4D97-AF65-F5344CB8AC3E}">
        <p14:creationId xmlns:p14="http://schemas.microsoft.com/office/powerpoint/2010/main" val="334056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map&#10;&#10;Description generated with high confidence">
            <a:extLst>
              <a:ext uri="{FF2B5EF4-FFF2-40B4-BE49-F238E27FC236}">
                <a16:creationId xmlns:a16="http://schemas.microsoft.com/office/drawing/2014/main" id="{0D267F2A-2E88-4677-81C3-F2821F07D044}"/>
              </a:ext>
            </a:extLst>
          </p:cNvPr>
          <p:cNvPicPr>
            <a:picLocks noChangeAspect="1"/>
          </p:cNvPicPr>
          <p:nvPr/>
        </p:nvPicPr>
        <p:blipFill>
          <a:blip r:embed="rId2"/>
          <a:stretch>
            <a:fillRect/>
          </a:stretch>
        </p:blipFill>
        <p:spPr>
          <a:xfrm>
            <a:off x="1758462" y="643466"/>
            <a:ext cx="8335107" cy="6214534"/>
          </a:xfrm>
          <a:prstGeom prst="rect">
            <a:avLst/>
          </a:prstGeom>
        </p:spPr>
      </p:pic>
      <p:sp>
        <p:nvSpPr>
          <p:cNvPr id="3" name="TextBox 2">
            <a:extLst>
              <a:ext uri="{FF2B5EF4-FFF2-40B4-BE49-F238E27FC236}">
                <a16:creationId xmlns:a16="http://schemas.microsoft.com/office/drawing/2014/main" id="{AE85B432-0517-43D9-9836-0ECDF4F419B7}"/>
              </a:ext>
            </a:extLst>
          </p:cNvPr>
          <p:cNvSpPr txBox="1"/>
          <p:nvPr/>
        </p:nvSpPr>
        <p:spPr>
          <a:xfrm>
            <a:off x="0" y="0"/>
            <a:ext cx="12192000" cy="646331"/>
          </a:xfrm>
          <a:prstGeom prst="rect">
            <a:avLst/>
          </a:prstGeom>
          <a:solidFill>
            <a:srgbClr val="A53010"/>
          </a:solidFill>
        </p:spPr>
        <p:txBody>
          <a:bodyPr wrap="square" rtlCol="0" anchor="t">
            <a:spAutoFit/>
          </a:bodyPr>
          <a:lstStyle/>
          <a:p>
            <a:pPr algn="ctr">
              <a:spcAft>
                <a:spcPts val="1200"/>
              </a:spcAft>
            </a:pPr>
            <a:r>
              <a:rPr lang="en-AU" sz="2400" b="1" dirty="0">
                <a:solidFill>
                  <a:schemeClr val="bg1"/>
                </a:solidFill>
              </a:rPr>
              <a:t>Socioeconomic indicator of advantage (SEIFA) Northern Queensland</a:t>
            </a:r>
          </a:p>
          <a:p>
            <a:pPr algn="ctr"/>
            <a:endParaRPr lang="en-AU" sz="200" b="1" dirty="0">
              <a:solidFill>
                <a:schemeClr val="bg1"/>
              </a:solidFill>
            </a:endParaRPr>
          </a:p>
        </p:txBody>
      </p:sp>
    </p:spTree>
    <p:extLst>
      <p:ext uri="{BB962C8B-B14F-4D97-AF65-F5344CB8AC3E}">
        <p14:creationId xmlns:p14="http://schemas.microsoft.com/office/powerpoint/2010/main" val="32505924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otalTime>20</TotalTime>
  <Words>4465</Words>
  <Application>Microsoft Office PowerPoint</Application>
  <PresentationFormat>Widescreen</PresentationFormat>
  <Paragraphs>284</Paragraphs>
  <Slides>24</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Century Gothic</vt:lpstr>
      <vt:lpstr>Times New Roman</vt:lpstr>
      <vt:lpstr>Wingdings</vt:lpstr>
      <vt:lpstr>Wingdings 3</vt:lpstr>
      <vt:lpstr>Wisp</vt:lpstr>
      <vt:lpstr>2_Custom Design</vt:lpstr>
      <vt:lpstr>1_Custom Design</vt:lpstr>
      <vt:lpstr>Custom Design</vt:lpstr>
      <vt:lpstr>An integrative literature review: Cardiac rehabilitation services for people in rural and remote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Advisors – A/Prof. Richard Franklin; A/Prof. Ruth Barker; Prof. Ian Ring  Advisor mentor – Prof Peter Leggat   College of Public Health, Medical and Veterinary Sciences  Mentors, Cultural and Research:   Aboriginal and Torres Strait Islander Health Leadership Advisory Council (ATSIHLAC) (Townsville and Cairns)  JCU Aboriginal and Torres Strait Islander Ethics Advisers (Townsville)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integrative literature review: Cardiac rehabilitation services for people in rural and remote areas</dc:title>
  <dc:creator>Patricia Field</dc:creator>
  <cp:lastModifiedBy>Patricia Field</cp:lastModifiedBy>
  <cp:revision>4</cp:revision>
  <dcterms:created xsi:type="dcterms:W3CDTF">2018-07-24T00:44:50Z</dcterms:created>
  <dcterms:modified xsi:type="dcterms:W3CDTF">2018-07-31T21:47:21Z</dcterms:modified>
</cp:coreProperties>
</file>