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6" r:id="rId5"/>
    <p:sldId id="264" r:id="rId6"/>
    <p:sldId id="267" r:id="rId7"/>
    <p:sldId id="269" r:id="rId8"/>
    <p:sldId id="268" r:id="rId9"/>
    <p:sldId id="265" r:id="rId10"/>
    <p:sldId id="270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an Collier" initials="M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00FF"/>
    <a:srgbClr val="CC0000"/>
    <a:srgbClr val="D52B1E"/>
    <a:srgbClr val="FFFFFF"/>
    <a:srgbClr val="C01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72513" autoAdjust="0"/>
  </p:normalViewPr>
  <p:slideViewPr>
    <p:cSldViewPr snapToGrid="0">
      <p:cViewPr varScale="1">
        <p:scale>
          <a:sx n="84" d="100"/>
          <a:sy n="84" d="100"/>
        </p:scale>
        <p:origin x="-29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2C66E4A-C22B-4B54-81C6-653B13E4302C}" type="datetimeFigureOut">
              <a:rPr lang="en-AU" smtClean="0"/>
              <a:t>30/07/2018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9C87AE2-DF13-46F3-ACB0-3457F67A2A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82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3D93001-28D4-4F22-863F-E0F820FEB112}" type="datetimeFigureOut">
              <a:rPr lang="en-AU" smtClean="0"/>
              <a:t>30/07/2018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1E6FF85-9DEC-47A0-964E-F52C424236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06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21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59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 Many face difficulties with every day activities/functions </a:t>
            </a:r>
          </a:p>
          <a:p>
            <a:endParaRPr lang="en-AU" dirty="0"/>
          </a:p>
          <a:p>
            <a:r>
              <a:rPr lang="en-AU" dirty="0"/>
              <a:t>1 in 5 have failed to regularly check their blood pressure or cholesterol levels</a:t>
            </a:r>
          </a:p>
          <a:p>
            <a:endParaRPr lang="en-AU" dirty="0"/>
          </a:p>
          <a:p>
            <a:r>
              <a:rPr lang="en-AU" dirty="0"/>
              <a:t> &lt; 50% have succeeded in increasing their level of physical activity post heart attack</a:t>
            </a:r>
          </a:p>
          <a:p>
            <a:endParaRPr lang="en-AU" dirty="0"/>
          </a:p>
          <a:p>
            <a:r>
              <a:rPr lang="en-AU" dirty="0"/>
              <a:t>1 in 2 of respondents who smoked prior to their heart attack continued to smoke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13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These</a:t>
            </a:r>
            <a:r>
              <a:rPr lang="en-AU" baseline="0" dirty="0" smtClean="0"/>
              <a:t> stats were the impetus to re design our offerings and help to fill the supply gaps of MHML in Qld Hospitals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MHML </a:t>
            </a:r>
            <a:r>
              <a:rPr lang="en-AU" dirty="0"/>
              <a:t>3 year trial from 2014-2017 with 43 public and private hospitals participating.</a:t>
            </a:r>
          </a:p>
          <a:p>
            <a:endParaRPr lang="en-AU" dirty="0"/>
          </a:p>
          <a:p>
            <a:r>
              <a:rPr lang="en-AU" dirty="0"/>
              <a:t>The program operated as patient support trial where they could sign up to receive a copy of MHML regular email communication and an outbound call from HF Helpline</a:t>
            </a:r>
          </a:p>
          <a:p>
            <a:endParaRPr lang="en-AU" dirty="0"/>
          </a:p>
          <a:p>
            <a:r>
              <a:rPr lang="en-AU" dirty="0"/>
              <a:t>helped create an engagement pathway and create a database of highly relevant people to the Heart Foundation </a:t>
            </a:r>
          </a:p>
          <a:p>
            <a:endParaRPr lang="en-AU" dirty="0"/>
          </a:p>
          <a:p>
            <a:r>
              <a:rPr lang="en-AU" dirty="0"/>
              <a:t>establish a consumer centric program and a sustainable distribution of MHML and consumer engagement model.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9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0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43 hospitals, 7734 patients (5308 male, 2200 female, 226 DNA) and 490 carers participated. </a:t>
            </a:r>
          </a:p>
          <a:p>
            <a:endParaRPr lang="en-AU" dirty="0"/>
          </a:p>
          <a:p>
            <a:r>
              <a:rPr lang="en-AU" dirty="0"/>
              <a:t>A patient/carer survey (N = 916) showed:</a:t>
            </a:r>
          </a:p>
          <a:p>
            <a:endParaRPr lang="en-AU" dirty="0"/>
          </a:p>
          <a:p>
            <a:r>
              <a:rPr lang="en-AU" dirty="0"/>
              <a:t> 69% of patients found MHML most useful</a:t>
            </a:r>
          </a:p>
          <a:p>
            <a:r>
              <a:rPr lang="en-AU" dirty="0"/>
              <a:t> 20% found Helpline’s call most useful</a:t>
            </a:r>
          </a:p>
          <a:p>
            <a:r>
              <a:rPr lang="en-AU" dirty="0"/>
              <a:t> 69% were very confident or confident in reducing their risk factors </a:t>
            </a:r>
          </a:p>
          <a:p>
            <a:r>
              <a:rPr lang="en-AU" dirty="0"/>
              <a:t>58% were confident recognising a future heart attack</a:t>
            </a:r>
          </a:p>
          <a:p>
            <a:r>
              <a:rPr lang="en-AU" dirty="0"/>
              <a:t>79% were referred to CR, with 68% reporting attendance.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35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"A vital service providing professional information to clients“</a:t>
            </a:r>
          </a:p>
          <a:p>
            <a:endParaRPr lang="en-AU" dirty="0"/>
          </a:p>
          <a:p>
            <a:r>
              <a:rPr lang="en-AU" dirty="0"/>
              <a:t>"A worthwhile service and education program“</a:t>
            </a:r>
          </a:p>
          <a:p>
            <a:endParaRPr lang="en-AU" dirty="0"/>
          </a:p>
          <a:p>
            <a:r>
              <a:rPr lang="en-AU" dirty="0"/>
              <a:t>"A very interesting book full of information on how to keep heart healthy and eat a balanced diet".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01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093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trial targeted regional and remote areas where CR services and resource capacity was limited (i.e. hospitals with annual ACS admissions &lt;100).</a:t>
            </a:r>
          </a:p>
          <a:p>
            <a:endParaRPr lang="en-AU" dirty="0"/>
          </a:p>
          <a:p>
            <a:r>
              <a:rPr lang="en-AU" dirty="0"/>
              <a:t>Even though the program didn’t specifically target Aboriginal and Torres Strait Islander People and CALD people,116 Aboriginal and Torres Strait Islander peoples and 194 people who spoke a language other than English participated in the program. </a:t>
            </a:r>
          </a:p>
          <a:p>
            <a:endParaRPr lang="en-AU" dirty="0"/>
          </a:p>
          <a:p>
            <a:r>
              <a:rPr lang="en-AU" dirty="0"/>
              <a:t>The program trial has laid the foundations to add additional elements, such as SMS, and apply more integrated information and support patient engagement models across other CVD.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Providing an integrated model of Heart Foundation information and support services is better for hospitals, patients/carers and Heart Foundation. </a:t>
            </a:r>
          </a:p>
          <a:p>
            <a:endParaRPr lang="en-AU" dirty="0"/>
          </a:p>
          <a:p>
            <a:r>
              <a:rPr lang="en-AU" dirty="0"/>
              <a:t>This method allowed us to know exactly who is receiving our services and to develop a relationship with them.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F85-9DEC-47A0-964E-F52C424236A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70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51"/>
          <a:stretch/>
        </p:blipFill>
        <p:spPr bwMode="auto">
          <a:xfrm>
            <a:off x="0" y="796413"/>
            <a:ext cx="9144000" cy="606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"/>
            <a:ext cx="91440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8733" y="1969032"/>
            <a:ext cx="8280400" cy="238760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8733" y="4448707"/>
            <a:ext cx="8280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86599" y="6570134"/>
            <a:ext cx="1803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latin typeface="Arial" panose="020B0604020202020204" pitchFamily="34" charset="0"/>
                <a:cs typeface="Arial" panose="020B0604020202020204" pitchFamily="34" charset="0"/>
              </a:rPr>
              <a:t>©2016 National Heart Foundation</a:t>
            </a:r>
            <a:r>
              <a:rPr lang="en-AU" sz="600" baseline="0" dirty="0">
                <a:latin typeface="Arial" panose="020B0604020202020204" pitchFamily="34" charset="0"/>
                <a:cs typeface="Arial" panose="020B0604020202020204" pitchFamily="34" charset="0"/>
              </a:rPr>
              <a:t> of Australia</a:t>
            </a:r>
            <a:endParaRPr lang="en-A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3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126067"/>
            <a:ext cx="8280400" cy="8186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33" y="2079630"/>
            <a:ext cx="8280400" cy="4351338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28600" defTabSz="896938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6200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59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1126066"/>
            <a:ext cx="1447800" cy="5304901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33" y="1126067"/>
            <a:ext cx="6705600" cy="5304901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28600" defTabSz="896938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6200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65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8733" y="1791229"/>
            <a:ext cx="8280400" cy="238760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48733" y="4270904"/>
            <a:ext cx="8280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008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127126"/>
            <a:ext cx="8280400" cy="95739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2084523"/>
            <a:ext cx="82804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8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126067"/>
            <a:ext cx="8280399" cy="88053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3" y="2079631"/>
            <a:ext cx="4047067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75717" y="2079631"/>
            <a:ext cx="4047067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1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71" y="1134534"/>
            <a:ext cx="8251296" cy="56462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71" y="1791231"/>
            <a:ext cx="4026429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46" y="1791232"/>
            <a:ext cx="405712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9371" y="2658533"/>
            <a:ext cx="4026429" cy="37724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663546" y="2658533"/>
            <a:ext cx="4057121" cy="37724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2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127126"/>
            <a:ext cx="8280400" cy="78634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53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27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126067"/>
            <a:ext cx="3363384" cy="1133867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733" y="2370667"/>
            <a:ext cx="3363384" cy="4065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025900" y="1126067"/>
            <a:ext cx="4703233" cy="530979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286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2663" indent="-228600"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28600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531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2034" y="1122892"/>
            <a:ext cx="4737098" cy="5312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8733" y="1126067"/>
            <a:ext cx="3363384" cy="1133867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733" y="2370667"/>
            <a:ext cx="3363384" cy="4065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33" y="6452811"/>
            <a:ext cx="20574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FF291-AC8B-47A9-8532-4576965416F3}" type="datetimeFigureOut">
              <a:rPr lang="en-AU" smtClean="0"/>
              <a:pPr/>
              <a:t>30/07/2018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1881" y="6447973"/>
            <a:ext cx="3086100" cy="365125"/>
          </a:xfrm>
          <a:prstGeom prst="rect">
            <a:avLst/>
          </a:prstGeom>
        </p:spPr>
        <p:txBody>
          <a:bodyPr anchor="b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3729" y="6447972"/>
            <a:ext cx="577850" cy="3651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F27A1-F79F-47AF-80D6-674791F32AD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299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441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086599" y="6570134"/>
            <a:ext cx="1803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latin typeface="Arial" panose="020B0604020202020204" pitchFamily="34" charset="0"/>
                <a:cs typeface="Arial" panose="020B0604020202020204" pitchFamily="34" charset="0"/>
              </a:rPr>
              <a:t>©2016 National Heart Foundation</a:t>
            </a:r>
            <a:r>
              <a:rPr lang="en-AU" sz="600" baseline="0" dirty="0">
                <a:latin typeface="Arial" panose="020B0604020202020204" pitchFamily="34" charset="0"/>
                <a:cs typeface="Arial" panose="020B0604020202020204" pitchFamily="34" charset="0"/>
              </a:rPr>
              <a:t> of Australia</a:t>
            </a:r>
            <a:endParaRPr lang="en-A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5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773" y="1368527"/>
            <a:ext cx="8280400" cy="957398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Heart Foundation My heart, my life Support Program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9F867127-5D25-42A2-B2BB-BB112B2D8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3697" y="3687746"/>
            <a:ext cx="5435023" cy="3075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A1B1D2-8B4E-4F70-98F4-15B7B6B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27" y="2325925"/>
            <a:ext cx="4009121" cy="17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FFD2D-CE74-47AF-A73A-70ABF5F5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Conclusion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5CA4BB-F804-4E34-8F0C-827836915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2084523"/>
            <a:ext cx="8011979" cy="4316277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MHMLSP improves engagement with patients following their hospital admission and is a sustainable distribution model.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722C47-267D-41D9-A0F4-ADB3B7F0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61" y="5240838"/>
            <a:ext cx="2790154" cy="1471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EC42EF-BACD-4C95-8D2B-BD8B154F8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0" y="5214354"/>
            <a:ext cx="2628190" cy="1494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31E82A-B9FF-4D63-8366-7D518EA29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211" y="5240837"/>
            <a:ext cx="2807578" cy="1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Our research has identified: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624EF3-364C-4D2D-B881-F9A04B5AFD0D}"/>
              </a:ext>
            </a:extLst>
          </p:cNvPr>
          <p:cNvSpPr txBox="1"/>
          <p:nvPr/>
        </p:nvSpPr>
        <p:spPr>
          <a:xfrm>
            <a:off x="1762984" y="2335740"/>
            <a:ext cx="419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0E5FC5-E60D-4968-8798-CC153F1122F4}"/>
              </a:ext>
            </a:extLst>
          </p:cNvPr>
          <p:cNvSpPr txBox="1"/>
          <p:nvPr/>
        </p:nvSpPr>
        <p:spPr>
          <a:xfrm>
            <a:off x="1127498" y="1987563"/>
            <a:ext cx="625351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>
                <a:solidFill>
                  <a:schemeClr val="accent2">
                    <a:lumMod val="50000"/>
                  </a:schemeClr>
                </a:solidFill>
              </a:rPr>
              <a:t>1 in 2 patients either don’t return to work or return in a reduced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57DD88-6960-4209-BE23-9216AC090B58}"/>
              </a:ext>
            </a:extLst>
          </p:cNvPr>
          <p:cNvSpPr/>
          <p:nvPr/>
        </p:nvSpPr>
        <p:spPr>
          <a:xfrm>
            <a:off x="4163149" y="4152929"/>
            <a:ext cx="4343671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AU" dirty="0" smtClean="0"/>
              <a:t>&lt; 50% have succeeded in creasing their level of physical activity  post heart attack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E4C062-5EE7-4C70-A984-431448B4CEF1}"/>
              </a:ext>
            </a:extLst>
          </p:cNvPr>
          <p:cNvSpPr txBox="1"/>
          <p:nvPr/>
        </p:nvSpPr>
        <p:spPr>
          <a:xfrm>
            <a:off x="300538" y="4187424"/>
            <a:ext cx="3221269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AU" dirty="0" smtClean="0"/>
              <a:t>1in 5 failed to regularly check their BP or Cholesterol</a:t>
            </a: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E0D5C7C-6B0F-4068-B10A-CF5C54FF8908}"/>
              </a:ext>
            </a:extLst>
          </p:cNvPr>
          <p:cNvSpPr/>
          <p:nvPr/>
        </p:nvSpPr>
        <p:spPr>
          <a:xfrm>
            <a:off x="2334391" y="3127582"/>
            <a:ext cx="321456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AU" dirty="0"/>
              <a:t>1 in 3 stop taking their medications as directed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A73D69-027E-4182-A667-1B819C09DA98}"/>
              </a:ext>
            </a:extLst>
          </p:cNvPr>
          <p:cNvSpPr/>
          <p:nvPr/>
        </p:nvSpPr>
        <p:spPr>
          <a:xfrm>
            <a:off x="1911172" y="5631571"/>
            <a:ext cx="4572001" cy="64633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r>
              <a:rPr lang="en-AU" dirty="0"/>
              <a:t>&lt;1 in 4 eligible patients attend cardiac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38164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561D9-754A-47B1-9CD8-48F92555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Method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CF9F35-1EE5-49E1-B4D7-6CB7427CC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10" y="4344611"/>
            <a:ext cx="2557915" cy="1670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033C59-8C11-48AD-B73E-BAD96FE75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310" y="1534621"/>
            <a:ext cx="2506709" cy="2498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9C03AE-6C02-4A6D-9D03-DF021C93310E}"/>
              </a:ext>
            </a:extLst>
          </p:cNvPr>
          <p:cNvSpPr txBox="1"/>
          <p:nvPr/>
        </p:nvSpPr>
        <p:spPr>
          <a:xfrm>
            <a:off x="414867" y="1889091"/>
            <a:ext cx="4443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1. A copy of My heart, my life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2. Heart health emails – 7 over 6 months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3. A phone call from Heart Foundation Helpline health professional staff.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A85938D-0D45-4DDF-928B-23E3B00D7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9" y="1628128"/>
            <a:ext cx="1387918" cy="1582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2BCEBEA-52E4-4CA8-8F45-12807F69D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343" y="3533131"/>
            <a:ext cx="878185" cy="878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542290D-AE5D-42FA-856C-CF08F5C7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343" y="5485192"/>
            <a:ext cx="1059054" cy="10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7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00B51-B30F-4195-9E3D-6E3F28CA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27126"/>
            <a:ext cx="8280400" cy="731819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Evaluation 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/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sz="2800" dirty="0"/>
              <a:t>Three final evaluations have been completed: </a:t>
            </a:r>
            <a:br>
              <a:rPr lang="en-AU" sz="2800" dirty="0"/>
            </a:br>
            <a:r>
              <a:rPr lang="en-AU" sz="2800" dirty="0"/>
              <a:t> </a:t>
            </a:r>
            <a:br>
              <a:rPr lang="en-AU" sz="2800" dirty="0"/>
            </a:br>
            <a:r>
              <a:rPr lang="en-AU" sz="2800" dirty="0"/>
              <a:t>• </a:t>
            </a:r>
            <a:r>
              <a:rPr lang="en-AU" sz="2800" dirty="0">
                <a:solidFill>
                  <a:schemeClr val="accent3">
                    <a:lumMod val="75000"/>
                  </a:schemeClr>
                </a:solidFill>
              </a:rPr>
              <a:t>Patient survey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>• </a:t>
            </a:r>
            <a:r>
              <a:rPr lang="en-AU" sz="2800" dirty="0">
                <a:solidFill>
                  <a:schemeClr val="accent2">
                    <a:lumMod val="75000"/>
                  </a:schemeClr>
                </a:solidFill>
              </a:rPr>
              <a:t>Health Professional survey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>• </a:t>
            </a:r>
            <a:r>
              <a:rPr lang="en-AU" sz="2800" dirty="0">
                <a:solidFill>
                  <a:srgbClr val="C00000"/>
                </a:solidFill>
              </a:rPr>
              <a:t>Original pre and post survey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F8FD12-88BF-4EE4-8112-472301569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55" y="4398372"/>
            <a:ext cx="4666926" cy="21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999B6-6AA8-4927-84EC-EE71218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27126"/>
            <a:ext cx="8280400" cy="711722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Patient outcomes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E7B2B-1872-4E8C-A6D5-49471E20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929284"/>
            <a:ext cx="8280400" cy="4622241"/>
          </a:xfrm>
        </p:spPr>
        <p:txBody>
          <a:bodyPr/>
          <a:lstStyle/>
          <a:p>
            <a:r>
              <a:rPr lang="en-AU" dirty="0"/>
              <a:t>43 hospitals</a:t>
            </a:r>
          </a:p>
          <a:p>
            <a:r>
              <a:rPr lang="en-AU" dirty="0"/>
              <a:t>7734 patients (5308 male, 2200 female, 226 DNA) </a:t>
            </a:r>
          </a:p>
          <a:p>
            <a:r>
              <a:rPr lang="en-AU" dirty="0"/>
              <a:t>490 carers</a:t>
            </a:r>
          </a:p>
          <a:p>
            <a:pPr marL="0" indent="0">
              <a:buNone/>
            </a:pPr>
            <a:r>
              <a:rPr lang="en-AU" dirty="0"/>
              <a:t>Patient/carer survey (N = 916) showed:</a:t>
            </a:r>
          </a:p>
          <a:p>
            <a:pPr marL="0" indent="0">
              <a:buNone/>
            </a:pPr>
            <a:r>
              <a:rPr lang="en-AU" b="1" dirty="0"/>
              <a:t>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69%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of patients found MHML most useful</a:t>
            </a:r>
          </a:p>
          <a:p>
            <a:pPr marL="0" indent="0">
              <a:buNone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20%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found Helpline’s call most useful</a:t>
            </a:r>
          </a:p>
          <a:p>
            <a:pPr marL="0" indent="0">
              <a:buNone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69%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were very confident or confident in reducing their risk factors 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58%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 were confident recognising a future heart attack</a:t>
            </a:r>
          </a:p>
          <a:p>
            <a:pPr marL="0" indent="0">
              <a:buNone/>
            </a:pPr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79%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were referred to CR, with 68% reporting attendance.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71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750D7-F7A6-42DC-85A1-0D309444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Feedback from patients: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1B201D-1149-4DD3-B3C5-F5DB7609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4" y="1959429"/>
            <a:ext cx="8387489" cy="447643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A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"A very useful book to take home from hospital”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"A vital service providing professional information to clients“</a:t>
            </a:r>
          </a:p>
          <a:p>
            <a:pPr marL="0" indent="0">
              <a:buNone/>
            </a:pPr>
            <a:endParaRPr lang="en-AU" b="1" dirty="0">
              <a:ln w="9525">
                <a:solidFill>
                  <a:schemeClr val="bg1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A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"A worthwhile service and education program“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"A very interesting book full of information on how to keep heart healthy and eat a balanced diet".</a:t>
            </a:r>
          </a:p>
          <a:p>
            <a:endParaRPr lang="en-AU" dirty="0">
              <a:gradFill>
                <a:gsLst>
                  <a:gs pos="37000">
                    <a:schemeClr val="accent5">
                      <a:lumMod val="75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13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F68D5-08A3-4CCD-A2F3-F5616C59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Health professional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69EEF-AF4E-47E2-8FF7-AA8A584E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3" y="1773024"/>
            <a:ext cx="8280400" cy="48488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HPs were asked about the main reason they signed up to the MHML SP included: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000" i="1" dirty="0">
                <a:ln w="0"/>
                <a:solidFill>
                  <a:srgbClr val="FF7C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“Excellent resource book for patient education” </a:t>
            </a:r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r>
              <a:rPr lang="en-AU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“Support for patient education, Excellent resource to compliment out-patient education”</a:t>
            </a:r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r>
              <a:rPr lang="en-AU" sz="2000" i="1" dirty="0">
                <a:solidFill>
                  <a:srgbClr val="C00000"/>
                </a:solidFill>
              </a:rPr>
              <a:t>To ensure patient information given to patients is consistent and evidenced based</a:t>
            </a:r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r>
              <a:rPr lang="en-AU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information is patient friendly </a:t>
            </a:r>
          </a:p>
        </p:txBody>
      </p:sp>
    </p:spTree>
    <p:extLst>
      <p:ext uri="{BB962C8B-B14F-4D97-AF65-F5344CB8AC3E}">
        <p14:creationId xmlns:p14="http://schemas.microsoft.com/office/powerpoint/2010/main" val="93927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BEBEC-45E7-4B2C-B59B-C748F95F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127126"/>
            <a:ext cx="8280400" cy="661481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Equity impact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56782-1ACF-4503-B5E4-6BF0AFFD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60" y="1798655"/>
            <a:ext cx="5208488" cy="3788229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trial targeted regional and remote areas where CR services and resource capacity was limited</a:t>
            </a:r>
          </a:p>
          <a:p>
            <a:r>
              <a:rPr lang="en-A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116 Aboriginal and Torres Strait Islander peoples participated</a:t>
            </a:r>
          </a:p>
          <a:p>
            <a:r>
              <a:rPr lang="en-A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194 people who spoke a language other than English participated in the program.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CFD941-9880-4242-BACB-E08860B0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948" y="1375146"/>
            <a:ext cx="1737394" cy="1737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FEB822-DC99-46B8-AEC3-C1F98EBFD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895" y="5414044"/>
            <a:ext cx="3619500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DFC29-BC63-4252-BEC6-221AA0FB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63" y="3429000"/>
            <a:ext cx="1826517" cy="18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12384-2E08-4A9E-B3E4-ABAC590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Implications for practice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796C8F-F25B-43BC-9A32-BC092859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23" y="1933797"/>
            <a:ext cx="5336233" cy="449714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Providing an integrated model of Heart Foundation information and support services is better for:</a:t>
            </a:r>
          </a:p>
          <a:p>
            <a:pPr marL="0" indent="0">
              <a:buNone/>
            </a:pPr>
            <a:r>
              <a:rPr lang="en-AU" dirty="0"/>
              <a:t>-hospitals, </a:t>
            </a:r>
          </a:p>
          <a:p>
            <a:pPr marL="0" indent="0">
              <a:buNone/>
            </a:pPr>
            <a:r>
              <a:rPr lang="en-AU" dirty="0"/>
              <a:t>-patients/carers </a:t>
            </a:r>
          </a:p>
          <a:p>
            <a:pPr marL="0" indent="0">
              <a:buNone/>
            </a:pPr>
            <a:r>
              <a:rPr lang="en-AU" dirty="0"/>
              <a:t>-and HF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method allowed us to know exactly who is receiving our services and to develop a relationship with them.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9DD94-640C-49A5-B379-E2C96A11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6" y="2446852"/>
            <a:ext cx="2951811" cy="19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74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815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Heart Foundation My heart, my life Support Program </vt:lpstr>
      <vt:lpstr>Our research has identified: </vt:lpstr>
      <vt:lpstr>Method</vt:lpstr>
      <vt:lpstr>Evaluation   Three final evaluations have been completed:    • Patient survey • Health Professional survey • Original pre and post survey   </vt:lpstr>
      <vt:lpstr>Patient outcomes </vt:lpstr>
      <vt:lpstr>Feedback from patients: </vt:lpstr>
      <vt:lpstr>Health professional feedback </vt:lpstr>
      <vt:lpstr>Equity impact </vt:lpstr>
      <vt:lpstr>Implications for practice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Stavreski</dc:creator>
  <cp:lastModifiedBy>Karen Uhlmann</cp:lastModifiedBy>
  <cp:revision>68</cp:revision>
  <cp:lastPrinted>2018-07-25T06:29:00Z</cp:lastPrinted>
  <dcterms:created xsi:type="dcterms:W3CDTF">2016-02-18T03:27:56Z</dcterms:created>
  <dcterms:modified xsi:type="dcterms:W3CDTF">2018-07-29T20:53:36Z</dcterms:modified>
</cp:coreProperties>
</file>