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9" r:id="rId4"/>
    <p:sldId id="262"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E0000"/>
    <a:srgbClr val="04A417"/>
    <a:srgbClr val="0CA0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748"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8BC31-7AFB-4A56-9BB9-F1B0F3E22ACE}" type="datetimeFigureOut">
              <a:rPr lang="en-NZ" smtClean="0"/>
              <a:t>31/07/2018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3B7DE-E9F6-484B-AA96-CE9D930F8137}" type="slidenum">
              <a:rPr lang="en-NZ" smtClean="0"/>
              <a:t>‹#›</a:t>
            </a:fld>
            <a:endParaRPr lang="en-NZ"/>
          </a:p>
        </p:txBody>
      </p:sp>
    </p:spTree>
    <p:extLst>
      <p:ext uri="{BB962C8B-B14F-4D97-AF65-F5344CB8AC3E}">
        <p14:creationId xmlns:p14="http://schemas.microsoft.com/office/powerpoint/2010/main" val="1159818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In Christchurch we are seeing an increasing number of people with SCAD related MIs. 68 over a 6 year period 85% of whom were women. SCAD patients are a very different demographic from those with an atherosclerotic MI. They are generally young, fit, healthy females with little or no risk factors for CAD. </a:t>
            </a:r>
          </a:p>
        </p:txBody>
      </p:sp>
      <p:sp>
        <p:nvSpPr>
          <p:cNvPr id="4" name="Slide Number Placeholder 3"/>
          <p:cNvSpPr>
            <a:spLocks noGrp="1"/>
          </p:cNvSpPr>
          <p:nvPr>
            <p:ph type="sldNum" sz="quarter" idx="10"/>
          </p:nvPr>
        </p:nvSpPr>
        <p:spPr/>
        <p:txBody>
          <a:bodyPr/>
          <a:lstStyle/>
          <a:p>
            <a:fld id="{2583B7DE-E9F6-484B-AA96-CE9D930F8137}" type="slidenum">
              <a:rPr lang="en-NZ" smtClean="0"/>
              <a:t>1</a:t>
            </a:fld>
            <a:endParaRPr lang="en-NZ"/>
          </a:p>
        </p:txBody>
      </p:sp>
    </p:spTree>
    <p:extLst>
      <p:ext uri="{BB962C8B-B14F-4D97-AF65-F5344CB8AC3E}">
        <p14:creationId xmlns:p14="http://schemas.microsoft.com/office/powerpoint/2010/main" val="246113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Our existing phase II programme was not meeting there needs. To start with, they couldn’t attend during the day, because a lot of them were busy working mothers. A lot of them were multisport athletes. And they generally didn’t have risk factors for CAD</a:t>
            </a:r>
          </a:p>
        </p:txBody>
      </p:sp>
      <p:sp>
        <p:nvSpPr>
          <p:cNvPr id="4" name="Slide Number Placeholder 3"/>
          <p:cNvSpPr>
            <a:spLocks noGrp="1"/>
          </p:cNvSpPr>
          <p:nvPr>
            <p:ph type="sldNum" sz="quarter" idx="10"/>
          </p:nvPr>
        </p:nvSpPr>
        <p:spPr/>
        <p:txBody>
          <a:bodyPr/>
          <a:lstStyle/>
          <a:p>
            <a:fld id="{2583B7DE-E9F6-484B-AA96-CE9D930F8137}" type="slidenum">
              <a:rPr lang="en-NZ" smtClean="0"/>
              <a:t>2</a:t>
            </a:fld>
            <a:endParaRPr lang="en-NZ"/>
          </a:p>
        </p:txBody>
      </p:sp>
    </p:spTree>
    <p:extLst>
      <p:ext uri="{BB962C8B-B14F-4D97-AF65-F5344CB8AC3E}">
        <p14:creationId xmlns:p14="http://schemas.microsoft.com/office/powerpoint/2010/main" val="153656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So we developed a dedicated CR programme. Problem – we had to do this within our existing budget. We had initial one on one sessions with physio and Nurse soon after there event. We had to hold the sessions in the evenings to enable them to attend. We invited all the patients we knew of over the last 18 month period. Of the 30 pts we invited, we had 23 attend the first session. They were very keen to attend</a:t>
            </a:r>
          </a:p>
        </p:txBody>
      </p:sp>
      <p:sp>
        <p:nvSpPr>
          <p:cNvPr id="4" name="Slide Number Placeholder 3"/>
          <p:cNvSpPr>
            <a:spLocks noGrp="1"/>
          </p:cNvSpPr>
          <p:nvPr>
            <p:ph type="sldNum" sz="quarter" idx="10"/>
          </p:nvPr>
        </p:nvSpPr>
        <p:spPr/>
        <p:txBody>
          <a:bodyPr/>
          <a:lstStyle/>
          <a:p>
            <a:fld id="{2583B7DE-E9F6-484B-AA96-CE9D930F8137}" type="slidenum">
              <a:rPr lang="en-NZ" smtClean="0"/>
              <a:t>3</a:t>
            </a:fld>
            <a:endParaRPr lang="en-NZ"/>
          </a:p>
        </p:txBody>
      </p:sp>
    </p:spTree>
    <p:extLst>
      <p:ext uri="{BB962C8B-B14F-4D97-AF65-F5344CB8AC3E}">
        <p14:creationId xmlns:p14="http://schemas.microsoft.com/office/powerpoint/2010/main" val="171166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Finally, This is a statement about a lady in her late forties we referred to a psychologist because prior to her SCAD event, she had been very outgoing, working fulltime, keen horse rider and generally always on the go and all this stopped after her MI</a:t>
            </a:r>
          </a:p>
        </p:txBody>
      </p:sp>
      <p:sp>
        <p:nvSpPr>
          <p:cNvPr id="4" name="Slide Number Placeholder 3"/>
          <p:cNvSpPr>
            <a:spLocks noGrp="1"/>
          </p:cNvSpPr>
          <p:nvPr>
            <p:ph type="sldNum" sz="quarter" idx="10"/>
          </p:nvPr>
        </p:nvSpPr>
        <p:spPr/>
        <p:txBody>
          <a:bodyPr/>
          <a:lstStyle/>
          <a:p>
            <a:fld id="{2583B7DE-E9F6-484B-AA96-CE9D930F8137}" type="slidenum">
              <a:rPr lang="en-NZ" smtClean="0"/>
              <a:t>5</a:t>
            </a:fld>
            <a:endParaRPr lang="en-NZ"/>
          </a:p>
        </p:txBody>
      </p:sp>
    </p:spTree>
    <p:extLst>
      <p:ext uri="{BB962C8B-B14F-4D97-AF65-F5344CB8AC3E}">
        <p14:creationId xmlns:p14="http://schemas.microsoft.com/office/powerpoint/2010/main" val="2747045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71A0-21CE-4B61-BA14-642D3B4227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710D3200-F339-40F6-89F9-44C7A211E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8257C5EF-98CB-4959-8BA8-CC0A828CC892}"/>
              </a:ext>
            </a:extLst>
          </p:cNvPr>
          <p:cNvSpPr>
            <a:spLocks noGrp="1"/>
          </p:cNvSpPr>
          <p:nvPr>
            <p:ph type="dt" sz="half" idx="10"/>
          </p:nvPr>
        </p:nvSpPr>
        <p:spPr/>
        <p:txBody>
          <a:bodyPr/>
          <a:lstStyle/>
          <a:p>
            <a:fld id="{9A54DEDC-0CDF-4056-8EAB-0BB6E478F55F}" type="datetimeFigureOut">
              <a:rPr lang="en-NZ" smtClean="0"/>
              <a:t>31/07/2018</a:t>
            </a:fld>
            <a:endParaRPr lang="en-NZ"/>
          </a:p>
        </p:txBody>
      </p:sp>
      <p:sp>
        <p:nvSpPr>
          <p:cNvPr id="5" name="Footer Placeholder 4">
            <a:extLst>
              <a:ext uri="{FF2B5EF4-FFF2-40B4-BE49-F238E27FC236}">
                <a16:creationId xmlns:a16="http://schemas.microsoft.com/office/drawing/2014/main" id="{7A109FAF-5474-476E-98E6-2DC9CC5D104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5BC5F2C-4773-46DE-A4E2-49E63CFF2309}"/>
              </a:ext>
            </a:extLst>
          </p:cNvPr>
          <p:cNvSpPr>
            <a:spLocks noGrp="1"/>
          </p:cNvSpPr>
          <p:nvPr>
            <p:ph type="sldNum" sz="quarter" idx="12"/>
          </p:nvPr>
        </p:nvSpPr>
        <p:spPr/>
        <p:txBody>
          <a:bodyPr/>
          <a:lstStyle/>
          <a:p>
            <a:fld id="{0D9B65B9-7A1D-43CD-833F-C2484EDAD5F4}" type="slidenum">
              <a:rPr lang="en-NZ" smtClean="0"/>
              <a:t>‹#›</a:t>
            </a:fld>
            <a:endParaRPr lang="en-NZ"/>
          </a:p>
        </p:txBody>
      </p:sp>
    </p:spTree>
    <p:extLst>
      <p:ext uri="{BB962C8B-B14F-4D97-AF65-F5344CB8AC3E}">
        <p14:creationId xmlns:p14="http://schemas.microsoft.com/office/powerpoint/2010/main" val="110290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50602-175C-407E-BFE6-DBF42A760FCD}"/>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35045F6-1347-4A65-94CD-CC7C5D9532D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47B7560-8D41-44DA-B822-8DBBAF6FA8FC}"/>
              </a:ext>
            </a:extLst>
          </p:cNvPr>
          <p:cNvSpPr>
            <a:spLocks noGrp="1"/>
          </p:cNvSpPr>
          <p:nvPr>
            <p:ph type="dt" sz="half" idx="10"/>
          </p:nvPr>
        </p:nvSpPr>
        <p:spPr/>
        <p:txBody>
          <a:bodyPr/>
          <a:lstStyle/>
          <a:p>
            <a:fld id="{9A54DEDC-0CDF-4056-8EAB-0BB6E478F55F}" type="datetimeFigureOut">
              <a:rPr lang="en-NZ" smtClean="0"/>
              <a:t>31/07/2018</a:t>
            </a:fld>
            <a:endParaRPr lang="en-NZ"/>
          </a:p>
        </p:txBody>
      </p:sp>
      <p:sp>
        <p:nvSpPr>
          <p:cNvPr id="5" name="Footer Placeholder 4">
            <a:extLst>
              <a:ext uri="{FF2B5EF4-FFF2-40B4-BE49-F238E27FC236}">
                <a16:creationId xmlns:a16="http://schemas.microsoft.com/office/drawing/2014/main" id="{0B294880-4399-43A2-BFA3-FD4DB59EBC3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17243DE-B228-4F87-9C07-741DB03E8509}"/>
              </a:ext>
            </a:extLst>
          </p:cNvPr>
          <p:cNvSpPr>
            <a:spLocks noGrp="1"/>
          </p:cNvSpPr>
          <p:nvPr>
            <p:ph type="sldNum" sz="quarter" idx="12"/>
          </p:nvPr>
        </p:nvSpPr>
        <p:spPr/>
        <p:txBody>
          <a:bodyPr/>
          <a:lstStyle/>
          <a:p>
            <a:fld id="{0D9B65B9-7A1D-43CD-833F-C2484EDAD5F4}" type="slidenum">
              <a:rPr lang="en-NZ" smtClean="0"/>
              <a:t>‹#›</a:t>
            </a:fld>
            <a:endParaRPr lang="en-NZ"/>
          </a:p>
        </p:txBody>
      </p:sp>
    </p:spTree>
    <p:extLst>
      <p:ext uri="{BB962C8B-B14F-4D97-AF65-F5344CB8AC3E}">
        <p14:creationId xmlns:p14="http://schemas.microsoft.com/office/powerpoint/2010/main" val="74681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EDE5E2-AF4E-4B21-A7CB-335CC14A13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DF92337E-7E8A-47FF-A97D-62362C5DF01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233135F-BDEE-4E99-99AD-31D9666F3475}"/>
              </a:ext>
            </a:extLst>
          </p:cNvPr>
          <p:cNvSpPr>
            <a:spLocks noGrp="1"/>
          </p:cNvSpPr>
          <p:nvPr>
            <p:ph type="dt" sz="half" idx="10"/>
          </p:nvPr>
        </p:nvSpPr>
        <p:spPr/>
        <p:txBody>
          <a:bodyPr/>
          <a:lstStyle/>
          <a:p>
            <a:fld id="{9A54DEDC-0CDF-4056-8EAB-0BB6E478F55F}" type="datetimeFigureOut">
              <a:rPr lang="en-NZ" smtClean="0"/>
              <a:t>31/07/2018</a:t>
            </a:fld>
            <a:endParaRPr lang="en-NZ"/>
          </a:p>
        </p:txBody>
      </p:sp>
      <p:sp>
        <p:nvSpPr>
          <p:cNvPr id="5" name="Footer Placeholder 4">
            <a:extLst>
              <a:ext uri="{FF2B5EF4-FFF2-40B4-BE49-F238E27FC236}">
                <a16:creationId xmlns:a16="http://schemas.microsoft.com/office/drawing/2014/main" id="{3B1EF677-DC3D-4FC8-B515-8E5B8E6784B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DC26309-395D-4774-9C04-5C0940016E81}"/>
              </a:ext>
            </a:extLst>
          </p:cNvPr>
          <p:cNvSpPr>
            <a:spLocks noGrp="1"/>
          </p:cNvSpPr>
          <p:nvPr>
            <p:ph type="sldNum" sz="quarter" idx="12"/>
          </p:nvPr>
        </p:nvSpPr>
        <p:spPr/>
        <p:txBody>
          <a:bodyPr/>
          <a:lstStyle/>
          <a:p>
            <a:fld id="{0D9B65B9-7A1D-43CD-833F-C2484EDAD5F4}" type="slidenum">
              <a:rPr lang="en-NZ" smtClean="0"/>
              <a:t>‹#›</a:t>
            </a:fld>
            <a:endParaRPr lang="en-NZ"/>
          </a:p>
        </p:txBody>
      </p:sp>
    </p:spTree>
    <p:extLst>
      <p:ext uri="{BB962C8B-B14F-4D97-AF65-F5344CB8AC3E}">
        <p14:creationId xmlns:p14="http://schemas.microsoft.com/office/powerpoint/2010/main" val="180234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E0906-28EB-43BA-BC7B-3EF096E509CB}"/>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30EAFCB-38AB-4D53-930C-0C85120214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D3A6F3A-9150-4D75-8A34-69457035047B}"/>
              </a:ext>
            </a:extLst>
          </p:cNvPr>
          <p:cNvSpPr>
            <a:spLocks noGrp="1"/>
          </p:cNvSpPr>
          <p:nvPr>
            <p:ph type="dt" sz="half" idx="10"/>
          </p:nvPr>
        </p:nvSpPr>
        <p:spPr/>
        <p:txBody>
          <a:bodyPr/>
          <a:lstStyle/>
          <a:p>
            <a:fld id="{9A54DEDC-0CDF-4056-8EAB-0BB6E478F55F}" type="datetimeFigureOut">
              <a:rPr lang="en-NZ" smtClean="0"/>
              <a:t>31/07/2018</a:t>
            </a:fld>
            <a:endParaRPr lang="en-NZ"/>
          </a:p>
        </p:txBody>
      </p:sp>
      <p:sp>
        <p:nvSpPr>
          <p:cNvPr id="5" name="Footer Placeholder 4">
            <a:extLst>
              <a:ext uri="{FF2B5EF4-FFF2-40B4-BE49-F238E27FC236}">
                <a16:creationId xmlns:a16="http://schemas.microsoft.com/office/drawing/2014/main" id="{E429C479-AB3B-49F3-A4D3-C3C4B778D32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699C666-6BF0-4B31-8E44-DF93B328CE79}"/>
              </a:ext>
            </a:extLst>
          </p:cNvPr>
          <p:cNvSpPr>
            <a:spLocks noGrp="1"/>
          </p:cNvSpPr>
          <p:nvPr>
            <p:ph type="sldNum" sz="quarter" idx="12"/>
          </p:nvPr>
        </p:nvSpPr>
        <p:spPr/>
        <p:txBody>
          <a:bodyPr/>
          <a:lstStyle/>
          <a:p>
            <a:fld id="{0D9B65B9-7A1D-43CD-833F-C2484EDAD5F4}" type="slidenum">
              <a:rPr lang="en-NZ" smtClean="0"/>
              <a:t>‹#›</a:t>
            </a:fld>
            <a:endParaRPr lang="en-NZ"/>
          </a:p>
        </p:txBody>
      </p:sp>
    </p:spTree>
    <p:extLst>
      <p:ext uri="{BB962C8B-B14F-4D97-AF65-F5344CB8AC3E}">
        <p14:creationId xmlns:p14="http://schemas.microsoft.com/office/powerpoint/2010/main" val="346058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41E09-745A-4F16-A944-137C9289DF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C8C92F49-7402-4249-83DC-6A3C55C706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4C5ADAA-49AD-49F5-8AE5-BF6049681AE0}"/>
              </a:ext>
            </a:extLst>
          </p:cNvPr>
          <p:cNvSpPr>
            <a:spLocks noGrp="1"/>
          </p:cNvSpPr>
          <p:nvPr>
            <p:ph type="dt" sz="half" idx="10"/>
          </p:nvPr>
        </p:nvSpPr>
        <p:spPr/>
        <p:txBody>
          <a:bodyPr/>
          <a:lstStyle/>
          <a:p>
            <a:fld id="{9A54DEDC-0CDF-4056-8EAB-0BB6E478F55F}" type="datetimeFigureOut">
              <a:rPr lang="en-NZ" smtClean="0"/>
              <a:t>31/07/2018</a:t>
            </a:fld>
            <a:endParaRPr lang="en-NZ"/>
          </a:p>
        </p:txBody>
      </p:sp>
      <p:sp>
        <p:nvSpPr>
          <p:cNvPr id="5" name="Footer Placeholder 4">
            <a:extLst>
              <a:ext uri="{FF2B5EF4-FFF2-40B4-BE49-F238E27FC236}">
                <a16:creationId xmlns:a16="http://schemas.microsoft.com/office/drawing/2014/main" id="{B7065127-0C06-4C8D-9132-6976E917648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652E68C-9074-4006-B249-DC2EA684D025}"/>
              </a:ext>
            </a:extLst>
          </p:cNvPr>
          <p:cNvSpPr>
            <a:spLocks noGrp="1"/>
          </p:cNvSpPr>
          <p:nvPr>
            <p:ph type="sldNum" sz="quarter" idx="12"/>
          </p:nvPr>
        </p:nvSpPr>
        <p:spPr/>
        <p:txBody>
          <a:bodyPr/>
          <a:lstStyle/>
          <a:p>
            <a:fld id="{0D9B65B9-7A1D-43CD-833F-C2484EDAD5F4}" type="slidenum">
              <a:rPr lang="en-NZ" smtClean="0"/>
              <a:t>‹#›</a:t>
            </a:fld>
            <a:endParaRPr lang="en-NZ"/>
          </a:p>
        </p:txBody>
      </p:sp>
    </p:spTree>
    <p:extLst>
      <p:ext uri="{BB962C8B-B14F-4D97-AF65-F5344CB8AC3E}">
        <p14:creationId xmlns:p14="http://schemas.microsoft.com/office/powerpoint/2010/main" val="153631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D9688-1050-4637-9B19-7793405CE9B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FB34E11-FB89-4C8D-8F4C-92AE4609D3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F2BAC19-39C9-4E07-B692-B3DA057324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8CD35FD9-1C83-47D1-9266-CDB877305F77}"/>
              </a:ext>
            </a:extLst>
          </p:cNvPr>
          <p:cNvSpPr>
            <a:spLocks noGrp="1"/>
          </p:cNvSpPr>
          <p:nvPr>
            <p:ph type="dt" sz="half" idx="10"/>
          </p:nvPr>
        </p:nvSpPr>
        <p:spPr/>
        <p:txBody>
          <a:bodyPr/>
          <a:lstStyle/>
          <a:p>
            <a:fld id="{9A54DEDC-0CDF-4056-8EAB-0BB6E478F55F}" type="datetimeFigureOut">
              <a:rPr lang="en-NZ" smtClean="0"/>
              <a:t>31/07/2018</a:t>
            </a:fld>
            <a:endParaRPr lang="en-NZ"/>
          </a:p>
        </p:txBody>
      </p:sp>
      <p:sp>
        <p:nvSpPr>
          <p:cNvPr id="6" name="Footer Placeholder 5">
            <a:extLst>
              <a:ext uri="{FF2B5EF4-FFF2-40B4-BE49-F238E27FC236}">
                <a16:creationId xmlns:a16="http://schemas.microsoft.com/office/drawing/2014/main" id="{717BBD45-8CB8-4A04-843A-C6AE85CF1ADB}"/>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1D8F1C0-58BD-40FA-864F-2FD9ED52EB82}"/>
              </a:ext>
            </a:extLst>
          </p:cNvPr>
          <p:cNvSpPr>
            <a:spLocks noGrp="1"/>
          </p:cNvSpPr>
          <p:nvPr>
            <p:ph type="sldNum" sz="quarter" idx="12"/>
          </p:nvPr>
        </p:nvSpPr>
        <p:spPr/>
        <p:txBody>
          <a:bodyPr/>
          <a:lstStyle/>
          <a:p>
            <a:fld id="{0D9B65B9-7A1D-43CD-833F-C2484EDAD5F4}" type="slidenum">
              <a:rPr lang="en-NZ" smtClean="0"/>
              <a:t>‹#›</a:t>
            </a:fld>
            <a:endParaRPr lang="en-NZ"/>
          </a:p>
        </p:txBody>
      </p:sp>
    </p:spTree>
    <p:extLst>
      <p:ext uri="{BB962C8B-B14F-4D97-AF65-F5344CB8AC3E}">
        <p14:creationId xmlns:p14="http://schemas.microsoft.com/office/powerpoint/2010/main" val="1684669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E122-82E1-4755-A026-A7444791178D}"/>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8C0A4659-22C1-43CE-AAF4-16ADB197C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42871A-9B0A-46E2-A90C-CE70D494CA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F5728EC1-2804-49CF-9A97-CFFF9F7904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50359D-C932-45AE-80EE-A47CB29B6E7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3AB340DA-8CA6-475F-A362-D2E94F8D4379}"/>
              </a:ext>
            </a:extLst>
          </p:cNvPr>
          <p:cNvSpPr>
            <a:spLocks noGrp="1"/>
          </p:cNvSpPr>
          <p:nvPr>
            <p:ph type="dt" sz="half" idx="10"/>
          </p:nvPr>
        </p:nvSpPr>
        <p:spPr/>
        <p:txBody>
          <a:bodyPr/>
          <a:lstStyle/>
          <a:p>
            <a:fld id="{9A54DEDC-0CDF-4056-8EAB-0BB6E478F55F}" type="datetimeFigureOut">
              <a:rPr lang="en-NZ" smtClean="0"/>
              <a:t>31/07/2018</a:t>
            </a:fld>
            <a:endParaRPr lang="en-NZ"/>
          </a:p>
        </p:txBody>
      </p:sp>
      <p:sp>
        <p:nvSpPr>
          <p:cNvPr id="8" name="Footer Placeholder 7">
            <a:extLst>
              <a:ext uri="{FF2B5EF4-FFF2-40B4-BE49-F238E27FC236}">
                <a16:creationId xmlns:a16="http://schemas.microsoft.com/office/drawing/2014/main" id="{E76BA684-FB96-4BBD-829D-D463093591D4}"/>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FBA8A870-A6A8-4414-B777-C72718A55D0B}"/>
              </a:ext>
            </a:extLst>
          </p:cNvPr>
          <p:cNvSpPr>
            <a:spLocks noGrp="1"/>
          </p:cNvSpPr>
          <p:nvPr>
            <p:ph type="sldNum" sz="quarter" idx="12"/>
          </p:nvPr>
        </p:nvSpPr>
        <p:spPr/>
        <p:txBody>
          <a:bodyPr/>
          <a:lstStyle/>
          <a:p>
            <a:fld id="{0D9B65B9-7A1D-43CD-833F-C2484EDAD5F4}" type="slidenum">
              <a:rPr lang="en-NZ" smtClean="0"/>
              <a:t>‹#›</a:t>
            </a:fld>
            <a:endParaRPr lang="en-NZ"/>
          </a:p>
        </p:txBody>
      </p:sp>
    </p:spTree>
    <p:extLst>
      <p:ext uri="{BB962C8B-B14F-4D97-AF65-F5344CB8AC3E}">
        <p14:creationId xmlns:p14="http://schemas.microsoft.com/office/powerpoint/2010/main" val="170171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A1F1A-1202-46E5-A292-BE7E276106F6}"/>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26A283F4-85E6-45CF-8776-FBDDB4240D3B}"/>
              </a:ext>
            </a:extLst>
          </p:cNvPr>
          <p:cNvSpPr>
            <a:spLocks noGrp="1"/>
          </p:cNvSpPr>
          <p:nvPr>
            <p:ph type="dt" sz="half" idx="10"/>
          </p:nvPr>
        </p:nvSpPr>
        <p:spPr/>
        <p:txBody>
          <a:bodyPr/>
          <a:lstStyle/>
          <a:p>
            <a:fld id="{9A54DEDC-0CDF-4056-8EAB-0BB6E478F55F}" type="datetimeFigureOut">
              <a:rPr lang="en-NZ" smtClean="0"/>
              <a:t>31/07/2018</a:t>
            </a:fld>
            <a:endParaRPr lang="en-NZ"/>
          </a:p>
        </p:txBody>
      </p:sp>
      <p:sp>
        <p:nvSpPr>
          <p:cNvPr id="4" name="Footer Placeholder 3">
            <a:extLst>
              <a:ext uri="{FF2B5EF4-FFF2-40B4-BE49-F238E27FC236}">
                <a16:creationId xmlns:a16="http://schemas.microsoft.com/office/drawing/2014/main" id="{996A2B44-394F-4B52-9048-6CE83DA9827A}"/>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F81BBCCF-CCB6-4555-B236-82712C760214}"/>
              </a:ext>
            </a:extLst>
          </p:cNvPr>
          <p:cNvSpPr>
            <a:spLocks noGrp="1"/>
          </p:cNvSpPr>
          <p:nvPr>
            <p:ph type="sldNum" sz="quarter" idx="12"/>
          </p:nvPr>
        </p:nvSpPr>
        <p:spPr/>
        <p:txBody>
          <a:bodyPr/>
          <a:lstStyle/>
          <a:p>
            <a:fld id="{0D9B65B9-7A1D-43CD-833F-C2484EDAD5F4}" type="slidenum">
              <a:rPr lang="en-NZ" smtClean="0"/>
              <a:t>‹#›</a:t>
            </a:fld>
            <a:endParaRPr lang="en-NZ"/>
          </a:p>
        </p:txBody>
      </p:sp>
    </p:spTree>
    <p:extLst>
      <p:ext uri="{BB962C8B-B14F-4D97-AF65-F5344CB8AC3E}">
        <p14:creationId xmlns:p14="http://schemas.microsoft.com/office/powerpoint/2010/main" val="150741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D920DB-0C9C-40E8-A300-C9E43178681F}"/>
              </a:ext>
            </a:extLst>
          </p:cNvPr>
          <p:cNvSpPr>
            <a:spLocks noGrp="1"/>
          </p:cNvSpPr>
          <p:nvPr>
            <p:ph type="dt" sz="half" idx="10"/>
          </p:nvPr>
        </p:nvSpPr>
        <p:spPr/>
        <p:txBody>
          <a:bodyPr/>
          <a:lstStyle/>
          <a:p>
            <a:fld id="{9A54DEDC-0CDF-4056-8EAB-0BB6E478F55F}" type="datetimeFigureOut">
              <a:rPr lang="en-NZ" smtClean="0"/>
              <a:t>31/07/2018</a:t>
            </a:fld>
            <a:endParaRPr lang="en-NZ"/>
          </a:p>
        </p:txBody>
      </p:sp>
      <p:sp>
        <p:nvSpPr>
          <p:cNvPr id="3" name="Footer Placeholder 2">
            <a:extLst>
              <a:ext uri="{FF2B5EF4-FFF2-40B4-BE49-F238E27FC236}">
                <a16:creationId xmlns:a16="http://schemas.microsoft.com/office/drawing/2014/main" id="{344EC835-5336-46B7-B41D-61B643F39B9F}"/>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5D2E4603-05AD-4D7E-855A-77EB55BCA062}"/>
              </a:ext>
            </a:extLst>
          </p:cNvPr>
          <p:cNvSpPr>
            <a:spLocks noGrp="1"/>
          </p:cNvSpPr>
          <p:nvPr>
            <p:ph type="sldNum" sz="quarter" idx="12"/>
          </p:nvPr>
        </p:nvSpPr>
        <p:spPr/>
        <p:txBody>
          <a:bodyPr/>
          <a:lstStyle/>
          <a:p>
            <a:fld id="{0D9B65B9-7A1D-43CD-833F-C2484EDAD5F4}" type="slidenum">
              <a:rPr lang="en-NZ" smtClean="0"/>
              <a:t>‹#›</a:t>
            </a:fld>
            <a:endParaRPr lang="en-NZ"/>
          </a:p>
        </p:txBody>
      </p:sp>
    </p:spTree>
    <p:extLst>
      <p:ext uri="{BB962C8B-B14F-4D97-AF65-F5344CB8AC3E}">
        <p14:creationId xmlns:p14="http://schemas.microsoft.com/office/powerpoint/2010/main" val="249475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A7FE-3717-4CBF-9F74-DD4941C6A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E8FF936-232B-4F0C-B16E-2F60BF76DD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8F1D0DB6-A201-44F3-9BE2-9C1A0A43B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3119CB-EA7F-4AA9-8EF4-353B2407D1FD}"/>
              </a:ext>
            </a:extLst>
          </p:cNvPr>
          <p:cNvSpPr>
            <a:spLocks noGrp="1"/>
          </p:cNvSpPr>
          <p:nvPr>
            <p:ph type="dt" sz="half" idx="10"/>
          </p:nvPr>
        </p:nvSpPr>
        <p:spPr/>
        <p:txBody>
          <a:bodyPr/>
          <a:lstStyle/>
          <a:p>
            <a:fld id="{9A54DEDC-0CDF-4056-8EAB-0BB6E478F55F}" type="datetimeFigureOut">
              <a:rPr lang="en-NZ" smtClean="0"/>
              <a:t>31/07/2018</a:t>
            </a:fld>
            <a:endParaRPr lang="en-NZ"/>
          </a:p>
        </p:txBody>
      </p:sp>
      <p:sp>
        <p:nvSpPr>
          <p:cNvPr id="6" name="Footer Placeholder 5">
            <a:extLst>
              <a:ext uri="{FF2B5EF4-FFF2-40B4-BE49-F238E27FC236}">
                <a16:creationId xmlns:a16="http://schemas.microsoft.com/office/drawing/2014/main" id="{87659D7F-F0D0-4100-9116-F800CEE6D97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20F90414-BA10-4B16-BC69-AACB163FD711}"/>
              </a:ext>
            </a:extLst>
          </p:cNvPr>
          <p:cNvSpPr>
            <a:spLocks noGrp="1"/>
          </p:cNvSpPr>
          <p:nvPr>
            <p:ph type="sldNum" sz="quarter" idx="12"/>
          </p:nvPr>
        </p:nvSpPr>
        <p:spPr/>
        <p:txBody>
          <a:bodyPr/>
          <a:lstStyle/>
          <a:p>
            <a:fld id="{0D9B65B9-7A1D-43CD-833F-C2484EDAD5F4}" type="slidenum">
              <a:rPr lang="en-NZ" smtClean="0"/>
              <a:t>‹#›</a:t>
            </a:fld>
            <a:endParaRPr lang="en-NZ"/>
          </a:p>
        </p:txBody>
      </p:sp>
    </p:spTree>
    <p:extLst>
      <p:ext uri="{BB962C8B-B14F-4D97-AF65-F5344CB8AC3E}">
        <p14:creationId xmlns:p14="http://schemas.microsoft.com/office/powerpoint/2010/main" val="58840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ACE8-9CD6-4C8F-99F4-DB6B66EEBE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347BD55A-7549-4EBB-A8E9-CD7E65CCCC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F6CB2020-F1DE-42AD-9D4A-A3F12F79C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2C2721-CFED-4759-8490-C74158452E55}"/>
              </a:ext>
            </a:extLst>
          </p:cNvPr>
          <p:cNvSpPr>
            <a:spLocks noGrp="1"/>
          </p:cNvSpPr>
          <p:nvPr>
            <p:ph type="dt" sz="half" idx="10"/>
          </p:nvPr>
        </p:nvSpPr>
        <p:spPr/>
        <p:txBody>
          <a:bodyPr/>
          <a:lstStyle/>
          <a:p>
            <a:fld id="{9A54DEDC-0CDF-4056-8EAB-0BB6E478F55F}" type="datetimeFigureOut">
              <a:rPr lang="en-NZ" smtClean="0"/>
              <a:t>31/07/2018</a:t>
            </a:fld>
            <a:endParaRPr lang="en-NZ"/>
          </a:p>
        </p:txBody>
      </p:sp>
      <p:sp>
        <p:nvSpPr>
          <p:cNvPr id="6" name="Footer Placeholder 5">
            <a:extLst>
              <a:ext uri="{FF2B5EF4-FFF2-40B4-BE49-F238E27FC236}">
                <a16:creationId xmlns:a16="http://schemas.microsoft.com/office/drawing/2014/main" id="{31B2B503-80DB-427F-8C6B-19BF2101D51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471D7B3-7BB9-4829-9130-FE72CBDD5BAE}"/>
              </a:ext>
            </a:extLst>
          </p:cNvPr>
          <p:cNvSpPr>
            <a:spLocks noGrp="1"/>
          </p:cNvSpPr>
          <p:nvPr>
            <p:ph type="sldNum" sz="quarter" idx="12"/>
          </p:nvPr>
        </p:nvSpPr>
        <p:spPr/>
        <p:txBody>
          <a:bodyPr/>
          <a:lstStyle/>
          <a:p>
            <a:fld id="{0D9B65B9-7A1D-43CD-833F-C2484EDAD5F4}" type="slidenum">
              <a:rPr lang="en-NZ" smtClean="0"/>
              <a:t>‹#›</a:t>
            </a:fld>
            <a:endParaRPr lang="en-NZ"/>
          </a:p>
        </p:txBody>
      </p:sp>
    </p:spTree>
    <p:extLst>
      <p:ext uri="{BB962C8B-B14F-4D97-AF65-F5344CB8AC3E}">
        <p14:creationId xmlns:p14="http://schemas.microsoft.com/office/powerpoint/2010/main" val="409724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00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52E4E-2EED-4FE5-8305-F36332672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A81F3AD-DB8F-4928-B991-56B4014AE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E51A71C-02D1-496D-BDAC-7360B7504F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4DEDC-0CDF-4056-8EAB-0BB6E478F55F}" type="datetimeFigureOut">
              <a:rPr lang="en-NZ" smtClean="0"/>
              <a:t>31/07/2018</a:t>
            </a:fld>
            <a:endParaRPr lang="en-NZ"/>
          </a:p>
        </p:txBody>
      </p:sp>
      <p:sp>
        <p:nvSpPr>
          <p:cNvPr id="5" name="Footer Placeholder 4">
            <a:extLst>
              <a:ext uri="{FF2B5EF4-FFF2-40B4-BE49-F238E27FC236}">
                <a16:creationId xmlns:a16="http://schemas.microsoft.com/office/drawing/2014/main" id="{F49DC7E1-A604-426A-BB34-A90FEAE4DC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96DE5AC3-60E8-4268-B250-B2DF682AE1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9B65B9-7A1D-43CD-833F-C2484EDAD5F4}" type="slidenum">
              <a:rPr lang="en-NZ" smtClean="0"/>
              <a:t>‹#›</a:t>
            </a:fld>
            <a:endParaRPr lang="en-NZ"/>
          </a:p>
        </p:txBody>
      </p:sp>
    </p:spTree>
    <p:extLst>
      <p:ext uri="{BB962C8B-B14F-4D97-AF65-F5344CB8AC3E}">
        <p14:creationId xmlns:p14="http://schemas.microsoft.com/office/powerpoint/2010/main" val="1142702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2.mp3"/><Relationship Id="rId7" Type="http://schemas.openxmlformats.org/officeDocument/2006/relationships/image" Target="../media/image10.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audio" Target="../media/media2.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ACC1-7D33-415E-B876-297CB79551B0}"/>
              </a:ext>
            </a:extLst>
          </p:cNvPr>
          <p:cNvSpPr>
            <a:spLocks noGrp="1"/>
          </p:cNvSpPr>
          <p:nvPr>
            <p:ph type="ctrTitle"/>
          </p:nvPr>
        </p:nvSpPr>
        <p:spPr>
          <a:xfrm>
            <a:off x="1524000" y="273377"/>
            <a:ext cx="8977460" cy="2328421"/>
          </a:xfrm>
        </p:spPr>
        <p:txBody>
          <a:bodyPr>
            <a:normAutofit/>
          </a:bodyPr>
          <a:lstStyle/>
          <a:p>
            <a:r>
              <a:rPr lang="en-NZ" sz="8000" b="1" dirty="0">
                <a:solidFill>
                  <a:schemeClr val="bg1"/>
                </a:solidFill>
              </a:rPr>
              <a:t>Living Well with SCAD</a:t>
            </a:r>
            <a:br>
              <a:rPr lang="en-NZ" sz="8000" dirty="0">
                <a:solidFill>
                  <a:schemeClr val="bg1"/>
                </a:solidFill>
              </a:rPr>
            </a:br>
            <a:endParaRPr lang="en-NZ" sz="8000" dirty="0">
              <a:solidFill>
                <a:schemeClr val="bg1"/>
              </a:solidFill>
            </a:endParaRPr>
          </a:p>
        </p:txBody>
      </p:sp>
      <p:sp>
        <p:nvSpPr>
          <p:cNvPr id="3" name="Subtitle 2">
            <a:extLst>
              <a:ext uri="{FF2B5EF4-FFF2-40B4-BE49-F238E27FC236}">
                <a16:creationId xmlns:a16="http://schemas.microsoft.com/office/drawing/2014/main" id="{AF2C4E8B-0EB8-447D-B830-B0F48582792E}"/>
              </a:ext>
            </a:extLst>
          </p:cNvPr>
          <p:cNvSpPr>
            <a:spLocks noGrp="1"/>
          </p:cNvSpPr>
          <p:nvPr>
            <p:ph type="subTitle" idx="1"/>
          </p:nvPr>
        </p:nvSpPr>
        <p:spPr>
          <a:xfrm>
            <a:off x="1524000" y="4779390"/>
            <a:ext cx="9231984" cy="1480008"/>
          </a:xfrm>
        </p:spPr>
        <p:txBody>
          <a:bodyPr>
            <a:normAutofit/>
          </a:bodyPr>
          <a:lstStyle/>
          <a:p>
            <a:r>
              <a:rPr lang="en-NZ" sz="4000" dirty="0">
                <a:solidFill>
                  <a:schemeClr val="bg1"/>
                </a:solidFill>
              </a:rPr>
              <a:t>A Novel Cardiac Rehabilitation Programme</a:t>
            </a:r>
          </a:p>
          <a:p>
            <a:r>
              <a:rPr lang="en-NZ" sz="4000" dirty="0">
                <a:solidFill>
                  <a:schemeClr val="bg1"/>
                </a:solidFill>
              </a:rPr>
              <a:t>Christchurch Cardiac Rehabilitation Team</a:t>
            </a:r>
          </a:p>
        </p:txBody>
      </p:sp>
      <p:pic>
        <p:nvPicPr>
          <p:cNvPr id="5" name="Picture 4" descr="A picture containing indoor, keyboard, row, lined&#10;&#10;Description generated with high confidence">
            <a:extLst>
              <a:ext uri="{FF2B5EF4-FFF2-40B4-BE49-F238E27FC236}">
                <a16:creationId xmlns:a16="http://schemas.microsoft.com/office/drawing/2014/main" id="{E2B4B733-FFC5-466F-87D6-664FFF6134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240" y="1514882"/>
            <a:ext cx="4597400" cy="3126232"/>
          </a:xfrm>
          <a:prstGeom prst="rect">
            <a:avLst/>
          </a:prstGeom>
        </p:spPr>
      </p:pic>
    </p:spTree>
    <p:extLst>
      <p:ext uri="{BB962C8B-B14F-4D97-AF65-F5344CB8AC3E}">
        <p14:creationId xmlns:p14="http://schemas.microsoft.com/office/powerpoint/2010/main" val="177640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C176-F343-4DD8-9C90-1B074997231D}"/>
              </a:ext>
            </a:extLst>
          </p:cNvPr>
          <p:cNvSpPr>
            <a:spLocks noGrp="1"/>
          </p:cNvSpPr>
          <p:nvPr>
            <p:ph type="title"/>
          </p:nvPr>
        </p:nvSpPr>
        <p:spPr>
          <a:xfrm>
            <a:off x="838199" y="320511"/>
            <a:ext cx="10568233" cy="644689"/>
          </a:xfrm>
        </p:spPr>
        <p:txBody>
          <a:bodyPr>
            <a:normAutofit fontScale="90000"/>
          </a:bodyPr>
          <a:lstStyle/>
          <a:p>
            <a:pPr algn="ctr"/>
            <a:r>
              <a:rPr lang="en-NZ" b="1" dirty="0">
                <a:solidFill>
                  <a:schemeClr val="bg1"/>
                </a:solidFill>
              </a:rPr>
              <a:t>Our Existing Phase II Programme</a:t>
            </a:r>
          </a:p>
        </p:txBody>
      </p:sp>
      <p:pic>
        <p:nvPicPr>
          <p:cNvPr id="5" name="Content Placeholder 4" descr="A group of people in a room&#10;&#10;Description generated with very high confidence">
            <a:extLst>
              <a:ext uri="{FF2B5EF4-FFF2-40B4-BE49-F238E27FC236}">
                <a16:creationId xmlns:a16="http://schemas.microsoft.com/office/drawing/2014/main" id="{130689AA-3DC2-49E4-945E-24B526B3344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2137" y="1094581"/>
            <a:ext cx="6923669" cy="3518059"/>
          </a:xfrm>
        </p:spPr>
      </p:pic>
      <p:pic>
        <p:nvPicPr>
          <p:cNvPr id="7" name="Picture 6">
            <a:extLst>
              <a:ext uri="{FF2B5EF4-FFF2-40B4-BE49-F238E27FC236}">
                <a16:creationId xmlns:a16="http://schemas.microsoft.com/office/drawing/2014/main" id="{7DB5F3BF-93ED-41B2-A536-0FB6F397E710}"/>
              </a:ext>
            </a:extLst>
          </p:cNvPr>
          <p:cNvPicPr>
            <a:picLocks noChangeAspect="1"/>
          </p:cNvPicPr>
          <p:nvPr/>
        </p:nvPicPr>
        <p:blipFill rotWithShape="1">
          <a:blip r:embed="rId4">
            <a:extLst>
              <a:ext uri="{28A0092B-C50C-407E-A947-70E740481C1C}">
                <a14:useLocalDpi xmlns:a14="http://schemas.microsoft.com/office/drawing/2010/main" val="0"/>
              </a:ext>
            </a:extLst>
          </a:blip>
          <a:srcRect l="202" t="2734" r="20549" b="621"/>
          <a:stretch/>
        </p:blipFill>
        <p:spPr>
          <a:xfrm>
            <a:off x="6096001" y="3429000"/>
            <a:ext cx="3749039" cy="3429000"/>
          </a:xfrm>
          <a:prstGeom prst="rect">
            <a:avLst/>
          </a:prstGeom>
        </p:spPr>
      </p:pic>
      <p:pic>
        <p:nvPicPr>
          <p:cNvPr id="9" name="Picture 8" descr="A person standing next to a window&#10;&#10;Description generated with very high confidence">
            <a:extLst>
              <a:ext uri="{FF2B5EF4-FFF2-40B4-BE49-F238E27FC236}">
                <a16:creationId xmlns:a16="http://schemas.microsoft.com/office/drawing/2014/main" id="{301C48D0-FB62-4481-AD09-60D6BAEA0D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0794" y="1094581"/>
            <a:ext cx="3579070" cy="2786305"/>
          </a:xfrm>
          <a:prstGeom prst="rect">
            <a:avLst/>
          </a:prstGeom>
        </p:spPr>
      </p:pic>
      <p:sp>
        <p:nvSpPr>
          <p:cNvPr id="13" name="TextBox 12">
            <a:extLst>
              <a:ext uri="{FF2B5EF4-FFF2-40B4-BE49-F238E27FC236}">
                <a16:creationId xmlns:a16="http://schemas.microsoft.com/office/drawing/2014/main" id="{41A0F394-C4BE-4449-83EE-C3DA04F64907}"/>
              </a:ext>
            </a:extLst>
          </p:cNvPr>
          <p:cNvSpPr txBox="1"/>
          <p:nvPr/>
        </p:nvSpPr>
        <p:spPr>
          <a:xfrm>
            <a:off x="87150" y="4534293"/>
            <a:ext cx="6008852" cy="4339650"/>
          </a:xfrm>
          <a:prstGeom prst="rect">
            <a:avLst/>
          </a:prstGeom>
          <a:noFill/>
        </p:spPr>
        <p:txBody>
          <a:bodyPr wrap="square" rtlCol="0">
            <a:spAutoFit/>
          </a:bodyPr>
          <a:lstStyle/>
          <a:p>
            <a:pPr marL="285750" indent="-285750">
              <a:buFont typeface="Arial" panose="020B0604020202020204" pitchFamily="34" charset="0"/>
              <a:buChar char="•"/>
            </a:pPr>
            <a:r>
              <a:rPr lang="en-NZ" sz="2800" dirty="0">
                <a:solidFill>
                  <a:schemeClr val="bg1"/>
                </a:solidFill>
              </a:rPr>
              <a:t> Six weekly, daytime sessions</a:t>
            </a:r>
          </a:p>
          <a:p>
            <a:pPr marL="342900" indent="-342900">
              <a:buFont typeface="Arial" panose="020B0604020202020204" pitchFamily="34" charset="0"/>
              <a:buChar char="•"/>
            </a:pPr>
            <a:r>
              <a:rPr lang="en-NZ" sz="2800" dirty="0">
                <a:solidFill>
                  <a:schemeClr val="bg1"/>
                </a:solidFill>
              </a:rPr>
              <a:t>Focus on identifying and modifying risk factors for CAD</a:t>
            </a:r>
          </a:p>
          <a:p>
            <a:pPr marL="342900" indent="-342900">
              <a:buFont typeface="Arial" panose="020B0604020202020204" pitchFamily="34" charset="0"/>
              <a:buChar char="•"/>
            </a:pPr>
            <a:r>
              <a:rPr lang="en-NZ" sz="2800" dirty="0">
                <a:solidFill>
                  <a:schemeClr val="bg1"/>
                </a:solidFill>
              </a:rPr>
              <a:t>Included 30 min exercise sessions</a:t>
            </a:r>
          </a:p>
          <a:p>
            <a:pPr marL="342900" indent="-342900">
              <a:buFont typeface="Arial" panose="020B0604020202020204" pitchFamily="34" charset="0"/>
              <a:buChar char="•"/>
            </a:pPr>
            <a:r>
              <a:rPr lang="en-NZ" sz="3400" b="1" i="1" dirty="0">
                <a:solidFill>
                  <a:schemeClr val="bg1"/>
                </a:solidFill>
              </a:rPr>
              <a:t>SCAD patients NOT </a:t>
            </a:r>
            <a:r>
              <a:rPr lang="en-NZ" sz="3600" b="1" i="1" dirty="0">
                <a:solidFill>
                  <a:schemeClr val="bg1"/>
                </a:solidFill>
              </a:rPr>
              <a:t>attending</a:t>
            </a:r>
          </a:p>
          <a:p>
            <a:pPr marL="342900" indent="-342900">
              <a:buFont typeface="Arial" panose="020B0604020202020204" pitchFamily="34" charset="0"/>
              <a:buChar char="•"/>
            </a:pPr>
            <a:endParaRPr lang="en-NZ" sz="3200" dirty="0">
              <a:solidFill>
                <a:schemeClr val="bg1"/>
              </a:solidFill>
            </a:endParaRPr>
          </a:p>
          <a:p>
            <a:pPr marL="285750" indent="-285750">
              <a:buFont typeface="Arial" panose="020B0604020202020204" pitchFamily="34" charset="0"/>
              <a:buChar char="•"/>
            </a:pPr>
            <a:endParaRPr lang="en-NZ" sz="2400" dirty="0">
              <a:solidFill>
                <a:schemeClr val="bg1"/>
              </a:solidFill>
            </a:endParaRPr>
          </a:p>
          <a:p>
            <a:pPr marL="285750" indent="-285750">
              <a:buFont typeface="Arial" panose="020B0604020202020204" pitchFamily="34" charset="0"/>
              <a:buChar char="•"/>
            </a:pPr>
            <a:endParaRPr lang="en-NZ" dirty="0">
              <a:solidFill>
                <a:schemeClr val="bg1"/>
              </a:solidFill>
            </a:endParaRPr>
          </a:p>
          <a:p>
            <a:pPr marL="285750" indent="-285750">
              <a:buFont typeface="Arial" panose="020B0604020202020204" pitchFamily="34" charset="0"/>
              <a:buChar char="•"/>
            </a:pPr>
            <a:endParaRPr lang="en-NZ" dirty="0">
              <a:solidFill>
                <a:schemeClr val="bg1"/>
              </a:solidFill>
            </a:endParaRPr>
          </a:p>
          <a:p>
            <a:pPr marL="285750" indent="-285750">
              <a:buFont typeface="Arial" panose="020B0604020202020204" pitchFamily="34" charset="0"/>
              <a:buChar char="•"/>
            </a:pPr>
            <a:endParaRPr lang="en-NZ" dirty="0">
              <a:solidFill>
                <a:schemeClr val="bg1"/>
              </a:solidFill>
            </a:endParaRPr>
          </a:p>
          <a:p>
            <a:pPr marL="285750" indent="-285750">
              <a:buFont typeface="Arial" panose="020B0604020202020204" pitchFamily="34" charset="0"/>
              <a:buChar char="•"/>
            </a:pPr>
            <a:endParaRPr lang="en-NZ" dirty="0">
              <a:solidFill>
                <a:schemeClr val="bg1"/>
              </a:solidFill>
            </a:endParaRPr>
          </a:p>
        </p:txBody>
      </p:sp>
    </p:spTree>
    <p:extLst>
      <p:ext uri="{BB962C8B-B14F-4D97-AF65-F5344CB8AC3E}">
        <p14:creationId xmlns:p14="http://schemas.microsoft.com/office/powerpoint/2010/main" val="328520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0000"/>
        </a:solidFill>
        <a:effectLst/>
      </p:bgPr>
    </p:bg>
    <p:spTree>
      <p:nvGrpSpPr>
        <p:cNvPr id="1" name=""/>
        <p:cNvGrpSpPr/>
        <p:nvPr/>
      </p:nvGrpSpPr>
      <p:grpSpPr>
        <a:xfrm>
          <a:off x="0" y="0"/>
          <a:ext cx="0" cy="0"/>
          <a:chOff x="0" y="0"/>
          <a:chExt cx="0" cy="0"/>
        </a:xfrm>
      </p:grpSpPr>
      <p:pic>
        <p:nvPicPr>
          <p:cNvPr id="7" name="Picture 6" descr="A person that is standing in the grass&#10;&#10;Description generated with very high confidence">
            <a:extLst>
              <a:ext uri="{FF2B5EF4-FFF2-40B4-BE49-F238E27FC236}">
                <a16:creationId xmlns:a16="http://schemas.microsoft.com/office/drawing/2014/main" id="{03E3E809-C479-43FB-92A9-E1E39AB182F7}"/>
              </a:ext>
            </a:extLst>
          </p:cNvPr>
          <p:cNvPicPr>
            <a:picLocks noChangeAspect="1"/>
          </p:cNvPicPr>
          <p:nvPr/>
        </p:nvPicPr>
        <p:blipFill rotWithShape="1">
          <a:blip r:embed="rId3">
            <a:extLst>
              <a:ext uri="{28A0092B-C50C-407E-A947-70E740481C1C}">
                <a14:useLocalDpi xmlns:a14="http://schemas.microsoft.com/office/drawing/2010/main" val="0"/>
              </a:ext>
            </a:extLst>
          </a:blip>
          <a:srcRect t="8448" r="-5" b="26299"/>
          <a:stretch/>
        </p:blipFill>
        <p:spPr>
          <a:xfrm>
            <a:off x="253630" y="2450592"/>
            <a:ext cx="1956815" cy="19568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 picture containing person, indoor, wall&#10;&#10;Description generated with very high confidence">
            <a:extLst>
              <a:ext uri="{FF2B5EF4-FFF2-40B4-BE49-F238E27FC236}">
                <a16:creationId xmlns:a16="http://schemas.microsoft.com/office/drawing/2014/main" id="{C6EF9B2D-B83E-4353-A6FA-C6E4A272AD0B}"/>
              </a:ext>
            </a:extLst>
          </p:cNvPr>
          <p:cNvPicPr>
            <a:picLocks noChangeAspect="1"/>
          </p:cNvPicPr>
          <p:nvPr/>
        </p:nvPicPr>
        <p:blipFill rotWithShape="1">
          <a:blip r:embed="rId4">
            <a:extLst>
              <a:ext uri="{28A0092B-C50C-407E-A947-70E740481C1C}">
                <a14:useLocalDpi xmlns:a14="http://schemas.microsoft.com/office/drawing/2010/main" val="0"/>
              </a:ext>
            </a:extLst>
          </a:blip>
          <a:srcRect t="3845" b="29405"/>
          <a:stretch/>
        </p:blipFill>
        <p:spPr>
          <a:xfrm>
            <a:off x="243679" y="4727048"/>
            <a:ext cx="1962146" cy="1962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person standing on a beach&#10;&#10;Description generated with very high confidence">
            <a:extLst>
              <a:ext uri="{FF2B5EF4-FFF2-40B4-BE49-F238E27FC236}">
                <a16:creationId xmlns:a16="http://schemas.microsoft.com/office/drawing/2014/main" id="{A5BDB580-698A-414A-9206-5E731A5394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1919" y="176196"/>
            <a:ext cx="2545429" cy="2476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a:extLst>
              <a:ext uri="{FF2B5EF4-FFF2-40B4-BE49-F238E27FC236}">
                <a16:creationId xmlns:a16="http://schemas.microsoft.com/office/drawing/2014/main" id="{87A43F31-38F7-4B0E-9CF1-6DE970BBDECC}"/>
              </a:ext>
            </a:extLst>
          </p:cNvPr>
          <p:cNvSpPr txBox="1"/>
          <p:nvPr/>
        </p:nvSpPr>
        <p:spPr>
          <a:xfrm>
            <a:off x="226142" y="176196"/>
            <a:ext cx="11434916" cy="707886"/>
          </a:xfrm>
          <a:prstGeom prst="rect">
            <a:avLst/>
          </a:prstGeom>
          <a:noFill/>
        </p:spPr>
        <p:txBody>
          <a:bodyPr wrap="square" rtlCol="0">
            <a:spAutoFit/>
          </a:bodyPr>
          <a:lstStyle/>
          <a:p>
            <a:pPr algn="ctr"/>
            <a:r>
              <a:rPr lang="en-NZ" sz="4000" b="1" dirty="0">
                <a:solidFill>
                  <a:schemeClr val="bg1"/>
                </a:solidFill>
              </a:rPr>
              <a:t>Living Well with SCAD Seminars</a:t>
            </a:r>
          </a:p>
        </p:txBody>
      </p:sp>
      <p:sp>
        <p:nvSpPr>
          <p:cNvPr id="19" name="TextBox 18">
            <a:extLst>
              <a:ext uri="{FF2B5EF4-FFF2-40B4-BE49-F238E27FC236}">
                <a16:creationId xmlns:a16="http://schemas.microsoft.com/office/drawing/2014/main" id="{D3ED4D56-F40F-4677-8BBA-15C1D8C5F91F}"/>
              </a:ext>
            </a:extLst>
          </p:cNvPr>
          <p:cNvSpPr txBox="1"/>
          <p:nvPr/>
        </p:nvSpPr>
        <p:spPr>
          <a:xfrm>
            <a:off x="1825959" y="1046239"/>
            <a:ext cx="9203401" cy="6124754"/>
          </a:xfrm>
          <a:prstGeom prst="rect">
            <a:avLst/>
          </a:prstGeom>
          <a:noFill/>
        </p:spPr>
        <p:txBody>
          <a:bodyPr wrap="square" rtlCol="0">
            <a:spAutoFit/>
          </a:bodyPr>
          <a:lstStyle/>
          <a:p>
            <a:pPr marL="800100" lvl="1" indent="-342900">
              <a:buFont typeface="Wingdings" panose="05000000000000000000" pitchFamily="2" charset="2"/>
              <a:buChar char="v"/>
            </a:pPr>
            <a:r>
              <a:rPr lang="en-NZ" sz="2400" b="1" i="1" u="sng" dirty="0">
                <a:solidFill>
                  <a:schemeClr val="bg1"/>
                </a:solidFill>
                <a:latin typeface="Arial Black" panose="020B0A04020102020204" pitchFamily="34" charset="0"/>
              </a:rPr>
              <a:t>ZERO</a:t>
            </a:r>
            <a:r>
              <a:rPr lang="en-NZ" sz="2400" dirty="0">
                <a:solidFill>
                  <a:schemeClr val="bg1"/>
                </a:solidFill>
                <a:latin typeface="+mj-lt"/>
              </a:rPr>
              <a:t> budget</a:t>
            </a:r>
          </a:p>
          <a:p>
            <a:pPr marL="342900" indent="-342900">
              <a:buFont typeface="Wingdings" panose="05000000000000000000" pitchFamily="2" charset="2"/>
              <a:buChar char="v"/>
            </a:pPr>
            <a:endParaRPr lang="en-NZ" sz="2400" dirty="0">
              <a:solidFill>
                <a:schemeClr val="bg1"/>
              </a:solidFill>
              <a:latin typeface="+mj-lt"/>
            </a:endParaRPr>
          </a:p>
          <a:p>
            <a:pPr marL="800100" lvl="1" indent="-342900">
              <a:buFont typeface="Wingdings" panose="05000000000000000000" pitchFamily="2" charset="2"/>
              <a:buChar char="v"/>
            </a:pPr>
            <a:r>
              <a:rPr lang="en-NZ" sz="2400" dirty="0">
                <a:solidFill>
                  <a:schemeClr val="bg1"/>
                </a:solidFill>
                <a:latin typeface="+mj-lt"/>
              </a:rPr>
              <a:t>Initial small group appointments with Nurse and Physio</a:t>
            </a:r>
          </a:p>
          <a:p>
            <a:pPr marL="342900" indent="-342900">
              <a:buFont typeface="Wingdings" panose="05000000000000000000" pitchFamily="2" charset="2"/>
              <a:buChar char="v"/>
            </a:pPr>
            <a:endParaRPr lang="en-NZ" sz="2400" dirty="0">
              <a:solidFill>
                <a:schemeClr val="bg1"/>
              </a:solidFill>
              <a:latin typeface="+mj-lt"/>
            </a:endParaRPr>
          </a:p>
          <a:p>
            <a:pPr marL="800100" lvl="1" indent="-342900">
              <a:buFont typeface="Wingdings" panose="05000000000000000000" pitchFamily="2" charset="2"/>
              <a:buChar char="v"/>
            </a:pPr>
            <a:r>
              <a:rPr lang="en-NZ" sz="2400" b="1" u="sng" dirty="0">
                <a:solidFill>
                  <a:schemeClr val="bg1"/>
                </a:solidFill>
                <a:latin typeface="Arial Black" panose="020B0A04020102020204" pitchFamily="34" charset="0"/>
              </a:rPr>
              <a:t>Evening Session 1</a:t>
            </a:r>
            <a:r>
              <a:rPr lang="en-NZ" sz="2400" u="sng" dirty="0">
                <a:solidFill>
                  <a:schemeClr val="bg1"/>
                </a:solidFill>
                <a:latin typeface="Arial Black" panose="020B0A04020102020204" pitchFamily="34" charset="0"/>
              </a:rPr>
              <a:t>:</a:t>
            </a:r>
            <a:endParaRPr lang="en-NZ" sz="2400" dirty="0">
              <a:solidFill>
                <a:schemeClr val="bg1"/>
              </a:solidFill>
              <a:latin typeface="Arial Black" panose="020B0A04020102020204" pitchFamily="34" charset="0"/>
            </a:endParaRPr>
          </a:p>
          <a:p>
            <a:pPr lvl="1"/>
            <a:r>
              <a:rPr lang="en-NZ" sz="2400" b="1" i="1" dirty="0">
                <a:solidFill>
                  <a:schemeClr val="bg1"/>
                </a:solidFill>
                <a:latin typeface="+mj-lt"/>
              </a:rPr>
              <a:t>     </a:t>
            </a:r>
            <a:r>
              <a:rPr lang="en-NZ" sz="2400" b="1" i="1" u="sng" dirty="0">
                <a:solidFill>
                  <a:srgbClr val="FFFF00"/>
                </a:solidFill>
                <a:latin typeface="+mj-lt"/>
              </a:rPr>
              <a:t>Cardiologist</a:t>
            </a:r>
            <a:r>
              <a:rPr lang="en-NZ" sz="2400" dirty="0">
                <a:solidFill>
                  <a:srgbClr val="FFFF00"/>
                </a:solidFill>
                <a:latin typeface="+mj-lt"/>
              </a:rPr>
              <a:t> </a:t>
            </a:r>
            <a:r>
              <a:rPr lang="en-NZ" sz="2400" dirty="0">
                <a:solidFill>
                  <a:schemeClr val="bg1"/>
                </a:solidFill>
                <a:latin typeface="+mj-lt"/>
              </a:rPr>
              <a:t>– Treatments, management, latest research and Q&amp;A.</a:t>
            </a:r>
          </a:p>
          <a:p>
            <a:pPr lvl="1"/>
            <a:r>
              <a:rPr lang="en-NZ" sz="2400" dirty="0">
                <a:solidFill>
                  <a:schemeClr val="bg1"/>
                </a:solidFill>
                <a:latin typeface="+mj-lt"/>
              </a:rPr>
              <a:t>     </a:t>
            </a:r>
            <a:r>
              <a:rPr lang="en-NZ" sz="2400" b="1" i="1" u="sng" dirty="0">
                <a:solidFill>
                  <a:srgbClr val="FFFF00"/>
                </a:solidFill>
                <a:latin typeface="+mj-lt"/>
              </a:rPr>
              <a:t>Nurse Specialist </a:t>
            </a:r>
            <a:r>
              <a:rPr lang="en-NZ" sz="2400" b="1" i="1" dirty="0">
                <a:solidFill>
                  <a:schemeClr val="bg1"/>
                </a:solidFill>
                <a:latin typeface="+mj-lt"/>
              </a:rPr>
              <a:t>– </a:t>
            </a:r>
            <a:r>
              <a:rPr lang="en-NZ" sz="2400" dirty="0">
                <a:solidFill>
                  <a:schemeClr val="bg1"/>
                </a:solidFill>
                <a:latin typeface="+mj-lt"/>
              </a:rPr>
              <a:t>General discussion about patients’ experience     </a:t>
            </a:r>
          </a:p>
          <a:p>
            <a:pPr lvl="1"/>
            <a:endParaRPr lang="en-NZ" sz="2400" b="1" i="1" dirty="0">
              <a:solidFill>
                <a:schemeClr val="bg1"/>
              </a:solidFill>
              <a:highlight>
                <a:srgbClr val="0000FF"/>
              </a:highlight>
              <a:latin typeface="+mj-lt"/>
            </a:endParaRPr>
          </a:p>
          <a:p>
            <a:pPr marL="800100" lvl="1" indent="-342900">
              <a:buFont typeface="Wingdings" panose="05000000000000000000" pitchFamily="2" charset="2"/>
              <a:buChar char="v"/>
            </a:pPr>
            <a:r>
              <a:rPr lang="en-NZ" sz="2400" u="sng" dirty="0">
                <a:solidFill>
                  <a:schemeClr val="bg1"/>
                </a:solidFill>
                <a:latin typeface="Arial Black" panose="020B0A04020102020204" pitchFamily="34" charset="0"/>
              </a:rPr>
              <a:t>Evening Session 2:</a:t>
            </a:r>
          </a:p>
          <a:p>
            <a:pPr lvl="1"/>
            <a:r>
              <a:rPr lang="en-NZ" sz="2400" dirty="0">
                <a:solidFill>
                  <a:schemeClr val="bg1"/>
                </a:solidFill>
                <a:latin typeface="+mj-lt"/>
              </a:rPr>
              <a:t>     </a:t>
            </a:r>
            <a:r>
              <a:rPr lang="en-NZ" sz="2400" b="1" i="1" u="sng" dirty="0">
                <a:solidFill>
                  <a:srgbClr val="FFFF00"/>
                </a:solidFill>
                <a:latin typeface="+mj-lt"/>
              </a:rPr>
              <a:t>Nutritionist </a:t>
            </a:r>
            <a:r>
              <a:rPr lang="en-NZ" sz="2400" dirty="0">
                <a:solidFill>
                  <a:schemeClr val="bg1"/>
                </a:solidFill>
                <a:latin typeface="+mj-lt"/>
              </a:rPr>
              <a:t>– Eating well for good health. </a:t>
            </a:r>
          </a:p>
          <a:p>
            <a:pPr lvl="1"/>
            <a:r>
              <a:rPr lang="en-NZ" sz="2400" b="1" i="1" dirty="0">
                <a:solidFill>
                  <a:schemeClr val="bg1"/>
                </a:solidFill>
                <a:latin typeface="+mj-lt"/>
              </a:rPr>
              <a:t>     </a:t>
            </a:r>
            <a:r>
              <a:rPr lang="en-NZ" sz="2400" b="1" i="1" u="sng" dirty="0">
                <a:solidFill>
                  <a:srgbClr val="FFFF00"/>
                </a:solidFill>
                <a:latin typeface="+mj-lt"/>
              </a:rPr>
              <a:t>Clinical Psychologist </a:t>
            </a:r>
            <a:r>
              <a:rPr lang="en-NZ" sz="2400" dirty="0">
                <a:solidFill>
                  <a:schemeClr val="bg1"/>
                </a:solidFill>
                <a:latin typeface="+mj-lt"/>
              </a:rPr>
              <a:t>- Wellness and wellbeing.</a:t>
            </a:r>
          </a:p>
          <a:p>
            <a:pPr lvl="1"/>
            <a:endParaRPr lang="en-NZ" sz="2400" dirty="0">
              <a:solidFill>
                <a:schemeClr val="bg1"/>
              </a:solidFill>
              <a:latin typeface="+mj-lt"/>
            </a:endParaRPr>
          </a:p>
          <a:p>
            <a:pPr marL="800100" lvl="1" indent="-342900">
              <a:buFont typeface="Wingdings" panose="05000000000000000000" pitchFamily="2" charset="2"/>
              <a:buChar char="v"/>
            </a:pPr>
            <a:r>
              <a:rPr lang="en-NZ" sz="2400" dirty="0">
                <a:solidFill>
                  <a:schemeClr val="bg1"/>
                </a:solidFill>
                <a:latin typeface="+mj-lt"/>
              </a:rPr>
              <a:t>Invited recent SCAD patients and their supporters</a:t>
            </a:r>
          </a:p>
          <a:p>
            <a:pPr lvl="1"/>
            <a:r>
              <a:rPr lang="en-NZ" sz="2400" dirty="0">
                <a:solidFill>
                  <a:schemeClr val="bg1"/>
                </a:solidFill>
                <a:latin typeface="+mj-lt"/>
              </a:rPr>
              <a:t>     (from the previous 18 months)</a:t>
            </a:r>
          </a:p>
          <a:p>
            <a:pPr lvl="4"/>
            <a:endParaRPr lang="en-NZ" sz="2400" dirty="0">
              <a:solidFill>
                <a:schemeClr val="bg1"/>
              </a:solidFill>
              <a:latin typeface="+mj-lt"/>
            </a:endParaRPr>
          </a:p>
          <a:p>
            <a:pPr marL="285750" indent="-285750">
              <a:buFont typeface="Arial" panose="020B0604020202020204" pitchFamily="34" charset="0"/>
              <a:buChar char="•"/>
            </a:pPr>
            <a:endParaRPr lang="en-NZ" sz="3200" dirty="0">
              <a:solidFill>
                <a:schemeClr val="bg1"/>
              </a:solidFill>
              <a:latin typeface="+mj-lt"/>
            </a:endParaRPr>
          </a:p>
        </p:txBody>
      </p:sp>
      <p:pic>
        <p:nvPicPr>
          <p:cNvPr id="3" name="Picture 2" descr="A person standing next to a bag of luggage&#10;&#10;Description generated with high confidence">
            <a:extLst>
              <a:ext uri="{FF2B5EF4-FFF2-40B4-BE49-F238E27FC236}">
                <a16:creationId xmlns:a16="http://schemas.microsoft.com/office/drawing/2014/main" id="{1C19309B-4854-461B-9AFB-B2C8D88ECD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027" y="176196"/>
            <a:ext cx="1855450" cy="2061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group of people standing on top of a mountain&#10;&#10;Description generated with very high confidence">
            <a:extLst>
              <a:ext uri="{FF2B5EF4-FFF2-40B4-BE49-F238E27FC236}">
                <a16:creationId xmlns:a16="http://schemas.microsoft.com/office/drawing/2014/main" id="{AB460C01-B79A-4F38-B9AE-47D3EA6AC2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2327" y="3930978"/>
            <a:ext cx="2029614" cy="25781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9239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38471AA-ADE8-4F3C-9537-EFE847A3E973}"/>
              </a:ext>
            </a:extLst>
          </p:cNvPr>
          <p:cNvGraphicFramePr>
            <a:graphicFrameLocks noGrp="1"/>
          </p:cNvGraphicFramePr>
          <p:nvPr>
            <p:extLst>
              <p:ext uri="{D42A27DB-BD31-4B8C-83A1-F6EECF244321}">
                <p14:modId xmlns:p14="http://schemas.microsoft.com/office/powerpoint/2010/main" val="3896834377"/>
              </p:ext>
            </p:extLst>
          </p:nvPr>
        </p:nvGraphicFramePr>
        <p:xfrm>
          <a:off x="0" y="-1"/>
          <a:ext cx="12192000" cy="6858000"/>
        </p:xfrm>
        <a:graphic>
          <a:graphicData uri="http://schemas.openxmlformats.org/drawingml/2006/table">
            <a:tbl>
              <a:tblPr firstRow="1" bandRow="1">
                <a:tableStyleId>{5C22544A-7EE6-4342-B048-85BDC9FD1C3A}</a:tableStyleId>
              </a:tblPr>
              <a:tblGrid>
                <a:gridCol w="5882326">
                  <a:extLst>
                    <a:ext uri="{9D8B030D-6E8A-4147-A177-3AD203B41FA5}">
                      <a16:colId xmlns:a16="http://schemas.microsoft.com/office/drawing/2014/main" val="2734725036"/>
                    </a:ext>
                  </a:extLst>
                </a:gridCol>
                <a:gridCol w="6309674">
                  <a:extLst>
                    <a:ext uri="{9D8B030D-6E8A-4147-A177-3AD203B41FA5}">
                      <a16:colId xmlns:a16="http://schemas.microsoft.com/office/drawing/2014/main" val="1739410682"/>
                    </a:ext>
                  </a:extLst>
                </a:gridCol>
              </a:tblGrid>
              <a:tr h="6858000">
                <a:tc>
                  <a:txBody>
                    <a:bodyPr/>
                    <a:lstStyle/>
                    <a:p>
                      <a:pPr algn="l"/>
                      <a:endParaRPr lang="en-NZ" sz="2400" b="0" u="none" dirty="0"/>
                    </a:p>
                    <a:p>
                      <a:pPr algn="ctr"/>
                      <a:endParaRPr lang="en-NZ" sz="2400" b="0" u="none" dirty="0"/>
                    </a:p>
                  </a:txBody>
                  <a:tcPr>
                    <a:lnR w="12700" cap="flat" cmpd="sng" algn="ctr">
                      <a:noFill/>
                      <a:prstDash val="solid"/>
                      <a:round/>
                      <a:headEnd type="none" w="med" len="med"/>
                      <a:tailEnd type="none" w="med" len="med"/>
                    </a:lnR>
                    <a:solidFill>
                      <a:srgbClr val="FF0000"/>
                    </a:solidFill>
                  </a:tcPr>
                </a:tc>
                <a:tc>
                  <a:txBody>
                    <a:bodyPr/>
                    <a:lstStyle/>
                    <a:p>
                      <a:r>
                        <a:rPr lang="en-NZ" dirty="0"/>
                        <a:t>     </a:t>
                      </a:r>
                    </a:p>
                    <a:p>
                      <a:endParaRPr lang="en-NZ" sz="4000" dirty="0"/>
                    </a:p>
                  </a:txBody>
                  <a:tcPr>
                    <a:lnL w="12700" cap="flat" cmpd="sng" algn="ctr">
                      <a:noFill/>
                      <a:prstDash val="solid"/>
                      <a:round/>
                      <a:headEnd type="none" w="med" len="med"/>
                      <a:tailEnd type="none" w="med" len="med"/>
                    </a:lnL>
                    <a:solidFill>
                      <a:srgbClr val="FF0000"/>
                    </a:solidFill>
                  </a:tcPr>
                </a:tc>
                <a:extLst>
                  <a:ext uri="{0D108BD9-81ED-4DB2-BD59-A6C34878D82A}">
                    <a16:rowId xmlns:a16="http://schemas.microsoft.com/office/drawing/2014/main" val="2301461423"/>
                  </a:ext>
                </a:extLst>
              </a:tr>
            </a:tbl>
          </a:graphicData>
        </a:graphic>
      </p:graphicFrame>
      <p:sp>
        <p:nvSpPr>
          <p:cNvPr id="7" name="Text Placeholder 6">
            <a:extLst>
              <a:ext uri="{FF2B5EF4-FFF2-40B4-BE49-F238E27FC236}">
                <a16:creationId xmlns:a16="http://schemas.microsoft.com/office/drawing/2014/main" id="{78CC44DD-A630-4DDE-81B8-798A66FA546F}"/>
              </a:ext>
            </a:extLst>
          </p:cNvPr>
          <p:cNvSpPr>
            <a:spLocks noGrp="1"/>
          </p:cNvSpPr>
          <p:nvPr>
            <p:ph type="body" idx="1"/>
          </p:nvPr>
        </p:nvSpPr>
        <p:spPr>
          <a:xfrm>
            <a:off x="282805" y="54106"/>
            <a:ext cx="5580668" cy="671758"/>
          </a:xfrm>
        </p:spPr>
        <p:txBody>
          <a:bodyPr>
            <a:normAutofit/>
          </a:bodyPr>
          <a:lstStyle/>
          <a:p>
            <a:pPr algn="ctr"/>
            <a:r>
              <a:rPr lang="en-NZ" sz="4000" dirty="0">
                <a:solidFill>
                  <a:schemeClr val="bg1"/>
                </a:solidFill>
              </a:rPr>
              <a:t>What we learnt</a:t>
            </a:r>
          </a:p>
        </p:txBody>
      </p:sp>
      <p:sp>
        <p:nvSpPr>
          <p:cNvPr id="8" name="Content Placeholder 7">
            <a:extLst>
              <a:ext uri="{FF2B5EF4-FFF2-40B4-BE49-F238E27FC236}">
                <a16:creationId xmlns:a16="http://schemas.microsoft.com/office/drawing/2014/main" id="{F86AEBD3-D56E-4B1A-B4EC-99CF1C107E01}"/>
              </a:ext>
            </a:extLst>
          </p:cNvPr>
          <p:cNvSpPr>
            <a:spLocks noGrp="1"/>
          </p:cNvSpPr>
          <p:nvPr>
            <p:ph sz="half" idx="2"/>
          </p:nvPr>
        </p:nvSpPr>
        <p:spPr>
          <a:xfrm>
            <a:off x="282805" y="791851"/>
            <a:ext cx="5458120" cy="6012043"/>
          </a:xfrm>
        </p:spPr>
        <p:txBody>
          <a:bodyPr>
            <a:normAutofit lnSpcReduction="10000"/>
          </a:bodyPr>
          <a:lstStyle/>
          <a:p>
            <a:pPr>
              <a:buFont typeface="Wingdings" panose="05000000000000000000" pitchFamily="2" charset="2"/>
              <a:buChar char="Ø"/>
            </a:pPr>
            <a:r>
              <a:rPr lang="en-NZ" dirty="0">
                <a:solidFill>
                  <a:schemeClr val="bg1"/>
                </a:solidFill>
              </a:rPr>
              <a:t> </a:t>
            </a:r>
            <a:r>
              <a:rPr lang="en-NZ" sz="2400" dirty="0">
                <a:solidFill>
                  <a:schemeClr val="bg1"/>
                </a:solidFill>
              </a:rPr>
              <a:t>Overwhelmingly positive feedback.</a:t>
            </a:r>
          </a:p>
          <a:p>
            <a:pPr>
              <a:buFont typeface="Wingdings" panose="05000000000000000000" pitchFamily="2" charset="2"/>
              <a:buChar char="Ø"/>
            </a:pPr>
            <a:endParaRPr lang="en-NZ" sz="2400" dirty="0">
              <a:solidFill>
                <a:schemeClr val="bg1"/>
              </a:solidFill>
            </a:endParaRPr>
          </a:p>
          <a:p>
            <a:pPr>
              <a:buFont typeface="Wingdings" panose="05000000000000000000" pitchFamily="2" charset="2"/>
              <a:buChar char="Ø"/>
            </a:pPr>
            <a:r>
              <a:rPr lang="en-NZ" sz="2400" dirty="0">
                <a:solidFill>
                  <a:schemeClr val="bg1"/>
                </a:solidFill>
              </a:rPr>
              <a:t> Real thirst for information and exercise guidelines</a:t>
            </a:r>
          </a:p>
          <a:p>
            <a:pPr>
              <a:buFont typeface="Wingdings" panose="05000000000000000000" pitchFamily="2" charset="2"/>
              <a:buChar char="Ø"/>
            </a:pPr>
            <a:endParaRPr lang="en-NZ" sz="2400" dirty="0">
              <a:solidFill>
                <a:schemeClr val="bg1"/>
              </a:solidFill>
            </a:endParaRPr>
          </a:p>
          <a:p>
            <a:pPr>
              <a:buFont typeface="Wingdings" panose="05000000000000000000" pitchFamily="2" charset="2"/>
              <a:buChar char="Ø"/>
            </a:pPr>
            <a:r>
              <a:rPr lang="en-NZ" sz="2400" dirty="0">
                <a:solidFill>
                  <a:schemeClr val="bg1"/>
                </a:solidFill>
              </a:rPr>
              <a:t>More time needed for discussion amongst SCAD survivors</a:t>
            </a:r>
          </a:p>
          <a:p>
            <a:pPr>
              <a:buFont typeface="Wingdings" panose="05000000000000000000" pitchFamily="2" charset="2"/>
              <a:buChar char="Ø"/>
            </a:pPr>
            <a:endParaRPr lang="en-NZ" sz="2400" dirty="0">
              <a:solidFill>
                <a:schemeClr val="bg1"/>
              </a:solidFill>
            </a:endParaRPr>
          </a:p>
          <a:p>
            <a:pPr>
              <a:buFont typeface="Wingdings" panose="05000000000000000000" pitchFamily="2" charset="2"/>
              <a:buChar char="Ø"/>
            </a:pPr>
            <a:r>
              <a:rPr lang="en-NZ" sz="2400" dirty="0">
                <a:solidFill>
                  <a:schemeClr val="bg1"/>
                </a:solidFill>
              </a:rPr>
              <a:t> More time needed for psychologist – sleep and stress management</a:t>
            </a:r>
          </a:p>
          <a:p>
            <a:pPr>
              <a:buFont typeface="Wingdings" panose="05000000000000000000" pitchFamily="2" charset="2"/>
              <a:buChar char="Ø"/>
            </a:pPr>
            <a:endParaRPr lang="en-NZ" sz="2400" dirty="0">
              <a:solidFill>
                <a:schemeClr val="bg1"/>
              </a:solidFill>
            </a:endParaRPr>
          </a:p>
          <a:p>
            <a:pPr>
              <a:buFont typeface="Wingdings" panose="05000000000000000000" pitchFamily="2" charset="2"/>
              <a:buChar char="Ø"/>
            </a:pPr>
            <a:r>
              <a:rPr lang="en-NZ" sz="2400" dirty="0">
                <a:solidFill>
                  <a:schemeClr val="bg1"/>
                </a:solidFill>
              </a:rPr>
              <a:t> A definite need for a SCAD specific rehab programme</a:t>
            </a:r>
          </a:p>
          <a:p>
            <a:pPr marL="0" indent="0">
              <a:buNone/>
            </a:pPr>
            <a:endParaRPr lang="en-NZ" sz="2400" dirty="0">
              <a:solidFill>
                <a:schemeClr val="bg1"/>
              </a:solidFill>
            </a:endParaRPr>
          </a:p>
          <a:p>
            <a:pPr>
              <a:buFont typeface="Wingdings" panose="05000000000000000000" pitchFamily="2" charset="2"/>
              <a:buChar char="Ø"/>
            </a:pPr>
            <a:r>
              <a:rPr lang="en-NZ" sz="2400" dirty="0">
                <a:solidFill>
                  <a:schemeClr val="bg1"/>
                </a:solidFill>
              </a:rPr>
              <a:t> Online support groups very important</a:t>
            </a:r>
          </a:p>
          <a:p>
            <a:pPr>
              <a:buFont typeface="Wingdings" panose="05000000000000000000" pitchFamily="2" charset="2"/>
              <a:buChar char="Ø"/>
            </a:pPr>
            <a:endParaRPr lang="en-NZ" sz="2400" dirty="0">
              <a:solidFill>
                <a:schemeClr val="bg1"/>
              </a:solidFill>
            </a:endParaRPr>
          </a:p>
          <a:p>
            <a:pPr>
              <a:buFont typeface="Wingdings" panose="05000000000000000000" pitchFamily="2" charset="2"/>
              <a:buChar char="Ø"/>
            </a:pPr>
            <a:endParaRPr lang="en-NZ" dirty="0">
              <a:solidFill>
                <a:schemeClr val="bg1"/>
              </a:solidFill>
            </a:endParaRPr>
          </a:p>
          <a:p>
            <a:pPr>
              <a:buFont typeface="Wingdings" panose="05000000000000000000" pitchFamily="2" charset="2"/>
              <a:buChar char="Ø"/>
            </a:pPr>
            <a:endParaRPr lang="en-NZ" sz="2400" dirty="0">
              <a:solidFill>
                <a:schemeClr val="bg1"/>
              </a:solidFill>
            </a:endParaRPr>
          </a:p>
          <a:p>
            <a:pPr marL="0" indent="0">
              <a:buNone/>
            </a:pPr>
            <a:endParaRPr lang="en-NZ" sz="2400" dirty="0">
              <a:solidFill>
                <a:schemeClr val="bg1"/>
              </a:solidFill>
            </a:endParaRPr>
          </a:p>
          <a:p>
            <a:pPr>
              <a:buFont typeface="Wingdings" panose="05000000000000000000" pitchFamily="2" charset="2"/>
              <a:buChar char="Ø"/>
            </a:pPr>
            <a:endParaRPr lang="en-NZ" sz="2400" dirty="0">
              <a:solidFill>
                <a:schemeClr val="bg1"/>
              </a:solidFill>
            </a:endParaRPr>
          </a:p>
          <a:p>
            <a:pPr>
              <a:buFont typeface="Wingdings" panose="05000000000000000000" pitchFamily="2" charset="2"/>
              <a:buChar char="Ø"/>
            </a:pPr>
            <a:endParaRPr lang="en-NZ" dirty="0">
              <a:solidFill>
                <a:schemeClr val="bg1"/>
              </a:solidFill>
            </a:endParaRPr>
          </a:p>
          <a:p>
            <a:pPr>
              <a:buFont typeface="Wingdings" panose="05000000000000000000" pitchFamily="2" charset="2"/>
              <a:buChar char="Ø"/>
            </a:pPr>
            <a:endParaRPr lang="en-NZ" dirty="0">
              <a:solidFill>
                <a:schemeClr val="bg1"/>
              </a:solidFill>
            </a:endParaRPr>
          </a:p>
        </p:txBody>
      </p:sp>
      <p:sp>
        <p:nvSpPr>
          <p:cNvPr id="9" name="Text Placeholder 8">
            <a:extLst>
              <a:ext uri="{FF2B5EF4-FFF2-40B4-BE49-F238E27FC236}">
                <a16:creationId xmlns:a16="http://schemas.microsoft.com/office/drawing/2014/main" id="{8031BE86-080D-42C8-B0C2-61E845BD29BD}"/>
              </a:ext>
            </a:extLst>
          </p:cNvPr>
          <p:cNvSpPr>
            <a:spLocks noGrp="1"/>
          </p:cNvSpPr>
          <p:nvPr>
            <p:ph type="body" sz="quarter" idx="3"/>
          </p:nvPr>
        </p:nvSpPr>
        <p:spPr>
          <a:xfrm>
            <a:off x="6172199" y="54107"/>
            <a:ext cx="5736994" cy="671758"/>
          </a:xfrm>
        </p:spPr>
        <p:txBody>
          <a:bodyPr>
            <a:normAutofit/>
          </a:bodyPr>
          <a:lstStyle/>
          <a:p>
            <a:pPr algn="ctr"/>
            <a:r>
              <a:rPr lang="en-NZ" sz="4000" dirty="0">
                <a:solidFill>
                  <a:schemeClr val="bg1">
                    <a:lumMod val="95000"/>
                  </a:schemeClr>
                </a:solidFill>
              </a:rPr>
              <a:t>Where to from here</a:t>
            </a:r>
          </a:p>
        </p:txBody>
      </p:sp>
      <p:sp>
        <p:nvSpPr>
          <p:cNvPr id="10" name="Content Placeholder 9">
            <a:extLst>
              <a:ext uri="{FF2B5EF4-FFF2-40B4-BE49-F238E27FC236}">
                <a16:creationId xmlns:a16="http://schemas.microsoft.com/office/drawing/2014/main" id="{56858FBC-1862-480D-B58A-4B6BB323A0A9}"/>
              </a:ext>
            </a:extLst>
          </p:cNvPr>
          <p:cNvSpPr>
            <a:spLocks noGrp="1"/>
          </p:cNvSpPr>
          <p:nvPr>
            <p:ph sz="quarter" idx="4"/>
          </p:nvPr>
        </p:nvSpPr>
        <p:spPr>
          <a:xfrm>
            <a:off x="6172200" y="791852"/>
            <a:ext cx="5736993" cy="6012042"/>
          </a:xfrm>
        </p:spPr>
        <p:txBody>
          <a:bodyPr>
            <a:normAutofit lnSpcReduction="10000"/>
          </a:bodyPr>
          <a:lstStyle/>
          <a:p>
            <a:pPr>
              <a:buFont typeface="Wingdings" panose="05000000000000000000" pitchFamily="2" charset="2"/>
              <a:buChar char="Ø"/>
            </a:pPr>
            <a:r>
              <a:rPr lang="en-NZ" sz="2600" dirty="0">
                <a:solidFill>
                  <a:schemeClr val="bg1"/>
                </a:solidFill>
              </a:rPr>
              <a:t> We have achieved a slight increase in budget, allowing us to hire a more suitable venue</a:t>
            </a:r>
          </a:p>
          <a:p>
            <a:pPr>
              <a:buFont typeface="Wingdings" panose="05000000000000000000" pitchFamily="2" charset="2"/>
              <a:buChar char="Ø"/>
            </a:pPr>
            <a:endParaRPr lang="en-NZ" sz="2600" dirty="0">
              <a:solidFill>
                <a:schemeClr val="bg1"/>
              </a:solidFill>
            </a:endParaRPr>
          </a:p>
          <a:p>
            <a:pPr>
              <a:buFont typeface="Wingdings" panose="05000000000000000000" pitchFamily="2" charset="2"/>
              <a:buChar char="Ø"/>
            </a:pPr>
            <a:r>
              <a:rPr lang="en-NZ" sz="2600" dirty="0">
                <a:solidFill>
                  <a:schemeClr val="bg1"/>
                </a:solidFill>
              </a:rPr>
              <a:t> Spread out over 3 evening sessions, allowing more time for each speaker and for discussion</a:t>
            </a:r>
          </a:p>
          <a:p>
            <a:pPr marL="0" indent="0">
              <a:buNone/>
            </a:pPr>
            <a:endParaRPr lang="en-NZ" sz="2600" dirty="0">
              <a:solidFill>
                <a:schemeClr val="bg1"/>
              </a:solidFill>
            </a:endParaRPr>
          </a:p>
          <a:p>
            <a:pPr>
              <a:buFont typeface="Wingdings" panose="05000000000000000000" pitchFamily="2" charset="2"/>
              <a:buChar char="Ø"/>
            </a:pPr>
            <a:r>
              <a:rPr lang="en-NZ" sz="2600" dirty="0">
                <a:solidFill>
                  <a:schemeClr val="bg1"/>
                </a:solidFill>
              </a:rPr>
              <a:t> Aim to run the programme 3 times a year to meet demand</a:t>
            </a:r>
          </a:p>
          <a:p>
            <a:pPr marL="0" indent="0">
              <a:buNone/>
            </a:pPr>
            <a:endParaRPr lang="en-NZ" sz="2600" dirty="0">
              <a:solidFill>
                <a:schemeClr val="bg1"/>
              </a:solidFill>
            </a:endParaRPr>
          </a:p>
          <a:p>
            <a:pPr>
              <a:buFont typeface="Wingdings" panose="05000000000000000000" pitchFamily="2" charset="2"/>
              <a:buChar char="Ø"/>
            </a:pPr>
            <a:r>
              <a:rPr lang="en-NZ" sz="2600" dirty="0">
                <a:solidFill>
                  <a:schemeClr val="bg1"/>
                </a:solidFill>
              </a:rPr>
              <a:t> Encourage participation in research and online support groups so we can learn more about this condition</a:t>
            </a:r>
          </a:p>
          <a:p>
            <a:pPr>
              <a:buFont typeface="Wingdings" panose="05000000000000000000" pitchFamily="2" charset="2"/>
              <a:buChar char="Ø"/>
            </a:pPr>
            <a:endParaRPr lang="en-NZ" sz="2600" dirty="0">
              <a:solidFill>
                <a:schemeClr val="bg1"/>
              </a:solidFill>
            </a:endParaRPr>
          </a:p>
          <a:p>
            <a:pPr marL="0" indent="0">
              <a:buNone/>
            </a:pPr>
            <a:endParaRPr lang="en-NZ" sz="2600" dirty="0">
              <a:solidFill>
                <a:schemeClr val="bg1"/>
              </a:solidFill>
            </a:endParaRPr>
          </a:p>
          <a:p>
            <a:pPr>
              <a:buFont typeface="Wingdings" panose="05000000000000000000" pitchFamily="2" charset="2"/>
              <a:buChar char="Ø"/>
            </a:pPr>
            <a:endParaRPr lang="en-NZ" sz="2600" dirty="0">
              <a:solidFill>
                <a:schemeClr val="bg1"/>
              </a:solidFill>
            </a:endParaRPr>
          </a:p>
          <a:p>
            <a:pPr>
              <a:buFont typeface="Wingdings" panose="05000000000000000000" pitchFamily="2" charset="2"/>
              <a:buChar char="Ø"/>
            </a:pPr>
            <a:endParaRPr lang="en-NZ" dirty="0">
              <a:solidFill>
                <a:schemeClr val="bg1"/>
              </a:solidFill>
            </a:endParaRPr>
          </a:p>
          <a:p>
            <a:pPr>
              <a:buFont typeface="Wingdings" panose="05000000000000000000" pitchFamily="2" charset="2"/>
              <a:buChar char="Ø"/>
            </a:pPr>
            <a:endParaRPr lang="en-NZ" dirty="0">
              <a:solidFill>
                <a:schemeClr val="bg1"/>
              </a:solidFill>
            </a:endParaRPr>
          </a:p>
        </p:txBody>
      </p:sp>
    </p:spTree>
    <p:extLst>
      <p:ext uri="{BB962C8B-B14F-4D97-AF65-F5344CB8AC3E}">
        <p14:creationId xmlns:p14="http://schemas.microsoft.com/office/powerpoint/2010/main" val="160401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alphaModFix amt="74000"/>
            <a:lum/>
          </a:blip>
          <a:srcRect/>
          <a:stretch>
            <a:fillRect t="-9000" b="-9000"/>
          </a:stretch>
        </a:blip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61D077-5A91-43C1-83FD-986309E4FED7}"/>
              </a:ext>
            </a:extLst>
          </p:cNvPr>
          <p:cNvCxnSpPr>
            <a:cxnSpLocks/>
          </p:cNvCxnSpPr>
          <p:nvPr/>
        </p:nvCxnSpPr>
        <p:spPr>
          <a:xfrm flipH="1">
            <a:off x="12160577" y="84841"/>
            <a:ext cx="31423"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8CD7AD0-9694-431A-96F2-1F3719BE148C}"/>
              </a:ext>
            </a:extLst>
          </p:cNvPr>
          <p:cNvSpPr/>
          <p:nvPr/>
        </p:nvSpPr>
        <p:spPr>
          <a:xfrm>
            <a:off x="6477143" y="1568830"/>
            <a:ext cx="5342020" cy="4193083"/>
          </a:xfrm>
          <a:prstGeom prst="rect">
            <a:avLst/>
          </a:prstGeom>
        </p:spPr>
        <p:txBody>
          <a:bodyPr wrap="square">
            <a:spAutoFit/>
          </a:bodyPr>
          <a:lstStyle/>
          <a:p>
            <a:pPr>
              <a:spcAft>
                <a:spcPts val="0"/>
              </a:spcAft>
            </a:pPr>
            <a:r>
              <a:rPr lang="en-NZ" sz="2400" b="1" i="1" dirty="0">
                <a:effectLst>
                  <a:outerShdw blurRad="38100" dist="38100" dir="2700000" algn="tl">
                    <a:srgbClr val="000000">
                      <a:alpha val="43137"/>
                    </a:srgbClr>
                  </a:outerShdw>
                </a:effectLst>
                <a:ea typeface="Calibri" panose="020F0502020204030204" pitchFamily="34" charset="0"/>
              </a:rPr>
              <a:t>“</a:t>
            </a:r>
            <a:r>
              <a:rPr lang="en-NZ" sz="2400" b="1" i="1" dirty="0">
                <a:effectLst>
                  <a:outerShdw blurRad="38100" dist="38100" dir="2700000" algn="tl">
                    <a:srgbClr val="000000">
                      <a:alpha val="43137"/>
                    </a:srgbClr>
                  </a:outerShdw>
                </a:effectLst>
                <a:latin typeface="Arial Black" panose="020B0A04020102020204" pitchFamily="34" charset="0"/>
                <a:ea typeface="Calibri" panose="020F0502020204030204" pitchFamily="34" charset="0"/>
              </a:rPr>
              <a:t>she found the SCAD series of talks invaluable, especially in terms of overcoming the fear of death, acceptance, and shifting her focus to wellness moving forward. She said she felt better equipped to learn to feel more in control, more confident and to desensitise herself to re-integrate back into normal living</a:t>
            </a:r>
            <a:r>
              <a:rPr lang="en-NZ" sz="2400" b="1" i="1" dirty="0">
                <a:effectLst>
                  <a:outerShdw blurRad="38100" dist="38100" dir="2700000" algn="tl">
                    <a:srgbClr val="000000">
                      <a:alpha val="43137"/>
                    </a:srgbClr>
                  </a:outerShdw>
                </a:effectLst>
                <a:ea typeface="Calibri" panose="020F0502020204030204" pitchFamily="34" charset="0"/>
              </a:rPr>
              <a:t>.”</a:t>
            </a:r>
          </a:p>
        </p:txBody>
      </p:sp>
      <p:pic>
        <p:nvPicPr>
          <p:cNvPr id="18" name="PP1">
            <a:hlinkClick r:id="" action="ppaction://media"/>
            <a:extLst>
              <a:ext uri="{FF2B5EF4-FFF2-40B4-BE49-F238E27FC236}">
                <a16:creationId xmlns:a16="http://schemas.microsoft.com/office/drawing/2014/main" id="{EDF6AD5D-1795-46CC-8612-91AA67345BE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823129" y="5851523"/>
            <a:ext cx="538740" cy="550091"/>
          </a:xfrm>
          <a:prstGeom prst="rect">
            <a:avLst/>
          </a:prstGeom>
        </p:spPr>
      </p:pic>
      <p:pic>
        <p:nvPicPr>
          <p:cNvPr id="19" name="pp2">
            <a:hlinkClick r:id="" action="ppaction://media"/>
            <a:extLst>
              <a:ext uri="{FF2B5EF4-FFF2-40B4-BE49-F238E27FC236}">
                <a16:creationId xmlns:a16="http://schemas.microsoft.com/office/drawing/2014/main" id="{1E1ED912-7A18-48D2-9011-05B26A9A3B5C}"/>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154944" y="6115218"/>
            <a:ext cx="424206" cy="550091"/>
          </a:xfrm>
          <a:prstGeom prst="rect">
            <a:avLst/>
          </a:prstGeom>
        </p:spPr>
      </p:pic>
      <p:sp>
        <p:nvSpPr>
          <p:cNvPr id="20" name="Speech Bubble: Rectangle with Corners Rounded 19">
            <a:extLst>
              <a:ext uri="{FF2B5EF4-FFF2-40B4-BE49-F238E27FC236}">
                <a16:creationId xmlns:a16="http://schemas.microsoft.com/office/drawing/2014/main" id="{72DD9C2B-AF6A-4AEA-8AEB-E4F88BE35F43}"/>
              </a:ext>
            </a:extLst>
          </p:cNvPr>
          <p:cNvSpPr/>
          <p:nvPr/>
        </p:nvSpPr>
        <p:spPr>
          <a:xfrm>
            <a:off x="6297350" y="1515379"/>
            <a:ext cx="5701607" cy="4246534"/>
          </a:xfrm>
          <a:prstGeom prst="wedgeRoundRectCallout">
            <a:avLst>
              <a:gd name="adj1" fmla="val -20833"/>
              <a:gd name="adj2" fmla="val 62500"/>
              <a:gd name="adj3" fmla="val 16667"/>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a:extLst>
              <a:ext uri="{FF2B5EF4-FFF2-40B4-BE49-F238E27FC236}">
                <a16:creationId xmlns:a16="http://schemas.microsoft.com/office/drawing/2014/main" id="{E7414DF7-435E-47EB-8D57-AC7C3536D742}"/>
              </a:ext>
            </a:extLst>
          </p:cNvPr>
          <p:cNvSpPr txBox="1"/>
          <p:nvPr/>
        </p:nvSpPr>
        <p:spPr>
          <a:xfrm>
            <a:off x="-50801" y="-1"/>
            <a:ext cx="12253793" cy="1369217"/>
          </a:xfrm>
          <a:prstGeom prst="rect">
            <a:avLst/>
          </a:prstGeom>
          <a:solidFill>
            <a:srgbClr val="FF0000"/>
          </a:solidFill>
        </p:spPr>
        <p:txBody>
          <a:bodyPr wrap="square" rtlCol="0">
            <a:spAutoFit/>
          </a:bodyPr>
          <a:lstStyle/>
          <a:p>
            <a:pPr algn="ctr"/>
            <a:r>
              <a:rPr lang="en-NZ" sz="4000" b="1" dirty="0">
                <a:solidFill>
                  <a:schemeClr val="bg1"/>
                </a:solidFill>
                <a:latin typeface="Arial Black" panose="020B0A04020102020204" pitchFamily="34" charset="0"/>
              </a:rPr>
              <a:t>Excerpt from letter from Clinical Psychologist</a:t>
            </a:r>
          </a:p>
        </p:txBody>
      </p:sp>
    </p:spTree>
    <p:extLst>
      <p:ext uri="{BB962C8B-B14F-4D97-AF65-F5344CB8AC3E}">
        <p14:creationId xmlns:p14="http://schemas.microsoft.com/office/powerpoint/2010/main" val="75288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8155"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2245">
                <p:cTn id="15" fill="hold" display="0">
                  <p:stCondLst>
                    <p:cond delay="indefinite"/>
                  </p:stCondLst>
                  <p:endCondLst>
                    <p:cond evt="onStopAudio" delay="0">
                      <p:tgtEl>
                        <p:sldTgt/>
                      </p:tgtEl>
                    </p:cond>
                  </p:endCondLst>
                </p:cTn>
                <p:tgtEl>
                  <p:spTgt spid="18"/>
                </p:tgtEl>
              </p:cMediaNode>
            </p:audio>
            <p:audio>
              <p:cMediaNode vol="100000">
                <p:cTn id="16" fill="hold" display="0">
                  <p:stCondLst>
                    <p:cond delay="indefinite"/>
                  </p:stCondLst>
                  <p:endCondLst>
                    <p:cond evt="onStopAudio" delay="0">
                      <p:tgtEl>
                        <p:sldTgt/>
                      </p:tgtEl>
                    </p:cond>
                  </p:endCondLst>
                </p:cTn>
                <p:tgtEl>
                  <p:spTgt spid="19"/>
                </p:tgtEl>
              </p:cMediaNode>
            </p:audio>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556</Words>
  <Application>Microsoft Office PowerPoint</Application>
  <PresentationFormat>Widescreen</PresentationFormat>
  <Paragraphs>66</Paragraphs>
  <Slides>5</Slides>
  <Notes>4</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Black</vt:lpstr>
      <vt:lpstr>Calibri</vt:lpstr>
      <vt:lpstr>Calibri Light</vt:lpstr>
      <vt:lpstr>Wingdings</vt:lpstr>
      <vt:lpstr>Office Theme</vt:lpstr>
      <vt:lpstr>Living Well with SCAD </vt:lpstr>
      <vt:lpstr>Our Existing Phase II Programme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Well with SCAD</dc:title>
  <dc:creator>Wendy Maginness</dc:creator>
  <cp:lastModifiedBy>Wendy Maginness</cp:lastModifiedBy>
  <cp:revision>45</cp:revision>
  <dcterms:created xsi:type="dcterms:W3CDTF">2018-07-25T01:05:27Z</dcterms:created>
  <dcterms:modified xsi:type="dcterms:W3CDTF">2018-07-30T22:53:09Z</dcterms:modified>
</cp:coreProperties>
</file>