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3"/>
    <p:sldMasterId id="2147483672" r:id="rId4"/>
    <p:sldMasterId id="2147483723" r:id="rId5"/>
    <p:sldMasterId id="2147483696" r:id="rId6"/>
    <p:sldMasterId id="2147483708" r:id="rId7"/>
  </p:sldMasterIdLst>
  <p:notesMasterIdLst>
    <p:notesMasterId r:id="rId21"/>
  </p:notesMasterIdLst>
  <p:handoutMasterIdLst>
    <p:handoutMasterId r:id="rId22"/>
  </p:handoutMasterIdLst>
  <p:sldIdLst>
    <p:sldId id="299" r:id="rId8"/>
    <p:sldId id="295" r:id="rId9"/>
    <p:sldId id="310" r:id="rId10"/>
    <p:sldId id="309" r:id="rId11"/>
    <p:sldId id="307" r:id="rId12"/>
    <p:sldId id="300" r:id="rId13"/>
    <p:sldId id="312" r:id="rId14"/>
    <p:sldId id="301" r:id="rId15"/>
    <p:sldId id="302" r:id="rId16"/>
    <p:sldId id="303" r:id="rId17"/>
    <p:sldId id="304" r:id="rId18"/>
    <p:sldId id="305" r:id="rId19"/>
    <p:sldId id="306" r:id="rId20"/>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04">
          <p15:clr>
            <a:srgbClr val="A4A3A4"/>
          </p15:clr>
        </p15:guide>
        <p15:guide id="2" orient="horz" pos="2160">
          <p15:clr>
            <a:srgbClr val="A4A3A4"/>
          </p15:clr>
        </p15:guide>
        <p15:guide id="3" orient="horz" pos="529">
          <p15:clr>
            <a:srgbClr val="A4A3A4"/>
          </p15:clr>
        </p15:guide>
        <p15:guide id="4" orient="horz" pos="1524">
          <p15:clr>
            <a:srgbClr val="A4A3A4"/>
          </p15:clr>
        </p15:guide>
        <p15:guide id="5" orient="horz" pos="224">
          <p15:clr>
            <a:srgbClr val="A4A3A4"/>
          </p15:clr>
        </p15:guide>
        <p15:guide id="6" pos="226">
          <p15:clr>
            <a:srgbClr val="A4A3A4"/>
          </p15:clr>
        </p15:guide>
        <p15:guide id="7" pos="2880">
          <p15:clr>
            <a:srgbClr val="A4A3A4"/>
          </p15:clr>
        </p15:guide>
        <p15:guide id="8" orient="horz" pos="1904">
          <p15:clr>
            <a:srgbClr val="A4A3A4"/>
          </p15:clr>
        </p15:guide>
        <p15:guide id="9" orient="horz" pos="700">
          <p15:clr>
            <a:srgbClr val="A4A3A4"/>
          </p15:clr>
        </p15:guide>
        <p15:guide id="10" orient="horz" pos="1528">
          <p15:clr>
            <a:srgbClr val="A4A3A4"/>
          </p15:clr>
        </p15:guide>
        <p15:guide id="11" orient="horz" pos="233">
          <p15:clr>
            <a:srgbClr val="A4A3A4"/>
          </p15:clr>
        </p15:guide>
        <p15:guide id="12" orient="horz" pos="1715">
          <p15:clr>
            <a:srgbClr val="A4A3A4"/>
          </p15:clr>
        </p15:guide>
        <p15:guide id="13" orient="horz" pos="203">
          <p15:clr>
            <a:srgbClr val="A4A3A4"/>
          </p15:clr>
        </p15:guide>
        <p15:guide id="14" pos="2733">
          <p15:clr>
            <a:srgbClr val="A4A3A4"/>
          </p15:clr>
        </p15:guide>
        <p15:guide id="15" pos="2830">
          <p15:clr>
            <a:srgbClr val="A4A3A4"/>
          </p15:clr>
        </p15:guide>
        <p15:guide id="16" pos="235">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7A48"/>
    <a:srgbClr val="003399"/>
    <a:srgbClr val="A2A2F8"/>
    <a:srgbClr val="004E86"/>
    <a:srgbClr val="000066"/>
    <a:srgbClr val="FF00FF"/>
    <a:srgbClr val="0BD760"/>
    <a:srgbClr val="D336C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246" autoAdjust="0"/>
    <p:restoredTop sz="51592" autoAdjust="0"/>
  </p:normalViewPr>
  <p:slideViewPr>
    <p:cSldViewPr snapToGrid="0" snapToObjects="1" showGuides="1">
      <p:cViewPr varScale="1">
        <p:scale>
          <a:sx n="35" d="100"/>
          <a:sy n="35" d="100"/>
        </p:scale>
        <p:origin x="2500" y="32"/>
      </p:cViewPr>
      <p:guideLst>
        <p:guide orient="horz" pos="1704"/>
        <p:guide orient="horz" pos="2160"/>
        <p:guide orient="horz" pos="529"/>
        <p:guide orient="horz" pos="1524"/>
        <p:guide orient="horz" pos="224"/>
        <p:guide pos="226"/>
        <p:guide pos="2880"/>
        <p:guide orient="horz" pos="1904"/>
        <p:guide orient="horz" pos="700"/>
        <p:guide orient="horz" pos="1528"/>
        <p:guide orient="horz" pos="233"/>
        <p:guide orient="horz" pos="1715"/>
        <p:guide orient="horz" pos="203"/>
        <p:guide pos="2733"/>
        <p:guide pos="2830"/>
        <p:guide pos="235"/>
      </p:guideLst>
    </p:cSldViewPr>
  </p:slideViewPr>
  <p:outlineViewPr>
    <p:cViewPr>
      <p:scale>
        <a:sx n="33" d="100"/>
        <a:sy n="33" d="100"/>
      </p:scale>
      <p:origin x="0" y="-4632"/>
    </p:cViewPr>
  </p:outlineViewPr>
  <p:notesTextViewPr>
    <p:cViewPr>
      <p:scale>
        <a:sx n="100" d="100"/>
        <a:sy n="100" d="100"/>
      </p:scale>
      <p:origin x="0" y="0"/>
    </p:cViewPr>
  </p:notesTextViewPr>
  <p:notesViewPr>
    <p:cSldViewPr snapToGrid="0" snapToObjects="1">
      <p:cViewPr varScale="1">
        <p:scale>
          <a:sx n="111" d="100"/>
          <a:sy n="111" d="100"/>
        </p:scale>
        <p:origin x="2512"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slideMaster" Target="slideMasters/slideMaster1.xml"/><Relationship Id="rId21" Type="http://schemas.openxmlformats.org/officeDocument/2006/relationships/notesMaster" Target="notesMasters/notesMaster1.xml"/><Relationship Id="rId7" Type="http://schemas.openxmlformats.org/officeDocument/2006/relationships/slideMaster" Target="slideMasters/slideMaster5.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4.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2.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F9A261-4ACC-4794-9D3C-6E060F0B6400}" type="doc">
      <dgm:prSet loTypeId="urn:microsoft.com/office/officeart/2005/8/layout/radial6" loCatId="relationship" qsTypeId="urn:microsoft.com/office/officeart/2005/8/quickstyle/simple1" qsCatId="simple" csTypeId="urn:microsoft.com/office/officeart/2005/8/colors/colorful1" csCatId="colorful" phldr="1"/>
      <dgm:spPr/>
      <dgm:t>
        <a:bodyPr/>
        <a:lstStyle/>
        <a:p>
          <a:endParaRPr lang="en-AU"/>
        </a:p>
      </dgm:t>
    </dgm:pt>
    <dgm:pt modelId="{290093CE-181E-465C-AF97-2D92963E3EA9}">
      <dgm:prSet phldrT="[Text]" custT="1"/>
      <dgm:spPr/>
      <dgm:t>
        <a:bodyPr/>
        <a:lstStyle/>
        <a:p>
          <a:r>
            <a:rPr lang="en-AU" sz="2800" dirty="0">
              <a:latin typeface="+mn-lt"/>
            </a:rPr>
            <a:t>Exercise in CHF</a:t>
          </a:r>
        </a:p>
      </dgm:t>
    </dgm:pt>
    <dgm:pt modelId="{EC299C78-E9A7-49BF-A273-8F90B5206F17}" type="parTrans" cxnId="{1166AE67-4909-44D3-B8D6-7267AC20D96F}">
      <dgm:prSet/>
      <dgm:spPr/>
      <dgm:t>
        <a:bodyPr/>
        <a:lstStyle/>
        <a:p>
          <a:endParaRPr lang="en-AU" sz="2400">
            <a:latin typeface="+mn-lt"/>
          </a:endParaRPr>
        </a:p>
      </dgm:t>
    </dgm:pt>
    <dgm:pt modelId="{88E32C4A-DA97-4250-B5B4-D9521D89FC5D}" type="sibTrans" cxnId="{1166AE67-4909-44D3-B8D6-7267AC20D96F}">
      <dgm:prSet/>
      <dgm:spPr/>
      <dgm:t>
        <a:bodyPr/>
        <a:lstStyle/>
        <a:p>
          <a:endParaRPr lang="en-AU" sz="2400">
            <a:latin typeface="+mn-lt"/>
          </a:endParaRPr>
        </a:p>
      </dgm:t>
    </dgm:pt>
    <dgm:pt modelId="{8D8C1B37-FC1E-48D7-AEBE-E04A5AB92D83}">
      <dgm:prSet phldrT="[Text]" custT="1"/>
      <dgm:spPr/>
      <dgm:t>
        <a:bodyPr/>
        <a:lstStyle/>
        <a:p>
          <a:r>
            <a:rPr lang="en-AU" sz="2000" dirty="0">
              <a:latin typeface="+mn-lt"/>
              <a:cs typeface="Times New Roman" panose="02020603050405020304" pitchFamily="18" charset="0"/>
            </a:rPr>
            <a:t>↑ Quality of Life</a:t>
          </a:r>
          <a:endParaRPr lang="en-AU" sz="2000" dirty="0">
            <a:latin typeface="+mn-lt"/>
          </a:endParaRPr>
        </a:p>
      </dgm:t>
    </dgm:pt>
    <dgm:pt modelId="{8826D5A4-2FCA-46EB-BB01-B0BFD8A81D7D}" type="parTrans" cxnId="{55D023F4-E2E1-4854-8D65-BD6AE6B31027}">
      <dgm:prSet/>
      <dgm:spPr/>
      <dgm:t>
        <a:bodyPr/>
        <a:lstStyle/>
        <a:p>
          <a:endParaRPr lang="en-AU" sz="2400">
            <a:latin typeface="+mn-lt"/>
          </a:endParaRPr>
        </a:p>
      </dgm:t>
    </dgm:pt>
    <dgm:pt modelId="{D24376B8-1CF3-42F5-868F-56EA8BEFBB69}" type="sibTrans" cxnId="{55D023F4-E2E1-4854-8D65-BD6AE6B31027}">
      <dgm:prSet/>
      <dgm:spPr/>
      <dgm:t>
        <a:bodyPr/>
        <a:lstStyle/>
        <a:p>
          <a:endParaRPr lang="en-AU" sz="2400">
            <a:latin typeface="+mn-lt"/>
          </a:endParaRPr>
        </a:p>
      </dgm:t>
    </dgm:pt>
    <dgm:pt modelId="{ED5F1D7B-850C-4317-85E2-C85EB7C0FE28}">
      <dgm:prSet phldrT="[Text]" custT="1"/>
      <dgm:spPr/>
      <dgm:t>
        <a:bodyPr/>
        <a:lstStyle/>
        <a:p>
          <a:r>
            <a:rPr lang="en-AU" sz="2000" dirty="0">
              <a:latin typeface="+mn-lt"/>
              <a:cs typeface="Times New Roman" panose="02020603050405020304" pitchFamily="18" charset="0"/>
            </a:rPr>
            <a:t>↑ </a:t>
          </a:r>
          <a:r>
            <a:rPr lang="en-AU" sz="1950" dirty="0">
              <a:latin typeface="+mn-lt"/>
              <a:cs typeface="Times New Roman" panose="02020603050405020304" pitchFamily="18" charset="0"/>
            </a:rPr>
            <a:t>Physical Function</a:t>
          </a:r>
          <a:endParaRPr lang="en-AU" sz="1950" dirty="0">
            <a:latin typeface="+mn-lt"/>
          </a:endParaRPr>
        </a:p>
      </dgm:t>
    </dgm:pt>
    <dgm:pt modelId="{625D1DF3-0B3E-4100-A27E-4AE3B1FABD2C}" type="parTrans" cxnId="{A010A04F-3BCC-4819-A948-F53C4A897A1E}">
      <dgm:prSet/>
      <dgm:spPr/>
      <dgm:t>
        <a:bodyPr/>
        <a:lstStyle/>
        <a:p>
          <a:endParaRPr lang="en-AU" sz="2400">
            <a:latin typeface="+mn-lt"/>
          </a:endParaRPr>
        </a:p>
      </dgm:t>
    </dgm:pt>
    <dgm:pt modelId="{9205AE0C-F07F-4EE9-BACE-A551320698C6}" type="sibTrans" cxnId="{A010A04F-3BCC-4819-A948-F53C4A897A1E}">
      <dgm:prSet/>
      <dgm:spPr/>
      <dgm:t>
        <a:bodyPr/>
        <a:lstStyle/>
        <a:p>
          <a:endParaRPr lang="en-AU" sz="2400">
            <a:latin typeface="+mn-lt"/>
          </a:endParaRPr>
        </a:p>
      </dgm:t>
    </dgm:pt>
    <dgm:pt modelId="{5ED88AA2-44BF-4460-BD99-080170B5234D}">
      <dgm:prSet phldrT="[Text]" custT="1"/>
      <dgm:spPr/>
      <dgm:t>
        <a:bodyPr/>
        <a:lstStyle/>
        <a:p>
          <a:pPr algn="ctr"/>
          <a:r>
            <a:rPr lang="en-AU" sz="1900" dirty="0">
              <a:latin typeface="+mn-lt"/>
              <a:cs typeface="Times New Roman" panose="02020603050405020304" pitchFamily="18" charset="0"/>
            </a:rPr>
            <a:t>↓ </a:t>
          </a:r>
          <a:r>
            <a:rPr lang="en-AU" sz="1850" dirty="0">
              <a:latin typeface="+mn-lt"/>
              <a:cs typeface="Times New Roman" panose="02020603050405020304" pitchFamily="18" charset="0"/>
            </a:rPr>
            <a:t>Admission Rates</a:t>
          </a:r>
          <a:endParaRPr lang="en-AU" sz="1850" dirty="0">
            <a:latin typeface="+mn-lt"/>
          </a:endParaRPr>
        </a:p>
      </dgm:t>
    </dgm:pt>
    <dgm:pt modelId="{355177F9-BA11-4851-B982-5A7D81FBE218}" type="parTrans" cxnId="{D476D0B3-997F-458A-B7CB-3D97400C3257}">
      <dgm:prSet/>
      <dgm:spPr/>
      <dgm:t>
        <a:bodyPr/>
        <a:lstStyle/>
        <a:p>
          <a:endParaRPr lang="en-AU" sz="2400">
            <a:latin typeface="+mn-lt"/>
          </a:endParaRPr>
        </a:p>
      </dgm:t>
    </dgm:pt>
    <dgm:pt modelId="{2AC10F91-75CC-439B-865A-2D540E948CCC}" type="sibTrans" cxnId="{D476D0B3-997F-458A-B7CB-3D97400C3257}">
      <dgm:prSet/>
      <dgm:spPr/>
      <dgm:t>
        <a:bodyPr/>
        <a:lstStyle/>
        <a:p>
          <a:endParaRPr lang="en-AU" sz="2400">
            <a:latin typeface="+mn-lt"/>
          </a:endParaRPr>
        </a:p>
      </dgm:t>
    </dgm:pt>
    <dgm:pt modelId="{697B0DA0-59C6-4FBC-914A-5BA61ED02FC0}">
      <dgm:prSet phldrT="[Text]" custT="1"/>
      <dgm:spPr/>
      <dgm:t>
        <a:bodyPr/>
        <a:lstStyle/>
        <a:p>
          <a:r>
            <a:rPr lang="en-AU" sz="2000">
              <a:latin typeface="+mn-lt"/>
              <a:cs typeface="Times New Roman" panose="02020603050405020304" pitchFamily="18" charset="0"/>
            </a:rPr>
            <a:t>↑ Exercise Capacity</a:t>
          </a:r>
          <a:endParaRPr lang="en-AU" sz="2000" dirty="0">
            <a:latin typeface="+mn-lt"/>
          </a:endParaRPr>
        </a:p>
      </dgm:t>
    </dgm:pt>
    <dgm:pt modelId="{F3FEB19B-1592-47E4-82F5-5F2C6D28A671}" type="parTrans" cxnId="{E08E7D0C-70BA-44ED-96F2-7D5DD4F799E1}">
      <dgm:prSet/>
      <dgm:spPr/>
      <dgm:t>
        <a:bodyPr/>
        <a:lstStyle/>
        <a:p>
          <a:endParaRPr lang="en-AU" sz="2400">
            <a:latin typeface="+mn-lt"/>
          </a:endParaRPr>
        </a:p>
      </dgm:t>
    </dgm:pt>
    <dgm:pt modelId="{B5BB8916-76D2-4216-BCA3-E80C066A800D}" type="sibTrans" cxnId="{E08E7D0C-70BA-44ED-96F2-7D5DD4F799E1}">
      <dgm:prSet/>
      <dgm:spPr/>
      <dgm:t>
        <a:bodyPr/>
        <a:lstStyle/>
        <a:p>
          <a:endParaRPr lang="en-AU" sz="2400">
            <a:latin typeface="+mn-lt"/>
          </a:endParaRPr>
        </a:p>
      </dgm:t>
    </dgm:pt>
    <dgm:pt modelId="{1E019D81-1899-46C8-A65A-422CEF7959AD}" type="pres">
      <dgm:prSet presAssocID="{97F9A261-4ACC-4794-9D3C-6E060F0B6400}" presName="Name0" presStyleCnt="0">
        <dgm:presLayoutVars>
          <dgm:chMax val="1"/>
          <dgm:dir/>
          <dgm:animLvl val="ctr"/>
          <dgm:resizeHandles val="exact"/>
        </dgm:presLayoutVars>
      </dgm:prSet>
      <dgm:spPr/>
    </dgm:pt>
    <dgm:pt modelId="{DD6CD3A6-6D09-4169-A84F-E9066C7394FD}" type="pres">
      <dgm:prSet presAssocID="{290093CE-181E-465C-AF97-2D92963E3EA9}" presName="centerShape" presStyleLbl="node0" presStyleIdx="0" presStyleCnt="1" custScaleX="93773" custScaleY="94641"/>
      <dgm:spPr/>
    </dgm:pt>
    <dgm:pt modelId="{58F8208B-8A03-4C57-AE7D-AA16E1584575}" type="pres">
      <dgm:prSet presAssocID="{8D8C1B37-FC1E-48D7-AEBE-E04A5AB92D83}" presName="node" presStyleLbl="node1" presStyleIdx="0" presStyleCnt="4">
        <dgm:presLayoutVars>
          <dgm:bulletEnabled val="1"/>
        </dgm:presLayoutVars>
      </dgm:prSet>
      <dgm:spPr/>
    </dgm:pt>
    <dgm:pt modelId="{1FCE8E2B-A880-4D6F-878E-1957A4A51932}" type="pres">
      <dgm:prSet presAssocID="{8D8C1B37-FC1E-48D7-AEBE-E04A5AB92D83}" presName="dummy" presStyleCnt="0"/>
      <dgm:spPr/>
    </dgm:pt>
    <dgm:pt modelId="{7F84F4F5-1306-4345-ACA7-0EE0920D54D1}" type="pres">
      <dgm:prSet presAssocID="{D24376B8-1CF3-42F5-868F-56EA8BEFBB69}" presName="sibTrans" presStyleLbl="sibTrans2D1" presStyleIdx="0" presStyleCnt="4" custScaleX="98246"/>
      <dgm:spPr/>
    </dgm:pt>
    <dgm:pt modelId="{7B2CF99F-0FCB-4FA9-B1F3-CEB1934D7296}" type="pres">
      <dgm:prSet presAssocID="{ED5F1D7B-850C-4317-85E2-C85EB7C0FE28}" presName="node" presStyleLbl="node1" presStyleIdx="1" presStyleCnt="4">
        <dgm:presLayoutVars>
          <dgm:bulletEnabled val="1"/>
        </dgm:presLayoutVars>
      </dgm:prSet>
      <dgm:spPr/>
    </dgm:pt>
    <dgm:pt modelId="{C56E2158-E6E5-4834-A532-B2EB50B314ED}" type="pres">
      <dgm:prSet presAssocID="{ED5F1D7B-850C-4317-85E2-C85EB7C0FE28}" presName="dummy" presStyleCnt="0"/>
      <dgm:spPr/>
    </dgm:pt>
    <dgm:pt modelId="{5087AB30-9F4D-4F49-9062-220D776731B6}" type="pres">
      <dgm:prSet presAssocID="{9205AE0C-F07F-4EE9-BACE-A551320698C6}" presName="sibTrans" presStyleLbl="sibTrans2D1" presStyleIdx="1" presStyleCnt="4"/>
      <dgm:spPr/>
    </dgm:pt>
    <dgm:pt modelId="{F347CA48-035A-42F6-A011-81F088FE30D8}" type="pres">
      <dgm:prSet presAssocID="{5ED88AA2-44BF-4460-BD99-080170B5234D}" presName="node" presStyleLbl="node1" presStyleIdx="2" presStyleCnt="4" custScaleX="112897" custScaleY="105658">
        <dgm:presLayoutVars>
          <dgm:bulletEnabled val="1"/>
        </dgm:presLayoutVars>
      </dgm:prSet>
      <dgm:spPr/>
    </dgm:pt>
    <dgm:pt modelId="{9D037643-18D1-4C7A-BDEA-E18ED55B880B}" type="pres">
      <dgm:prSet presAssocID="{5ED88AA2-44BF-4460-BD99-080170B5234D}" presName="dummy" presStyleCnt="0"/>
      <dgm:spPr/>
    </dgm:pt>
    <dgm:pt modelId="{B4148570-37B7-4252-8D11-73D43F087BB2}" type="pres">
      <dgm:prSet presAssocID="{2AC10F91-75CC-439B-865A-2D540E948CCC}" presName="sibTrans" presStyleLbl="sibTrans2D1" presStyleIdx="2" presStyleCnt="4"/>
      <dgm:spPr/>
    </dgm:pt>
    <dgm:pt modelId="{861C50AF-FC1F-45BF-BE5A-8524D7AEE9E6}" type="pres">
      <dgm:prSet presAssocID="{697B0DA0-59C6-4FBC-914A-5BA61ED02FC0}" presName="node" presStyleLbl="node1" presStyleIdx="3" presStyleCnt="4">
        <dgm:presLayoutVars>
          <dgm:bulletEnabled val="1"/>
        </dgm:presLayoutVars>
      </dgm:prSet>
      <dgm:spPr/>
    </dgm:pt>
    <dgm:pt modelId="{A8395B2C-370A-4291-946A-986CB8A0BCBE}" type="pres">
      <dgm:prSet presAssocID="{697B0DA0-59C6-4FBC-914A-5BA61ED02FC0}" presName="dummy" presStyleCnt="0"/>
      <dgm:spPr/>
    </dgm:pt>
    <dgm:pt modelId="{C947C453-5DF5-4EA1-BF52-BD653F1FD0BA}" type="pres">
      <dgm:prSet presAssocID="{B5BB8916-76D2-4216-BCA3-E80C066A800D}" presName="sibTrans" presStyleLbl="sibTrans2D1" presStyleIdx="3" presStyleCnt="4"/>
      <dgm:spPr/>
    </dgm:pt>
  </dgm:ptLst>
  <dgm:cxnLst>
    <dgm:cxn modelId="{E08E7D0C-70BA-44ED-96F2-7D5DD4F799E1}" srcId="{290093CE-181E-465C-AF97-2D92963E3EA9}" destId="{697B0DA0-59C6-4FBC-914A-5BA61ED02FC0}" srcOrd="3" destOrd="0" parTransId="{F3FEB19B-1592-47E4-82F5-5F2C6D28A671}" sibTransId="{B5BB8916-76D2-4216-BCA3-E80C066A800D}"/>
    <dgm:cxn modelId="{0FBEA311-39BD-4E4A-8B29-2EF86238D0EA}" type="presOf" srcId="{ED5F1D7B-850C-4317-85E2-C85EB7C0FE28}" destId="{7B2CF99F-0FCB-4FA9-B1F3-CEB1934D7296}" srcOrd="0" destOrd="0" presId="urn:microsoft.com/office/officeart/2005/8/layout/radial6"/>
    <dgm:cxn modelId="{07CE025B-9552-497C-A440-94C40E56074B}" type="presOf" srcId="{290093CE-181E-465C-AF97-2D92963E3EA9}" destId="{DD6CD3A6-6D09-4169-A84F-E9066C7394FD}" srcOrd="0" destOrd="0" presId="urn:microsoft.com/office/officeart/2005/8/layout/radial6"/>
    <dgm:cxn modelId="{1166AE67-4909-44D3-B8D6-7267AC20D96F}" srcId="{97F9A261-4ACC-4794-9D3C-6E060F0B6400}" destId="{290093CE-181E-465C-AF97-2D92963E3EA9}" srcOrd="0" destOrd="0" parTransId="{EC299C78-E9A7-49BF-A273-8F90B5206F17}" sibTransId="{88E32C4A-DA97-4250-B5B4-D9521D89FC5D}"/>
    <dgm:cxn modelId="{A010A04F-3BCC-4819-A948-F53C4A897A1E}" srcId="{290093CE-181E-465C-AF97-2D92963E3EA9}" destId="{ED5F1D7B-850C-4317-85E2-C85EB7C0FE28}" srcOrd="1" destOrd="0" parTransId="{625D1DF3-0B3E-4100-A27E-4AE3B1FABD2C}" sibTransId="{9205AE0C-F07F-4EE9-BACE-A551320698C6}"/>
    <dgm:cxn modelId="{5A332150-4635-4075-B853-1960C4F352BC}" type="presOf" srcId="{B5BB8916-76D2-4216-BCA3-E80C066A800D}" destId="{C947C453-5DF5-4EA1-BF52-BD653F1FD0BA}" srcOrd="0" destOrd="0" presId="urn:microsoft.com/office/officeart/2005/8/layout/radial6"/>
    <dgm:cxn modelId="{BCAB3E56-C0E8-4C4E-8FCA-F6D83CD6B360}" type="presOf" srcId="{5ED88AA2-44BF-4460-BD99-080170B5234D}" destId="{F347CA48-035A-42F6-A011-81F088FE30D8}" srcOrd="0" destOrd="0" presId="urn:microsoft.com/office/officeart/2005/8/layout/radial6"/>
    <dgm:cxn modelId="{C7B4EF79-2A63-430C-9273-096FA291C40D}" type="presOf" srcId="{9205AE0C-F07F-4EE9-BACE-A551320698C6}" destId="{5087AB30-9F4D-4F49-9062-220D776731B6}" srcOrd="0" destOrd="0" presId="urn:microsoft.com/office/officeart/2005/8/layout/radial6"/>
    <dgm:cxn modelId="{1C14687D-6F30-47CE-A625-392490015E2D}" type="presOf" srcId="{2AC10F91-75CC-439B-865A-2D540E948CCC}" destId="{B4148570-37B7-4252-8D11-73D43F087BB2}" srcOrd="0" destOrd="0" presId="urn:microsoft.com/office/officeart/2005/8/layout/radial6"/>
    <dgm:cxn modelId="{42316A94-422D-4A21-9600-4E0DE5E7D70E}" type="presOf" srcId="{8D8C1B37-FC1E-48D7-AEBE-E04A5AB92D83}" destId="{58F8208B-8A03-4C57-AE7D-AA16E1584575}" srcOrd="0" destOrd="0" presId="urn:microsoft.com/office/officeart/2005/8/layout/radial6"/>
    <dgm:cxn modelId="{91CBCD95-BDF1-414E-854B-405962D874E7}" type="presOf" srcId="{D24376B8-1CF3-42F5-868F-56EA8BEFBB69}" destId="{7F84F4F5-1306-4345-ACA7-0EE0920D54D1}" srcOrd="0" destOrd="0" presId="urn:microsoft.com/office/officeart/2005/8/layout/radial6"/>
    <dgm:cxn modelId="{6371FEA6-BA8D-4B9C-A07F-780F1B108C8D}" type="presOf" srcId="{97F9A261-4ACC-4794-9D3C-6E060F0B6400}" destId="{1E019D81-1899-46C8-A65A-422CEF7959AD}" srcOrd="0" destOrd="0" presId="urn:microsoft.com/office/officeart/2005/8/layout/radial6"/>
    <dgm:cxn modelId="{D476D0B3-997F-458A-B7CB-3D97400C3257}" srcId="{290093CE-181E-465C-AF97-2D92963E3EA9}" destId="{5ED88AA2-44BF-4460-BD99-080170B5234D}" srcOrd="2" destOrd="0" parTransId="{355177F9-BA11-4851-B982-5A7D81FBE218}" sibTransId="{2AC10F91-75CC-439B-865A-2D540E948CCC}"/>
    <dgm:cxn modelId="{1C041DD6-694F-4CA2-8F06-189E58E5A6EE}" type="presOf" srcId="{697B0DA0-59C6-4FBC-914A-5BA61ED02FC0}" destId="{861C50AF-FC1F-45BF-BE5A-8524D7AEE9E6}" srcOrd="0" destOrd="0" presId="urn:microsoft.com/office/officeart/2005/8/layout/radial6"/>
    <dgm:cxn modelId="{55D023F4-E2E1-4854-8D65-BD6AE6B31027}" srcId="{290093CE-181E-465C-AF97-2D92963E3EA9}" destId="{8D8C1B37-FC1E-48D7-AEBE-E04A5AB92D83}" srcOrd="0" destOrd="0" parTransId="{8826D5A4-2FCA-46EB-BB01-B0BFD8A81D7D}" sibTransId="{D24376B8-1CF3-42F5-868F-56EA8BEFBB69}"/>
    <dgm:cxn modelId="{66FA7359-CC06-4336-A326-890C77025B7E}" type="presParOf" srcId="{1E019D81-1899-46C8-A65A-422CEF7959AD}" destId="{DD6CD3A6-6D09-4169-A84F-E9066C7394FD}" srcOrd="0" destOrd="0" presId="urn:microsoft.com/office/officeart/2005/8/layout/radial6"/>
    <dgm:cxn modelId="{9F854F31-0625-463D-8CD0-C3121EB556DD}" type="presParOf" srcId="{1E019D81-1899-46C8-A65A-422CEF7959AD}" destId="{58F8208B-8A03-4C57-AE7D-AA16E1584575}" srcOrd="1" destOrd="0" presId="urn:microsoft.com/office/officeart/2005/8/layout/radial6"/>
    <dgm:cxn modelId="{A0FC2043-0CFA-4FCE-BD7B-B743400EF2E7}" type="presParOf" srcId="{1E019D81-1899-46C8-A65A-422CEF7959AD}" destId="{1FCE8E2B-A880-4D6F-878E-1957A4A51932}" srcOrd="2" destOrd="0" presId="urn:microsoft.com/office/officeart/2005/8/layout/radial6"/>
    <dgm:cxn modelId="{6E955AFB-1974-43C9-850D-63E29D58129D}" type="presParOf" srcId="{1E019D81-1899-46C8-A65A-422CEF7959AD}" destId="{7F84F4F5-1306-4345-ACA7-0EE0920D54D1}" srcOrd="3" destOrd="0" presId="urn:microsoft.com/office/officeart/2005/8/layout/radial6"/>
    <dgm:cxn modelId="{9C7893D8-D191-412F-A045-48EFCD803A56}" type="presParOf" srcId="{1E019D81-1899-46C8-A65A-422CEF7959AD}" destId="{7B2CF99F-0FCB-4FA9-B1F3-CEB1934D7296}" srcOrd="4" destOrd="0" presId="urn:microsoft.com/office/officeart/2005/8/layout/radial6"/>
    <dgm:cxn modelId="{53E2D4AE-6AA4-48C6-8BC0-6748AFD26D53}" type="presParOf" srcId="{1E019D81-1899-46C8-A65A-422CEF7959AD}" destId="{C56E2158-E6E5-4834-A532-B2EB50B314ED}" srcOrd="5" destOrd="0" presId="urn:microsoft.com/office/officeart/2005/8/layout/radial6"/>
    <dgm:cxn modelId="{15C45F96-CC7E-439F-863C-5D597648AD76}" type="presParOf" srcId="{1E019D81-1899-46C8-A65A-422CEF7959AD}" destId="{5087AB30-9F4D-4F49-9062-220D776731B6}" srcOrd="6" destOrd="0" presId="urn:microsoft.com/office/officeart/2005/8/layout/radial6"/>
    <dgm:cxn modelId="{F138681F-7DE6-450A-A90B-45B8CA83CC32}" type="presParOf" srcId="{1E019D81-1899-46C8-A65A-422CEF7959AD}" destId="{F347CA48-035A-42F6-A011-81F088FE30D8}" srcOrd="7" destOrd="0" presId="urn:microsoft.com/office/officeart/2005/8/layout/radial6"/>
    <dgm:cxn modelId="{13D17785-F09A-4CBE-8524-342126855A9D}" type="presParOf" srcId="{1E019D81-1899-46C8-A65A-422CEF7959AD}" destId="{9D037643-18D1-4C7A-BDEA-E18ED55B880B}" srcOrd="8" destOrd="0" presId="urn:microsoft.com/office/officeart/2005/8/layout/radial6"/>
    <dgm:cxn modelId="{4E4B85C7-CF59-43D2-9C3D-F7113DA85B3C}" type="presParOf" srcId="{1E019D81-1899-46C8-A65A-422CEF7959AD}" destId="{B4148570-37B7-4252-8D11-73D43F087BB2}" srcOrd="9" destOrd="0" presId="urn:microsoft.com/office/officeart/2005/8/layout/radial6"/>
    <dgm:cxn modelId="{954ACBFE-E989-4647-8EDE-280E93D5A1D7}" type="presParOf" srcId="{1E019D81-1899-46C8-A65A-422CEF7959AD}" destId="{861C50AF-FC1F-45BF-BE5A-8524D7AEE9E6}" srcOrd="10" destOrd="0" presId="urn:microsoft.com/office/officeart/2005/8/layout/radial6"/>
    <dgm:cxn modelId="{553BB8DD-AEF3-4F50-92AB-32A93AD648ED}" type="presParOf" srcId="{1E019D81-1899-46C8-A65A-422CEF7959AD}" destId="{A8395B2C-370A-4291-946A-986CB8A0BCBE}" srcOrd="11" destOrd="0" presId="urn:microsoft.com/office/officeart/2005/8/layout/radial6"/>
    <dgm:cxn modelId="{995A33EE-D29E-4E1E-B9C7-3B7EDE3D6AC6}" type="presParOf" srcId="{1E019D81-1899-46C8-A65A-422CEF7959AD}" destId="{C947C453-5DF5-4EA1-BF52-BD653F1FD0BA}"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47C453-5DF5-4EA1-BF52-BD653F1FD0BA}">
      <dsp:nvSpPr>
        <dsp:cNvPr id="0" name=""/>
        <dsp:cNvSpPr/>
      </dsp:nvSpPr>
      <dsp:spPr>
        <a:xfrm>
          <a:off x="2073836" y="593808"/>
          <a:ext cx="4081926" cy="4081926"/>
        </a:xfrm>
        <a:prstGeom prst="blockArc">
          <a:avLst>
            <a:gd name="adj1" fmla="val 10800000"/>
            <a:gd name="adj2" fmla="val 16200000"/>
            <a:gd name="adj3" fmla="val 4644"/>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148570-37B7-4252-8D11-73D43F087BB2}">
      <dsp:nvSpPr>
        <dsp:cNvPr id="0" name=""/>
        <dsp:cNvSpPr/>
      </dsp:nvSpPr>
      <dsp:spPr>
        <a:xfrm>
          <a:off x="2073836" y="593808"/>
          <a:ext cx="4081926" cy="4081926"/>
        </a:xfrm>
        <a:prstGeom prst="blockArc">
          <a:avLst>
            <a:gd name="adj1" fmla="val 5400000"/>
            <a:gd name="adj2" fmla="val 10800000"/>
            <a:gd name="adj3" fmla="val 4644"/>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87AB30-9F4D-4F49-9062-220D776731B6}">
      <dsp:nvSpPr>
        <dsp:cNvPr id="0" name=""/>
        <dsp:cNvSpPr/>
      </dsp:nvSpPr>
      <dsp:spPr>
        <a:xfrm>
          <a:off x="2073836" y="593808"/>
          <a:ext cx="4081926" cy="4081926"/>
        </a:xfrm>
        <a:prstGeom prst="blockArc">
          <a:avLst>
            <a:gd name="adj1" fmla="val 0"/>
            <a:gd name="adj2" fmla="val 5400000"/>
            <a:gd name="adj3" fmla="val 4644"/>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F84F4F5-1306-4345-ACA7-0EE0920D54D1}">
      <dsp:nvSpPr>
        <dsp:cNvPr id="0" name=""/>
        <dsp:cNvSpPr/>
      </dsp:nvSpPr>
      <dsp:spPr>
        <a:xfrm>
          <a:off x="2109635" y="593808"/>
          <a:ext cx="4010329" cy="4081926"/>
        </a:xfrm>
        <a:prstGeom prst="blockArc">
          <a:avLst>
            <a:gd name="adj1" fmla="val 16200000"/>
            <a:gd name="adj2" fmla="val 0"/>
            <a:gd name="adj3" fmla="val 4644"/>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6CD3A6-6D09-4169-A84F-E9066C7394FD}">
      <dsp:nvSpPr>
        <dsp:cNvPr id="0" name=""/>
        <dsp:cNvSpPr/>
      </dsp:nvSpPr>
      <dsp:spPr>
        <a:xfrm>
          <a:off x="3233056" y="1744866"/>
          <a:ext cx="1763487" cy="177981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r>
            <a:rPr lang="en-AU" sz="2800" kern="1200" dirty="0">
              <a:latin typeface="+mn-lt"/>
            </a:rPr>
            <a:t>Exercise in CHF</a:t>
          </a:r>
        </a:p>
      </dsp:txBody>
      <dsp:txXfrm>
        <a:off x="3491313" y="2005513"/>
        <a:ext cx="1246973" cy="1258517"/>
      </dsp:txXfrm>
    </dsp:sp>
    <dsp:sp modelId="{58F8208B-8A03-4C57-AE7D-AA16E1584575}">
      <dsp:nvSpPr>
        <dsp:cNvPr id="0" name=""/>
        <dsp:cNvSpPr/>
      </dsp:nvSpPr>
      <dsp:spPr>
        <a:xfrm>
          <a:off x="3456592" y="-17007"/>
          <a:ext cx="1316414" cy="1316414"/>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AU" sz="2000" kern="1200" dirty="0">
              <a:latin typeface="+mn-lt"/>
              <a:cs typeface="Times New Roman" panose="02020603050405020304" pitchFamily="18" charset="0"/>
            </a:rPr>
            <a:t>↑ Quality of Life</a:t>
          </a:r>
          <a:endParaRPr lang="en-AU" sz="2000" kern="1200" dirty="0">
            <a:latin typeface="+mn-lt"/>
          </a:endParaRPr>
        </a:p>
      </dsp:txBody>
      <dsp:txXfrm>
        <a:off x="3649376" y="175777"/>
        <a:ext cx="930846" cy="930846"/>
      </dsp:txXfrm>
    </dsp:sp>
    <dsp:sp modelId="{7B2CF99F-0FCB-4FA9-B1F3-CEB1934D7296}">
      <dsp:nvSpPr>
        <dsp:cNvPr id="0" name=""/>
        <dsp:cNvSpPr/>
      </dsp:nvSpPr>
      <dsp:spPr>
        <a:xfrm>
          <a:off x="5450165" y="1976565"/>
          <a:ext cx="1316414" cy="1316414"/>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AU" sz="2000" kern="1200" dirty="0">
              <a:latin typeface="+mn-lt"/>
              <a:cs typeface="Times New Roman" panose="02020603050405020304" pitchFamily="18" charset="0"/>
            </a:rPr>
            <a:t>↑ </a:t>
          </a:r>
          <a:r>
            <a:rPr lang="en-AU" sz="1950" kern="1200" dirty="0">
              <a:latin typeface="+mn-lt"/>
              <a:cs typeface="Times New Roman" panose="02020603050405020304" pitchFamily="18" charset="0"/>
            </a:rPr>
            <a:t>Physical Function</a:t>
          </a:r>
          <a:endParaRPr lang="en-AU" sz="1950" kern="1200" dirty="0">
            <a:latin typeface="+mn-lt"/>
          </a:endParaRPr>
        </a:p>
      </dsp:txBody>
      <dsp:txXfrm>
        <a:off x="5642949" y="2169349"/>
        <a:ext cx="930846" cy="930846"/>
      </dsp:txXfrm>
    </dsp:sp>
    <dsp:sp modelId="{F347CA48-035A-42F6-A011-81F088FE30D8}">
      <dsp:nvSpPr>
        <dsp:cNvPr id="0" name=""/>
        <dsp:cNvSpPr/>
      </dsp:nvSpPr>
      <dsp:spPr>
        <a:xfrm>
          <a:off x="3371703" y="3932896"/>
          <a:ext cx="1486192" cy="1390897"/>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AU" sz="1900" kern="1200" dirty="0">
              <a:latin typeface="+mn-lt"/>
              <a:cs typeface="Times New Roman" panose="02020603050405020304" pitchFamily="18" charset="0"/>
            </a:rPr>
            <a:t>↓ </a:t>
          </a:r>
          <a:r>
            <a:rPr lang="en-AU" sz="1850" kern="1200" dirty="0">
              <a:latin typeface="+mn-lt"/>
              <a:cs typeface="Times New Roman" panose="02020603050405020304" pitchFamily="18" charset="0"/>
            </a:rPr>
            <a:t>Admission Rates</a:t>
          </a:r>
          <a:endParaRPr lang="en-AU" sz="1850" kern="1200" dirty="0">
            <a:latin typeface="+mn-lt"/>
          </a:endParaRPr>
        </a:p>
      </dsp:txBody>
      <dsp:txXfrm>
        <a:off x="3589351" y="4136588"/>
        <a:ext cx="1050896" cy="983513"/>
      </dsp:txXfrm>
    </dsp:sp>
    <dsp:sp modelId="{861C50AF-FC1F-45BF-BE5A-8524D7AEE9E6}">
      <dsp:nvSpPr>
        <dsp:cNvPr id="0" name=""/>
        <dsp:cNvSpPr/>
      </dsp:nvSpPr>
      <dsp:spPr>
        <a:xfrm>
          <a:off x="1463020" y="1976565"/>
          <a:ext cx="1316414" cy="1316414"/>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AU" sz="2000" kern="1200">
              <a:latin typeface="+mn-lt"/>
              <a:cs typeface="Times New Roman" panose="02020603050405020304" pitchFamily="18" charset="0"/>
            </a:rPr>
            <a:t>↑ Exercise Capacity</a:t>
          </a:r>
          <a:endParaRPr lang="en-AU" sz="2000" kern="1200" dirty="0">
            <a:latin typeface="+mn-lt"/>
          </a:endParaRPr>
        </a:p>
      </dsp:txBody>
      <dsp:txXfrm>
        <a:off x="1655804" y="2169349"/>
        <a:ext cx="930846" cy="93084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47B839E4-A057-084B-A8A0-04F0A2C3F0A6}" type="datetimeFigureOut">
              <a:rPr lang="en-US" smtClean="0"/>
              <a:t>7/30/2018</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2E34DCA7-D66F-E34C-A40D-53AA0680A2D7}" type="slidenum">
              <a:rPr lang="en-US" smtClean="0"/>
              <a:t>‹#›</a:t>
            </a:fld>
            <a:endParaRPr lang="en-US"/>
          </a:p>
        </p:txBody>
      </p:sp>
    </p:spTree>
    <p:extLst>
      <p:ext uri="{BB962C8B-B14F-4D97-AF65-F5344CB8AC3E}">
        <p14:creationId xmlns:p14="http://schemas.microsoft.com/office/powerpoint/2010/main" val="653680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4C3A92B-D245-C74A-AD1C-A7E9D68C21D7}" type="datetimeFigureOut">
              <a:rPr lang="en-US" smtClean="0"/>
              <a:t>7/30/2018</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FF3DE2B-9EF7-E44A-8A8D-81262F2C73F5}" type="slidenum">
              <a:rPr lang="en-US" smtClean="0"/>
              <a:t>‹#›</a:t>
            </a:fld>
            <a:endParaRPr lang="en-US"/>
          </a:p>
        </p:txBody>
      </p:sp>
    </p:spTree>
    <p:extLst>
      <p:ext uri="{BB962C8B-B14F-4D97-AF65-F5344CB8AC3E}">
        <p14:creationId xmlns:p14="http://schemas.microsoft.com/office/powerpoint/2010/main" val="12247853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sz="1600" dirty="0"/>
              <a:t>Good morning. My</a:t>
            </a:r>
            <a:r>
              <a:rPr lang="en-AU" sz="1600" baseline="0" dirty="0"/>
              <a:t> name is Katie and I’m going to be presenting </a:t>
            </a:r>
            <a:r>
              <a:rPr lang="en-AU" sz="1600" baseline="0" dirty="0">
                <a:solidFill>
                  <a:schemeClr val="accent1"/>
                </a:solidFill>
              </a:rPr>
              <a:t>a</a:t>
            </a:r>
            <a:r>
              <a:rPr lang="en-AU" sz="1600" dirty="0">
                <a:solidFill>
                  <a:schemeClr val="accent1"/>
                </a:solidFill>
              </a:rPr>
              <a:t> systematic </a:t>
            </a:r>
            <a:r>
              <a:rPr lang="en-AU" sz="1600" dirty="0">
                <a:solidFill>
                  <a:schemeClr val="accent6"/>
                </a:solidFill>
              </a:rPr>
              <a:t>review and meta-analysis </a:t>
            </a:r>
            <a:r>
              <a:rPr lang="en-AU" sz="1600" dirty="0">
                <a:solidFill>
                  <a:schemeClr val="accent1"/>
                </a:solidFill>
              </a:rPr>
              <a:t>on the effect of </a:t>
            </a:r>
            <a:r>
              <a:rPr lang="en-AU" sz="1600" dirty="0">
                <a:solidFill>
                  <a:schemeClr val="accent6"/>
                </a:solidFill>
              </a:rPr>
              <a:t>exercise parameters </a:t>
            </a:r>
            <a:r>
              <a:rPr lang="en-AU" sz="1600" dirty="0">
                <a:solidFill>
                  <a:schemeClr val="accent1"/>
                </a:solidFill>
              </a:rPr>
              <a:t>on </a:t>
            </a:r>
            <a:r>
              <a:rPr lang="en-AU" sz="1600" dirty="0">
                <a:solidFill>
                  <a:schemeClr val="accent6"/>
                </a:solidFill>
              </a:rPr>
              <a:t>quality of life </a:t>
            </a:r>
            <a:r>
              <a:rPr lang="en-AU" sz="1600" dirty="0">
                <a:solidFill>
                  <a:schemeClr val="accent1"/>
                </a:solidFill>
              </a:rPr>
              <a:t>and </a:t>
            </a:r>
            <a:r>
              <a:rPr lang="en-AU" sz="1600" dirty="0">
                <a:solidFill>
                  <a:schemeClr val="accent6"/>
                </a:solidFill>
              </a:rPr>
              <a:t>physical function </a:t>
            </a:r>
            <a:r>
              <a:rPr lang="en-AU" sz="1600" dirty="0">
                <a:solidFill>
                  <a:schemeClr val="accent1"/>
                </a:solidFill>
              </a:rPr>
              <a:t>in community dwelling people with </a:t>
            </a:r>
            <a:r>
              <a:rPr lang="en-AU" sz="1600" dirty="0">
                <a:solidFill>
                  <a:schemeClr val="accent6"/>
                </a:solidFill>
              </a:rPr>
              <a:t>Chronic Heart Failure.</a:t>
            </a:r>
            <a:r>
              <a:rPr lang="en-AU" sz="1600" baseline="0" dirty="0">
                <a:solidFill>
                  <a:schemeClr val="accent6"/>
                </a:solidFill>
              </a:rPr>
              <a:t> I’d like to acknowledge my research team for their assistance with this project, and thank the organising committee for the opportunity to present my research today. </a:t>
            </a:r>
            <a:endParaRPr lang="en-AU" dirty="0"/>
          </a:p>
        </p:txBody>
      </p:sp>
      <p:sp>
        <p:nvSpPr>
          <p:cNvPr id="4" name="Slide Number Placeholder 3"/>
          <p:cNvSpPr>
            <a:spLocks noGrp="1"/>
          </p:cNvSpPr>
          <p:nvPr>
            <p:ph type="sldNum" sz="quarter" idx="10"/>
          </p:nvPr>
        </p:nvSpPr>
        <p:spPr/>
        <p:txBody>
          <a:bodyPr/>
          <a:lstStyle/>
          <a:p>
            <a:fld id="{CFF3DE2B-9EF7-E44A-8A8D-81262F2C73F5}" type="slidenum">
              <a:rPr lang="en-US" smtClean="0"/>
              <a:t>1</a:t>
            </a:fld>
            <a:endParaRPr lang="en-US"/>
          </a:p>
        </p:txBody>
      </p:sp>
    </p:spTree>
    <p:extLst>
      <p:ext uri="{BB962C8B-B14F-4D97-AF65-F5344CB8AC3E}">
        <p14:creationId xmlns:p14="http://schemas.microsoft.com/office/powerpoint/2010/main" val="11556197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Arial" charset="0"/>
                <a:ea typeface="+mn-ea"/>
                <a:cs typeface="+mn-cs"/>
              </a:rPr>
              <a:t>23 studies included</a:t>
            </a:r>
            <a:r>
              <a:rPr lang="en-AU" sz="1200" kern="1200" baseline="0" dirty="0">
                <a:solidFill>
                  <a:schemeClr val="tx1"/>
                </a:solidFill>
                <a:effectLst/>
                <a:latin typeface="Arial" charset="0"/>
                <a:ea typeface="+mn-ea"/>
                <a:cs typeface="+mn-cs"/>
              </a:rPr>
              <a:t> functional outcome measures. </a:t>
            </a:r>
            <a:r>
              <a:rPr lang="en-AU" sz="1200" kern="1200" dirty="0">
                <a:solidFill>
                  <a:schemeClr val="tx1"/>
                </a:solidFill>
                <a:effectLst/>
                <a:latin typeface="Arial" charset="0"/>
                <a:ea typeface="+mn-ea"/>
                <a:cs typeface="+mn-cs"/>
              </a:rPr>
              <a:t>Four studies were</a:t>
            </a:r>
            <a:r>
              <a:rPr lang="en-AU" sz="1200" kern="1200" baseline="0" dirty="0">
                <a:solidFill>
                  <a:schemeClr val="tx1"/>
                </a:solidFill>
                <a:effectLst/>
                <a:latin typeface="Arial" charset="0"/>
                <a:ea typeface="+mn-ea"/>
                <a:cs typeface="+mn-cs"/>
              </a:rPr>
              <a:t> not able to be included in the analysis.</a:t>
            </a:r>
          </a:p>
          <a:p>
            <a:endParaRPr lang="en-AU" sz="1200" kern="1200" baseline="0" dirty="0">
              <a:solidFill>
                <a:schemeClr val="tx1"/>
              </a:solidFill>
              <a:effectLst/>
              <a:latin typeface="Arial" charset="0"/>
              <a:ea typeface="+mn-ea"/>
              <a:cs typeface="+mn-cs"/>
            </a:endParaRPr>
          </a:p>
          <a:p>
            <a:r>
              <a:rPr lang="en-AU" sz="1200" kern="1200" dirty="0">
                <a:solidFill>
                  <a:schemeClr val="tx1"/>
                </a:solidFill>
                <a:effectLst/>
                <a:latin typeface="Arial" charset="0"/>
                <a:ea typeface="+mn-ea"/>
                <a:cs typeface="+mn-cs"/>
              </a:rPr>
              <a:t>The remaining studies showed a significant increase </a:t>
            </a:r>
            <a:r>
              <a:rPr lang="en-AU" sz="1200" kern="1200" dirty="0" err="1">
                <a:solidFill>
                  <a:schemeClr val="tx1"/>
                </a:solidFill>
                <a:effectLst/>
                <a:latin typeface="Arial" charset="0"/>
                <a:ea typeface="+mn-ea"/>
                <a:cs typeface="+mn-cs"/>
              </a:rPr>
              <a:t>inphysical</a:t>
            </a:r>
            <a:r>
              <a:rPr lang="en-AU" sz="1200" kern="1200" dirty="0">
                <a:solidFill>
                  <a:schemeClr val="tx1"/>
                </a:solidFill>
                <a:effectLst/>
                <a:latin typeface="Arial" charset="0"/>
                <a:ea typeface="+mn-ea"/>
                <a:cs typeface="+mn-cs"/>
              </a:rPr>
              <a:t>  function following exercise training, with SMD</a:t>
            </a:r>
            <a:r>
              <a:rPr lang="en-AU" sz="1200" kern="1200" baseline="0" dirty="0">
                <a:solidFill>
                  <a:schemeClr val="tx1"/>
                </a:solidFill>
                <a:effectLst/>
                <a:latin typeface="Arial" charset="0"/>
                <a:ea typeface="+mn-ea"/>
                <a:cs typeface="+mn-cs"/>
              </a:rPr>
              <a:t> of </a:t>
            </a:r>
            <a:r>
              <a:rPr lang="en-AU" sz="1200" kern="1200" dirty="0">
                <a:solidFill>
                  <a:schemeClr val="tx1"/>
                </a:solidFill>
                <a:effectLst/>
                <a:latin typeface="Arial" charset="0"/>
                <a:ea typeface="+mn-ea"/>
                <a:cs typeface="+mn-cs"/>
              </a:rPr>
              <a:t>0.89</a:t>
            </a:r>
            <a:r>
              <a:rPr lang="en-AU" sz="1200" kern="1200" baseline="0" dirty="0">
                <a:solidFill>
                  <a:schemeClr val="tx1"/>
                </a:solidFill>
                <a:effectLst/>
                <a:latin typeface="Arial" charset="0"/>
                <a:ea typeface="+mn-ea"/>
                <a:cs typeface="+mn-cs"/>
              </a:rPr>
              <a:t> and 95% CIs of </a:t>
            </a:r>
            <a:r>
              <a:rPr lang="en-AU" sz="1200" kern="1200" dirty="0">
                <a:solidFill>
                  <a:schemeClr val="tx1"/>
                </a:solidFill>
                <a:effectLst/>
                <a:latin typeface="Arial" charset="0"/>
                <a:ea typeface="+mn-ea"/>
                <a:cs typeface="+mn-cs"/>
              </a:rPr>
              <a:t>0.40 – 1.38,</a:t>
            </a:r>
            <a:r>
              <a:rPr lang="en-AU" sz="1200" kern="1200" baseline="0" dirty="0">
                <a:solidFill>
                  <a:schemeClr val="tx1"/>
                </a:solidFill>
                <a:effectLst/>
                <a:latin typeface="Arial" charset="0"/>
                <a:ea typeface="+mn-ea"/>
                <a:cs typeface="+mn-cs"/>
              </a:rPr>
              <a:t> which was significant. </a:t>
            </a:r>
          </a:p>
          <a:p>
            <a:endParaRPr lang="en-AU" sz="1200" kern="1200" dirty="0">
              <a:solidFill>
                <a:schemeClr val="tx1"/>
              </a:solidFill>
              <a:effectLst/>
              <a:latin typeface="Arial" charset="0"/>
              <a:ea typeface="+mn-ea"/>
              <a:cs typeface="+mn-cs"/>
            </a:endParaRPr>
          </a:p>
          <a:p>
            <a:r>
              <a:rPr lang="en-AU" sz="1200" kern="1200" dirty="0">
                <a:solidFill>
                  <a:schemeClr val="tx1"/>
                </a:solidFill>
                <a:effectLst/>
                <a:latin typeface="Arial" charset="0"/>
                <a:ea typeface="+mn-ea"/>
                <a:cs typeface="+mn-cs"/>
              </a:rPr>
              <a:t>Again with meta regression,</a:t>
            </a:r>
            <a:r>
              <a:rPr lang="en-AU" sz="1200" kern="1200" baseline="0" dirty="0">
                <a:solidFill>
                  <a:schemeClr val="tx1"/>
                </a:solidFill>
                <a:effectLst/>
                <a:latin typeface="Arial" charset="0"/>
                <a:ea typeface="+mn-ea"/>
                <a:cs typeface="+mn-cs"/>
              </a:rPr>
              <a:t> no relationships were found between change in physical function and any participant or intervention variables. </a:t>
            </a:r>
          </a:p>
          <a:p>
            <a:endParaRPr lang="en-AU" sz="1200" kern="1200" baseline="0" dirty="0">
              <a:solidFill>
                <a:schemeClr val="tx1"/>
              </a:solidFill>
              <a:effectLst/>
              <a:latin typeface="Arial" charset="0"/>
              <a:ea typeface="+mn-ea"/>
              <a:cs typeface="+mn-cs"/>
            </a:endParaRPr>
          </a:p>
          <a:p>
            <a:r>
              <a:rPr lang="en-AU" sz="1200" kern="1200" baseline="0" dirty="0">
                <a:solidFill>
                  <a:schemeClr val="tx1"/>
                </a:solidFill>
                <a:effectLst/>
                <a:latin typeface="Arial" charset="0"/>
                <a:ea typeface="+mn-ea"/>
                <a:cs typeface="+mn-cs"/>
              </a:rPr>
              <a:t>So even with the addition of non-RCT studies to the review, we weren’t able to find any correlation between prescription variables and quality of life or physical function changes. </a:t>
            </a:r>
            <a:endParaRPr lang="en-AU" sz="1200" kern="1200" dirty="0">
              <a:solidFill>
                <a:schemeClr val="tx1"/>
              </a:solidFill>
              <a:effectLst/>
              <a:latin typeface="Arial" charset="0"/>
              <a:ea typeface="+mn-ea"/>
              <a:cs typeface="+mn-cs"/>
            </a:endParaRPr>
          </a:p>
          <a:p>
            <a:endParaRPr lang="en-AU" dirty="0"/>
          </a:p>
        </p:txBody>
      </p:sp>
      <p:sp>
        <p:nvSpPr>
          <p:cNvPr id="4" name="Slide Number Placeholder 3"/>
          <p:cNvSpPr>
            <a:spLocks noGrp="1"/>
          </p:cNvSpPr>
          <p:nvPr>
            <p:ph type="sldNum" sz="quarter" idx="10"/>
          </p:nvPr>
        </p:nvSpPr>
        <p:spPr/>
        <p:txBody>
          <a:bodyPr/>
          <a:lstStyle/>
          <a:p>
            <a:fld id="{CFF3DE2B-9EF7-E44A-8A8D-81262F2C73F5}" type="slidenum">
              <a:rPr lang="en-US" smtClean="0"/>
              <a:t>10</a:t>
            </a:fld>
            <a:endParaRPr lang="en-US"/>
          </a:p>
        </p:txBody>
      </p:sp>
    </p:spTree>
    <p:extLst>
      <p:ext uri="{BB962C8B-B14F-4D97-AF65-F5344CB8AC3E}">
        <p14:creationId xmlns:p14="http://schemas.microsoft.com/office/powerpoint/2010/main" val="9591341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Again</a:t>
            </a:r>
            <a:r>
              <a:rPr lang="en-AU" baseline="0" dirty="0"/>
              <a:t> to give the findings clinical meaning, </a:t>
            </a:r>
            <a:r>
              <a:rPr lang="en-AU" sz="1200" kern="1200" dirty="0">
                <a:solidFill>
                  <a:schemeClr val="tx1"/>
                </a:solidFill>
                <a:effectLst/>
                <a:latin typeface="Arial" charset="0"/>
                <a:ea typeface="+mn-ea"/>
                <a:cs typeface="+mn-cs"/>
              </a:rPr>
              <a:t>studies that used the 6MWT were analysed, and showed a significant mean increase of 49.82 metres after exercise training with</a:t>
            </a:r>
            <a:r>
              <a:rPr lang="en-AU" sz="1200" kern="1200" baseline="0" dirty="0">
                <a:solidFill>
                  <a:schemeClr val="tx1"/>
                </a:solidFill>
                <a:effectLst/>
                <a:latin typeface="Arial" charset="0"/>
                <a:ea typeface="+mn-ea"/>
                <a:cs typeface="+mn-cs"/>
              </a:rPr>
              <a:t> 9</a:t>
            </a:r>
            <a:r>
              <a:rPr lang="en-AU" sz="1200" kern="1200" dirty="0">
                <a:solidFill>
                  <a:schemeClr val="tx1"/>
                </a:solidFill>
                <a:effectLst/>
                <a:latin typeface="Arial" charset="0"/>
                <a:ea typeface="+mn-ea"/>
                <a:cs typeface="+mn-cs"/>
              </a:rPr>
              <a:t>5% CI 26.52 – 73.13. </a:t>
            </a:r>
          </a:p>
          <a:p>
            <a:endParaRPr lang="en-AU" sz="1200" kern="1200" dirty="0">
              <a:solidFill>
                <a:schemeClr val="tx1"/>
              </a:solidFill>
              <a:effectLst/>
              <a:latin typeface="Arial"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200" dirty="0"/>
              <a:t>This again is a clinically relevant</a:t>
            </a:r>
            <a:r>
              <a:rPr lang="en-AU" sz="1200" baseline="0" dirty="0"/>
              <a:t> result, evidence has shown that a change of 32m or more in the 6MWT is significant for people with Chronic Heart Failure</a:t>
            </a:r>
            <a:endParaRPr lang="en-AU" dirty="0"/>
          </a:p>
        </p:txBody>
      </p:sp>
      <p:sp>
        <p:nvSpPr>
          <p:cNvPr id="4" name="Slide Number Placeholder 3"/>
          <p:cNvSpPr>
            <a:spLocks noGrp="1"/>
          </p:cNvSpPr>
          <p:nvPr>
            <p:ph type="sldNum" sz="quarter" idx="10"/>
          </p:nvPr>
        </p:nvSpPr>
        <p:spPr/>
        <p:txBody>
          <a:bodyPr/>
          <a:lstStyle/>
          <a:p>
            <a:fld id="{CFF3DE2B-9EF7-E44A-8A8D-81262F2C73F5}" type="slidenum">
              <a:rPr lang="en-US" smtClean="0"/>
              <a:t>11</a:t>
            </a:fld>
            <a:endParaRPr lang="en-US"/>
          </a:p>
        </p:txBody>
      </p:sp>
    </p:spTree>
    <p:extLst>
      <p:ext uri="{BB962C8B-B14F-4D97-AF65-F5344CB8AC3E}">
        <p14:creationId xmlns:p14="http://schemas.microsoft.com/office/powerpoint/2010/main" val="513518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the results show that exercise significantly improves quality of life and</a:t>
            </a:r>
            <a:r>
              <a:rPr lang="en-AU" baseline="0" dirty="0"/>
              <a:t> function in people with chronic heart failure, in a way that is clinically significant to health professionals and the patients themselves. This improvement is independent of disease severity, participant demographics such as age or gender, study design and or quality, and specific exercise prescription variables. </a:t>
            </a:r>
          </a:p>
          <a:p>
            <a:endParaRPr lang="en-AU" baseline="0" dirty="0"/>
          </a:p>
          <a:p>
            <a:r>
              <a:rPr lang="en-AU" baseline="0" dirty="0"/>
              <a:t>These results suggest that actually performing exercise of any kind is more important than the prescription of the exercise itself. So engagement is a key priority in any CHF rehab program’s success. </a:t>
            </a:r>
          </a:p>
          <a:p>
            <a:endParaRPr lang="en-AU" baseline="0" dirty="0"/>
          </a:p>
          <a:p>
            <a:r>
              <a:rPr lang="en-AU" baseline="0" dirty="0"/>
              <a:t>However with less </a:t>
            </a:r>
            <a:r>
              <a:rPr lang="en-AU" sz="2400" dirty="0"/>
              <a:t>than 20% of CHF patients engaging in rehabilitation</a:t>
            </a:r>
            <a:r>
              <a:rPr lang="en-AU" sz="2400" baseline="0" dirty="0"/>
              <a:t> or exercise programs being reported, this may be the bigger challenge for us as health professionals. </a:t>
            </a:r>
          </a:p>
          <a:p>
            <a:endParaRPr lang="en-AU" sz="2400" baseline="0" dirty="0"/>
          </a:p>
          <a:p>
            <a:r>
              <a:rPr lang="en-AU" sz="2400" baseline="0" dirty="0"/>
              <a:t>Engagement tends to be lower in the elderly, lower socioeconomic and female groups. It’s also lower in those with depression or poor motivation. </a:t>
            </a:r>
          </a:p>
          <a:p>
            <a:endParaRPr lang="en-AU" sz="2400" baseline="0" dirty="0"/>
          </a:p>
          <a:p>
            <a:r>
              <a:rPr lang="en-AU" sz="2400" baseline="0" dirty="0"/>
              <a:t>Even once engaged, continued adherence is often a challenge for CHF patients, who have multiple regimes including daily weights, fluid restrictions, and medications. </a:t>
            </a:r>
          </a:p>
          <a:p>
            <a:endParaRPr lang="en-AU" sz="2400" baseline="0" dirty="0"/>
          </a:p>
        </p:txBody>
      </p:sp>
      <p:sp>
        <p:nvSpPr>
          <p:cNvPr id="4" name="Slide Number Placeholder 3"/>
          <p:cNvSpPr>
            <a:spLocks noGrp="1"/>
          </p:cNvSpPr>
          <p:nvPr>
            <p:ph type="sldNum" sz="quarter" idx="10"/>
          </p:nvPr>
        </p:nvSpPr>
        <p:spPr/>
        <p:txBody>
          <a:bodyPr/>
          <a:lstStyle/>
          <a:p>
            <a:fld id="{CFF3DE2B-9EF7-E44A-8A8D-81262F2C73F5}" type="slidenum">
              <a:rPr lang="en-US" smtClean="0"/>
              <a:t>12</a:t>
            </a:fld>
            <a:endParaRPr lang="en-US"/>
          </a:p>
        </p:txBody>
      </p:sp>
    </p:spTree>
    <p:extLst>
      <p:ext uri="{BB962C8B-B14F-4D97-AF65-F5344CB8AC3E}">
        <p14:creationId xmlns:p14="http://schemas.microsoft.com/office/powerpoint/2010/main" val="2307417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 in conclusion, exercise improves quality of life and physical function in people with chronic heart failure living in the community,</a:t>
            </a:r>
            <a:r>
              <a:rPr lang="en-AU" baseline="0" dirty="0"/>
              <a:t> irrespective of exercise prescription. </a:t>
            </a:r>
          </a:p>
          <a:p>
            <a:endParaRPr lang="en-AU" baseline="0" dirty="0"/>
          </a:p>
          <a:p>
            <a:r>
              <a:rPr lang="en-AU" baseline="0" dirty="0"/>
              <a:t>The current evidence shows that engaging people with chronic heart failure and improving their adherence to exercise is more important than how or what they do. </a:t>
            </a:r>
          </a:p>
          <a:p>
            <a:endParaRPr lang="en-AU" baseline="0" dirty="0"/>
          </a:p>
          <a:p>
            <a:r>
              <a:rPr lang="en-AU" baseline="0" dirty="0"/>
              <a:t>Future research should focus on identifying barriers to engagement in rehabilitation and regular attendance, and develop strategies that can address these. </a:t>
            </a:r>
          </a:p>
          <a:p>
            <a:endParaRPr lang="en-AU" baseline="0" dirty="0"/>
          </a:p>
          <a:p>
            <a:r>
              <a:rPr lang="en-AU" baseline="0" dirty="0"/>
              <a:t>And if you’d like to read further, the full report is now available online at the citation on the screen. </a:t>
            </a:r>
          </a:p>
          <a:p>
            <a:endParaRPr lang="en-AU" baseline="0" dirty="0"/>
          </a:p>
          <a:p>
            <a:r>
              <a:rPr lang="en-AU" baseline="0" dirty="0"/>
              <a:t>Thank you. </a:t>
            </a:r>
          </a:p>
          <a:p>
            <a:endParaRPr lang="en-AU" dirty="0"/>
          </a:p>
        </p:txBody>
      </p:sp>
      <p:sp>
        <p:nvSpPr>
          <p:cNvPr id="4" name="Slide Number Placeholder 3"/>
          <p:cNvSpPr>
            <a:spLocks noGrp="1"/>
          </p:cNvSpPr>
          <p:nvPr>
            <p:ph type="sldNum" sz="quarter" idx="10"/>
          </p:nvPr>
        </p:nvSpPr>
        <p:spPr/>
        <p:txBody>
          <a:bodyPr/>
          <a:lstStyle/>
          <a:p>
            <a:fld id="{CFF3DE2B-9EF7-E44A-8A8D-81262F2C73F5}" type="slidenum">
              <a:rPr lang="en-US" smtClean="0"/>
              <a:t>13</a:t>
            </a:fld>
            <a:endParaRPr lang="en-US"/>
          </a:p>
        </p:txBody>
      </p:sp>
    </p:spTree>
    <p:extLst>
      <p:ext uri="{BB962C8B-B14F-4D97-AF65-F5344CB8AC3E}">
        <p14:creationId xmlns:p14="http://schemas.microsoft.com/office/powerpoint/2010/main" val="1491683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t>Chronic Heart Failure is a rising pandemic worldwide, with a high global economic cost</a:t>
            </a:r>
            <a:r>
              <a:rPr lang="en-AU" sz="1200" baseline="0" dirty="0"/>
              <a:t> of an estimated $108 billion per annum. This number has surely risen since published in 2014.</a:t>
            </a:r>
          </a:p>
          <a:p>
            <a:endParaRPr lang="en-AU" sz="1200" baseline="0" dirty="0"/>
          </a:p>
          <a:p>
            <a:r>
              <a:rPr lang="en-AU" sz="1200" baseline="0" dirty="0"/>
              <a:t>Within Australia, there is a prevalence is of more than 2%, and over </a:t>
            </a:r>
            <a:r>
              <a:rPr lang="en-AU" sz="1200" kern="1200" dirty="0">
                <a:solidFill>
                  <a:schemeClr val="tx1"/>
                </a:solidFill>
                <a:effectLst/>
                <a:latin typeface="+mn-lt"/>
                <a:ea typeface="+mn-ea"/>
                <a:cs typeface="+mn-cs"/>
              </a:rPr>
              <a:t>511,000 people were estimated to be suffering from Heart Failure in 2017 with a national cost to healthcare system of $3.1 billion.</a:t>
            </a:r>
            <a:r>
              <a:rPr lang="en-AU" sz="1200" kern="1200" baseline="0" dirty="0">
                <a:solidFill>
                  <a:schemeClr val="tx1"/>
                </a:solidFill>
                <a:effectLst/>
                <a:latin typeface="+mn-lt"/>
                <a:ea typeface="+mn-ea"/>
                <a:cs typeface="+mn-cs"/>
              </a:rPr>
              <a:t> </a:t>
            </a:r>
          </a:p>
          <a:p>
            <a:endParaRPr lang="en-AU" sz="1200" kern="1200" baseline="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$2 billion of this is attributed to the 158,000 hospital admissions per year from</a:t>
            </a:r>
            <a:r>
              <a:rPr lang="en-AU" sz="1200" kern="1200" baseline="0" dirty="0">
                <a:solidFill>
                  <a:schemeClr val="tx1"/>
                </a:solidFill>
                <a:effectLst/>
                <a:latin typeface="+mn-lt"/>
                <a:ea typeface="+mn-ea"/>
                <a:cs typeface="+mn-cs"/>
              </a:rPr>
              <a:t> t</a:t>
            </a:r>
            <a:r>
              <a:rPr lang="en-AU" sz="1200" kern="1200" dirty="0">
                <a:solidFill>
                  <a:schemeClr val="tx1"/>
                </a:solidFill>
                <a:effectLst/>
                <a:latin typeface="+mn-lt"/>
                <a:ea typeface="+mn-ea"/>
                <a:cs typeface="+mn-cs"/>
              </a:rPr>
              <a:t>his disease. </a:t>
            </a:r>
          </a:p>
          <a:p>
            <a:endParaRPr lang="en-AU" sz="1200" kern="1200" dirty="0">
              <a:solidFill>
                <a:schemeClr val="tx1"/>
              </a:solidFill>
              <a:effectLst/>
              <a:latin typeface="+mn-lt"/>
              <a:ea typeface="+mn-ea"/>
              <a:cs typeface="+mn-cs"/>
            </a:endParaRPr>
          </a:p>
          <a:p>
            <a:endParaRPr lang="en-AU" sz="1200" dirty="0"/>
          </a:p>
          <a:p>
            <a:endParaRPr lang="en-AU" sz="1200" dirty="0"/>
          </a:p>
        </p:txBody>
      </p:sp>
      <p:sp>
        <p:nvSpPr>
          <p:cNvPr id="4" name="Slide Number Placeholder 3"/>
          <p:cNvSpPr>
            <a:spLocks noGrp="1"/>
          </p:cNvSpPr>
          <p:nvPr>
            <p:ph type="sldNum" sz="quarter" idx="10"/>
          </p:nvPr>
        </p:nvSpPr>
        <p:spPr/>
        <p:txBody>
          <a:bodyPr/>
          <a:lstStyle/>
          <a:p>
            <a:fld id="{CFF3DE2B-9EF7-E44A-8A8D-81262F2C73F5}" type="slidenum">
              <a:rPr lang="en-US" smtClean="0"/>
              <a:t>2</a:t>
            </a:fld>
            <a:endParaRPr lang="en-US"/>
          </a:p>
        </p:txBody>
      </p:sp>
    </p:spTree>
    <p:extLst>
      <p:ext uri="{BB962C8B-B14F-4D97-AF65-F5344CB8AC3E}">
        <p14:creationId xmlns:p14="http://schemas.microsoft.com/office/powerpoint/2010/main" val="2881653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aseline="0" dirty="0"/>
              <a:t>The impact on the sufferers is wide ranging and debilitating through the disease process. </a:t>
            </a:r>
          </a:p>
          <a:p>
            <a:endParaRPr lang="en-AU" sz="1200" baseline="0" dirty="0"/>
          </a:p>
          <a:p>
            <a:r>
              <a:rPr lang="en-AU" sz="1200" baseline="0" dirty="0"/>
              <a:t>People with Chronic Heart Failure most commonly report </a:t>
            </a:r>
            <a:r>
              <a:rPr lang="en-AU" baseline="0" dirty="0"/>
              <a:t>reduced physical function, poor quality of life and exercise tolerance, and reduced independence in the community. While debilitating for the person, these symptoms often translate to an increased need for carer support, transport assistance, and services that again reflect back on the economic cost of the disease. </a:t>
            </a:r>
          </a:p>
          <a:p>
            <a:r>
              <a:rPr lang="en-AU" dirty="0"/>
              <a:t>Physical function is also often the determining factor in a discharge plan for clinicians, as to the person’s ability to return home safely and maintain their previous level of independence. </a:t>
            </a:r>
            <a:endParaRPr lang="en-AU" baseline="0" dirty="0"/>
          </a:p>
          <a:p>
            <a:endParaRPr lang="en-AU" baseline="0" dirty="0"/>
          </a:p>
          <a:p>
            <a:r>
              <a:rPr lang="en-AU" dirty="0"/>
              <a:t>Given the reduced lifespan of this population, maximising quality of life and physical function are key priorities for both clinicians and patients. </a:t>
            </a:r>
            <a:endParaRPr lang="en-AU" baseline="0" dirty="0"/>
          </a:p>
          <a:p>
            <a:endParaRPr lang="en-AU" baseline="0" dirty="0"/>
          </a:p>
        </p:txBody>
      </p:sp>
      <p:sp>
        <p:nvSpPr>
          <p:cNvPr id="4" name="Slide Number Placeholder 3"/>
          <p:cNvSpPr>
            <a:spLocks noGrp="1"/>
          </p:cNvSpPr>
          <p:nvPr>
            <p:ph type="sldNum" sz="quarter" idx="10"/>
          </p:nvPr>
        </p:nvSpPr>
        <p:spPr/>
        <p:txBody>
          <a:bodyPr/>
          <a:lstStyle/>
          <a:p>
            <a:fld id="{CFF3DE2B-9EF7-E44A-8A8D-81262F2C73F5}" type="slidenum">
              <a:rPr lang="en-US" smtClean="0"/>
              <a:t>3</a:t>
            </a:fld>
            <a:endParaRPr lang="en-US"/>
          </a:p>
        </p:txBody>
      </p:sp>
    </p:spTree>
    <p:extLst>
      <p:ext uri="{BB962C8B-B14F-4D97-AF65-F5344CB8AC3E}">
        <p14:creationId xmlns:p14="http://schemas.microsoft.com/office/powerpoint/2010/main" val="4096011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Previous reviews have shown the safety and benefits of exercise, including improving exercise capacity, function, quality of life and reducing hospital readmissions. These benefits</a:t>
            </a:r>
            <a:r>
              <a:rPr lang="en-AU" baseline="0" dirty="0"/>
              <a:t> result in improved independence and participation in the community. </a:t>
            </a:r>
            <a:endParaRPr lang="en-AU" dirty="0"/>
          </a:p>
          <a:p>
            <a:endParaRPr lang="en-AU" dirty="0"/>
          </a:p>
          <a:p>
            <a:r>
              <a:rPr lang="en-AU" dirty="0"/>
              <a:t>Exercise is now a well established component of most CHF rehabilitation programmes.</a:t>
            </a:r>
          </a:p>
          <a:p>
            <a:endParaRPr lang="en-AU" dirty="0"/>
          </a:p>
          <a:p>
            <a:r>
              <a:rPr lang="en-AU" dirty="0"/>
              <a:t>There are no specific recommendations for exercise prescription in the CHF population, which makes it difficult</a:t>
            </a:r>
            <a:r>
              <a:rPr lang="en-AU" baseline="0" dirty="0"/>
              <a:t> to benchmark practise and guide clinicians in their prescription both in group and individual settings to maximise these benefits. </a:t>
            </a:r>
            <a:endParaRPr lang="en-AU" dirty="0"/>
          </a:p>
          <a:p>
            <a:endParaRPr lang="en-AU" dirty="0"/>
          </a:p>
        </p:txBody>
      </p:sp>
      <p:sp>
        <p:nvSpPr>
          <p:cNvPr id="4" name="Slide Number Placeholder 3"/>
          <p:cNvSpPr>
            <a:spLocks noGrp="1"/>
          </p:cNvSpPr>
          <p:nvPr>
            <p:ph type="sldNum" sz="quarter" idx="10"/>
          </p:nvPr>
        </p:nvSpPr>
        <p:spPr/>
        <p:txBody>
          <a:bodyPr/>
          <a:lstStyle/>
          <a:p>
            <a:fld id="{CFF3DE2B-9EF7-E44A-8A8D-81262F2C73F5}" type="slidenum">
              <a:rPr lang="en-US" smtClean="0"/>
              <a:t>4</a:t>
            </a:fld>
            <a:endParaRPr lang="en-US"/>
          </a:p>
        </p:txBody>
      </p:sp>
    </p:spTree>
    <p:extLst>
      <p:ext uri="{BB962C8B-B14F-4D97-AF65-F5344CB8AC3E}">
        <p14:creationId xmlns:p14="http://schemas.microsoft.com/office/powerpoint/2010/main" val="2384973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AU" dirty="0"/>
              <a:t>The aim of this project was to identify the </a:t>
            </a:r>
            <a:r>
              <a:rPr lang="en-AU" sz="1200" dirty="0"/>
              <a:t>effect of specific exercise parameters (frequency, intensity, time, type and supervision level), on physical function and quality of life in people with CHF, living in the community.</a:t>
            </a:r>
          </a:p>
          <a:p>
            <a:endParaRPr lang="en-AU" dirty="0"/>
          </a:p>
          <a:p>
            <a:r>
              <a:rPr lang="en-AU" dirty="0"/>
              <a:t>The search was run in July 2017, and the search strategy used population</a:t>
            </a:r>
            <a:r>
              <a:rPr lang="en-AU" baseline="0" dirty="0"/>
              <a:t> </a:t>
            </a:r>
            <a:r>
              <a:rPr lang="en-AU" dirty="0"/>
              <a:t>and interventional based</a:t>
            </a:r>
            <a:r>
              <a:rPr lang="en-AU" baseline="0" dirty="0"/>
              <a:t> key words, searching 5 electronic databases. </a:t>
            </a:r>
          </a:p>
          <a:p>
            <a:endParaRPr lang="en-AU" baseline="0" dirty="0"/>
          </a:p>
          <a:p>
            <a:r>
              <a:rPr lang="en-AU" dirty="0"/>
              <a:t>Studies</a:t>
            </a:r>
            <a:r>
              <a:rPr lang="en-AU" baseline="0" dirty="0"/>
              <a:t> were included if they used only CHF patients, standard exercise (so no tai chi, dance, </a:t>
            </a:r>
            <a:r>
              <a:rPr lang="en-AU" baseline="0" dirty="0" err="1"/>
              <a:t>etc</a:t>
            </a:r>
            <a:r>
              <a:rPr lang="en-AU" baseline="0" dirty="0"/>
              <a:t>), and needed to have specific detail in the prescription so that it could be reproduced. </a:t>
            </a:r>
          </a:p>
          <a:p>
            <a:r>
              <a:rPr lang="en-AU" baseline="0" dirty="0"/>
              <a:t>Outcomes needed to included either QOL and/or measures of physical function. </a:t>
            </a:r>
            <a:endParaRPr lang="en-AU" dirty="0"/>
          </a:p>
          <a:p>
            <a:endParaRPr lang="en-AU" dirty="0"/>
          </a:p>
        </p:txBody>
      </p:sp>
      <p:sp>
        <p:nvSpPr>
          <p:cNvPr id="4" name="Slide Number Placeholder 3"/>
          <p:cNvSpPr>
            <a:spLocks noGrp="1"/>
          </p:cNvSpPr>
          <p:nvPr>
            <p:ph type="sldNum" sz="quarter" idx="10"/>
          </p:nvPr>
        </p:nvSpPr>
        <p:spPr/>
        <p:txBody>
          <a:bodyPr/>
          <a:lstStyle/>
          <a:p>
            <a:fld id="{CFF3DE2B-9EF7-E44A-8A8D-81262F2C73F5}" type="slidenum">
              <a:rPr lang="en-US" smtClean="0"/>
              <a:t>5</a:t>
            </a:fld>
            <a:endParaRPr lang="en-US"/>
          </a:p>
        </p:txBody>
      </p:sp>
    </p:spTree>
    <p:extLst>
      <p:ext uri="{BB962C8B-B14F-4D97-AF65-F5344CB8AC3E}">
        <p14:creationId xmlns:p14="http://schemas.microsoft.com/office/powerpoint/2010/main" val="3048861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search</a:t>
            </a:r>
            <a:r>
              <a:rPr lang="en-AU" baseline="0" dirty="0"/>
              <a:t> resulted in an </a:t>
            </a:r>
            <a:r>
              <a:rPr lang="en-AU" dirty="0"/>
              <a:t>initial 2200 studies, screening reduced the results to </a:t>
            </a:r>
            <a:r>
              <a:rPr lang="en-AU" baseline="0" dirty="0"/>
              <a:t>36 articles, and then a further 4 were included from the reference lists of those, giving 40 studies for analysis.</a:t>
            </a:r>
          </a:p>
          <a:p>
            <a:endParaRPr lang="en-AU" baseline="0" dirty="0"/>
          </a:p>
          <a:p>
            <a:r>
              <a:rPr lang="en-AU" baseline="0" dirty="0"/>
              <a:t>27 studies were RCTs, and 13 were cohort studies. </a:t>
            </a:r>
          </a:p>
          <a:p>
            <a:endParaRPr lang="en-AU" baseline="0" dirty="0"/>
          </a:p>
          <a:p>
            <a:pPr marL="0" indent="0">
              <a:buNone/>
            </a:pPr>
            <a:r>
              <a:rPr lang="en-AU" sz="2000" dirty="0">
                <a:solidFill>
                  <a:schemeClr val="accent1"/>
                </a:solidFill>
              </a:rPr>
              <a:t>Study quality was measured using </a:t>
            </a:r>
            <a:r>
              <a:rPr lang="en-AU" sz="2000" dirty="0" err="1">
                <a:solidFill>
                  <a:schemeClr val="accent1"/>
                </a:solidFill>
              </a:rPr>
              <a:t>PEDro</a:t>
            </a:r>
            <a:r>
              <a:rPr lang="en-AU" sz="2000" dirty="0">
                <a:solidFill>
                  <a:schemeClr val="accent1"/>
                </a:solidFill>
              </a:rPr>
              <a:t>,</a:t>
            </a:r>
            <a:r>
              <a:rPr lang="en-AU" sz="2000" baseline="0" dirty="0">
                <a:solidFill>
                  <a:schemeClr val="accent1"/>
                </a:solidFill>
              </a:rPr>
              <a:t> with an average score of 4.9 and using GRADE, where the overall body of evidence was scored moderate. </a:t>
            </a:r>
          </a:p>
          <a:p>
            <a:pPr marL="0" indent="0">
              <a:buNone/>
            </a:pPr>
            <a:endParaRPr lang="en-AU" sz="2000" baseline="0" dirty="0">
              <a:solidFill>
                <a:schemeClr val="accent1"/>
              </a:solidFill>
            </a:endParaRPr>
          </a:p>
          <a:p>
            <a:pPr marL="0" indent="0">
              <a:buNone/>
            </a:pPr>
            <a:r>
              <a:rPr lang="en-AU" sz="2000" baseline="0" dirty="0">
                <a:solidFill>
                  <a:schemeClr val="accent1"/>
                </a:solidFill>
              </a:rPr>
              <a:t>This is the first systematic review that has been done in recent years that has included RCT studies. And we chose to do this as often cohort studies, which are regarded as a lower form of evidence, are more representative of actual clinical practise. Our hope was that by including a wider body of evidence, there would be a larger sample from which to determine the effect of exercise parameters on our outcomes. </a:t>
            </a:r>
            <a:endParaRPr lang="en-AU" sz="2000" dirty="0">
              <a:solidFill>
                <a:schemeClr val="accent1"/>
              </a:solidFill>
            </a:endParaRPr>
          </a:p>
          <a:p>
            <a:endParaRPr lang="en-AU" dirty="0"/>
          </a:p>
        </p:txBody>
      </p:sp>
      <p:sp>
        <p:nvSpPr>
          <p:cNvPr id="4" name="Slide Number Placeholder 3"/>
          <p:cNvSpPr>
            <a:spLocks noGrp="1"/>
          </p:cNvSpPr>
          <p:nvPr>
            <p:ph type="sldNum" sz="quarter" idx="10"/>
          </p:nvPr>
        </p:nvSpPr>
        <p:spPr/>
        <p:txBody>
          <a:bodyPr/>
          <a:lstStyle/>
          <a:p>
            <a:fld id="{CFF3DE2B-9EF7-E44A-8A8D-81262F2C73F5}" type="slidenum">
              <a:rPr lang="en-US" smtClean="0"/>
              <a:t>6</a:t>
            </a:fld>
            <a:endParaRPr lang="en-US"/>
          </a:p>
        </p:txBody>
      </p:sp>
    </p:spTree>
    <p:extLst>
      <p:ext uri="{BB962C8B-B14F-4D97-AF65-F5344CB8AC3E}">
        <p14:creationId xmlns:p14="http://schemas.microsoft.com/office/powerpoint/2010/main" val="2471631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 40 studies included 5411</a:t>
            </a:r>
            <a:r>
              <a:rPr lang="en-AU" baseline="0" dirty="0"/>
              <a:t> participants, with an average age of 62, 73% male, and left ventricular ejection fraction of 29% and all four </a:t>
            </a:r>
            <a:r>
              <a:rPr lang="en-AU" sz="1200" dirty="0"/>
              <a:t>New York Heart Association Classes were represented.</a:t>
            </a:r>
            <a:r>
              <a:rPr lang="en-AU" sz="1200" baseline="0" dirty="0"/>
              <a:t> </a:t>
            </a:r>
          </a:p>
          <a:p>
            <a:endParaRPr lang="en-AU" sz="1200" baseline="0" dirty="0"/>
          </a:p>
          <a:p>
            <a:r>
              <a:rPr lang="en-AU" sz="1200" baseline="0" dirty="0"/>
              <a:t>Interventions ranged from 8 -10 weeks, included a variety of types, supervision levels, and intensities. The interventions ranged from 10 to 60 minutes long and occurred 2 to 5 times per week. </a:t>
            </a:r>
            <a:endParaRPr lang="en-AU" dirty="0"/>
          </a:p>
          <a:p>
            <a:endParaRPr lang="en-NZ" dirty="0"/>
          </a:p>
        </p:txBody>
      </p:sp>
      <p:sp>
        <p:nvSpPr>
          <p:cNvPr id="4" name="Slide Number Placeholder 3"/>
          <p:cNvSpPr>
            <a:spLocks noGrp="1"/>
          </p:cNvSpPr>
          <p:nvPr>
            <p:ph type="sldNum" sz="quarter" idx="10"/>
          </p:nvPr>
        </p:nvSpPr>
        <p:spPr/>
        <p:txBody>
          <a:bodyPr/>
          <a:lstStyle/>
          <a:p>
            <a:fld id="{CFF3DE2B-9EF7-E44A-8A8D-81262F2C73F5}" type="slidenum">
              <a:rPr lang="en-US" smtClean="0"/>
              <a:t>7</a:t>
            </a:fld>
            <a:endParaRPr lang="en-US"/>
          </a:p>
        </p:txBody>
      </p:sp>
    </p:spTree>
    <p:extLst>
      <p:ext uri="{BB962C8B-B14F-4D97-AF65-F5344CB8AC3E}">
        <p14:creationId xmlns:p14="http://schemas.microsoft.com/office/powerpoint/2010/main" val="473946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Arial" charset="0"/>
                <a:ea typeface="+mn-ea"/>
                <a:cs typeface="+mn-cs"/>
              </a:rPr>
              <a:t>Quality of life was assessed in 35 of the studies, using nine different outcome measures.</a:t>
            </a:r>
            <a:r>
              <a:rPr lang="en-AU" sz="1200" kern="1200" baseline="0" dirty="0">
                <a:solidFill>
                  <a:schemeClr val="tx1"/>
                </a:solidFill>
                <a:effectLst/>
                <a:latin typeface="Arial" charset="0"/>
                <a:ea typeface="+mn-ea"/>
                <a:cs typeface="+mn-cs"/>
              </a:rPr>
              <a:t> </a:t>
            </a:r>
            <a:r>
              <a:rPr lang="en-AU" sz="1200" kern="1200" dirty="0">
                <a:solidFill>
                  <a:schemeClr val="tx1"/>
                </a:solidFill>
                <a:effectLst/>
                <a:latin typeface="Arial" charset="0"/>
                <a:ea typeface="+mn-ea"/>
                <a:cs typeface="+mn-cs"/>
              </a:rPr>
              <a:t>Five studies were unable to be included in the meta-analysis due to insufficient data or lack of control group. </a:t>
            </a:r>
          </a:p>
          <a:p>
            <a:endParaRPr lang="en-AU" sz="1200" kern="1200" dirty="0">
              <a:solidFill>
                <a:schemeClr val="tx1"/>
              </a:solidFill>
              <a:effectLst/>
              <a:latin typeface="Arial" charset="0"/>
              <a:ea typeface="+mn-ea"/>
              <a:cs typeface="+mn-cs"/>
            </a:endParaRPr>
          </a:p>
          <a:p>
            <a:r>
              <a:rPr lang="en-AU" sz="1200" kern="1200" baseline="0" dirty="0">
                <a:solidFill>
                  <a:schemeClr val="tx1"/>
                </a:solidFill>
                <a:effectLst/>
                <a:latin typeface="Arial" charset="0"/>
                <a:ea typeface="+mn-ea"/>
                <a:cs typeface="+mn-cs"/>
              </a:rPr>
              <a:t>The remaining 30 studies showed that exercise interventions had a favourable effect, with a </a:t>
            </a:r>
            <a:r>
              <a:rPr lang="en-AU" sz="1200" kern="1200" dirty="0">
                <a:solidFill>
                  <a:schemeClr val="tx1"/>
                </a:solidFill>
                <a:effectLst/>
                <a:latin typeface="Arial" charset="0"/>
                <a:ea typeface="+mn-ea"/>
                <a:cs typeface="+mn-cs"/>
              </a:rPr>
              <a:t>SMD of</a:t>
            </a:r>
            <a:r>
              <a:rPr lang="en-AU" sz="1200" kern="1200" baseline="0" dirty="0">
                <a:solidFill>
                  <a:schemeClr val="tx1"/>
                </a:solidFill>
                <a:effectLst/>
                <a:latin typeface="Arial" charset="0"/>
                <a:ea typeface="+mn-ea"/>
                <a:cs typeface="+mn-cs"/>
              </a:rPr>
              <a:t> 1.16, and a </a:t>
            </a:r>
            <a:r>
              <a:rPr lang="en-AU" sz="1200" kern="1200" dirty="0">
                <a:solidFill>
                  <a:schemeClr val="tx1"/>
                </a:solidFill>
                <a:effectLst/>
                <a:latin typeface="Arial" charset="0"/>
                <a:ea typeface="+mn-ea"/>
                <a:cs typeface="+mn-cs"/>
              </a:rPr>
              <a:t>95%CI  of 0.76 – 1.56.</a:t>
            </a:r>
            <a:r>
              <a:rPr lang="en-AU" sz="1200" kern="1200" baseline="0" dirty="0">
                <a:solidFill>
                  <a:schemeClr val="tx1"/>
                </a:solidFill>
                <a:effectLst/>
                <a:latin typeface="Arial" charset="0"/>
                <a:ea typeface="+mn-ea"/>
                <a:cs typeface="+mn-cs"/>
              </a:rPr>
              <a:t> And this was significant with a p value </a:t>
            </a:r>
            <a:r>
              <a:rPr lang="en-AU" sz="1200" b="0" i="0" kern="1200" baseline="0" dirty="0">
                <a:solidFill>
                  <a:schemeClr val="tx1"/>
                </a:solidFill>
                <a:effectLst/>
                <a:latin typeface="Arial" charset="0"/>
                <a:ea typeface="+mn-ea"/>
                <a:cs typeface="+mn-cs"/>
              </a:rPr>
              <a:t>less than</a:t>
            </a:r>
            <a:r>
              <a:rPr lang="en-AU" sz="1200" b="0" i="0" kern="1200" dirty="0">
                <a:solidFill>
                  <a:schemeClr val="tx1"/>
                </a:solidFill>
                <a:effectLst/>
                <a:latin typeface="Arial" charset="0"/>
                <a:ea typeface="+mn-ea"/>
                <a:cs typeface="+mn-cs"/>
              </a:rPr>
              <a:t> 0.05.</a:t>
            </a:r>
            <a:endParaRPr lang="en-AU" sz="1200" kern="1200" dirty="0">
              <a:solidFill>
                <a:schemeClr val="tx1"/>
              </a:solidFill>
              <a:effectLst/>
              <a:latin typeface="Arial" charset="0"/>
              <a:ea typeface="+mn-ea"/>
              <a:cs typeface="+mn-cs"/>
            </a:endParaRPr>
          </a:p>
          <a:p>
            <a:endParaRPr lang="en-AU" sz="1200" kern="1200" dirty="0">
              <a:solidFill>
                <a:schemeClr val="tx1"/>
              </a:solidFill>
              <a:effectLst/>
              <a:latin typeface="Arial" charset="0"/>
              <a:ea typeface="+mn-ea"/>
              <a:cs typeface="+mn-cs"/>
            </a:endParaRPr>
          </a:p>
          <a:p>
            <a:r>
              <a:rPr lang="en-AU" sz="1200" kern="1200" dirty="0">
                <a:solidFill>
                  <a:schemeClr val="tx1"/>
                </a:solidFill>
                <a:effectLst/>
                <a:latin typeface="Arial" charset="0"/>
                <a:ea typeface="+mn-ea"/>
                <a:cs typeface="+mn-cs"/>
              </a:rPr>
              <a:t>When a meta regression was performed,</a:t>
            </a:r>
            <a:r>
              <a:rPr lang="en-AU" sz="1200" kern="1200" baseline="0" dirty="0">
                <a:solidFill>
                  <a:schemeClr val="tx1"/>
                </a:solidFill>
                <a:effectLst/>
                <a:latin typeface="Arial" charset="0"/>
                <a:ea typeface="+mn-ea"/>
                <a:cs typeface="+mn-cs"/>
              </a:rPr>
              <a:t> no relationships were found between change in quality of life and any participant or intervention variables including disease severity, study quality or design, or exercise prescription variables. </a:t>
            </a:r>
          </a:p>
          <a:p>
            <a:endParaRPr lang="en-AU" sz="1200" kern="1200" baseline="0" dirty="0">
              <a:solidFill>
                <a:schemeClr val="tx1"/>
              </a:solidFill>
              <a:effectLst/>
              <a:latin typeface="Arial" charset="0"/>
              <a:ea typeface="+mn-ea"/>
              <a:cs typeface="+mn-cs"/>
            </a:endParaRPr>
          </a:p>
          <a:p>
            <a:endParaRPr lang="en-AU" sz="1200" kern="1200" dirty="0">
              <a:solidFill>
                <a:schemeClr val="tx1"/>
              </a:solidFill>
              <a:effectLst/>
              <a:latin typeface="Arial" charset="0"/>
              <a:ea typeface="+mn-ea"/>
              <a:cs typeface="+mn-cs"/>
            </a:endParaRPr>
          </a:p>
          <a:p>
            <a:endParaRPr lang="en-AU" dirty="0"/>
          </a:p>
        </p:txBody>
      </p:sp>
      <p:sp>
        <p:nvSpPr>
          <p:cNvPr id="4" name="Slide Number Placeholder 3"/>
          <p:cNvSpPr>
            <a:spLocks noGrp="1"/>
          </p:cNvSpPr>
          <p:nvPr>
            <p:ph type="sldNum" sz="quarter" idx="10"/>
          </p:nvPr>
        </p:nvSpPr>
        <p:spPr/>
        <p:txBody>
          <a:bodyPr/>
          <a:lstStyle/>
          <a:p>
            <a:fld id="{CFF3DE2B-9EF7-E44A-8A8D-81262F2C73F5}" type="slidenum">
              <a:rPr lang="en-US" smtClean="0"/>
              <a:t>8</a:t>
            </a:fld>
            <a:endParaRPr lang="en-US"/>
          </a:p>
        </p:txBody>
      </p:sp>
    </p:spTree>
    <p:extLst>
      <p:ext uri="{BB962C8B-B14F-4D97-AF65-F5344CB8AC3E}">
        <p14:creationId xmlns:p14="http://schemas.microsoft.com/office/powerpoint/2010/main" val="3087168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Arial" charset="0"/>
                <a:ea typeface="+mn-ea"/>
                <a:cs typeface="+mn-cs"/>
              </a:rPr>
              <a:t>To help understand the clinical relevance of the findings, an analysis was done on all </a:t>
            </a:r>
            <a:r>
              <a:rPr lang="en-AU" sz="1200" kern="1200" baseline="0" dirty="0">
                <a:solidFill>
                  <a:schemeClr val="tx1"/>
                </a:solidFill>
                <a:effectLst/>
                <a:latin typeface="Arial" charset="0"/>
                <a:ea typeface="+mn-ea"/>
                <a:cs typeface="+mn-cs"/>
              </a:rPr>
              <a:t>studies that included the Minnesota living with heart failure questionnaire.</a:t>
            </a:r>
          </a:p>
          <a:p>
            <a:endParaRPr lang="en-AU" sz="1200" kern="1200" dirty="0">
              <a:solidFill>
                <a:schemeClr val="tx1"/>
              </a:solidFill>
              <a:effectLst/>
              <a:latin typeface="Arial" charset="0"/>
              <a:ea typeface="+mn-ea"/>
              <a:cs typeface="+mn-cs"/>
            </a:endParaRPr>
          </a:p>
          <a:p>
            <a:r>
              <a:rPr lang="en-AU" sz="1200" kern="1200" dirty="0">
                <a:solidFill>
                  <a:schemeClr val="tx1"/>
                </a:solidFill>
                <a:effectLst/>
                <a:latin typeface="Arial" charset="0"/>
                <a:ea typeface="+mn-ea"/>
                <a:cs typeface="+mn-cs"/>
              </a:rPr>
              <a:t>The studies</a:t>
            </a:r>
            <a:r>
              <a:rPr lang="en-AU" sz="1200" kern="1200" baseline="0" dirty="0">
                <a:solidFill>
                  <a:schemeClr val="tx1"/>
                </a:solidFill>
                <a:effectLst/>
                <a:latin typeface="Arial" charset="0"/>
                <a:ea typeface="+mn-ea"/>
                <a:cs typeface="+mn-cs"/>
              </a:rPr>
              <a:t> showed </a:t>
            </a:r>
            <a:r>
              <a:rPr lang="en-AU" sz="1200" kern="1200" dirty="0">
                <a:solidFill>
                  <a:schemeClr val="tx1"/>
                </a:solidFill>
                <a:effectLst/>
                <a:latin typeface="Arial" charset="0"/>
                <a:ea typeface="+mn-ea"/>
                <a:cs typeface="+mn-cs"/>
              </a:rPr>
              <a:t>a</a:t>
            </a:r>
            <a:r>
              <a:rPr lang="en-AU" sz="1200" kern="1200" baseline="0" dirty="0">
                <a:solidFill>
                  <a:schemeClr val="tx1"/>
                </a:solidFill>
                <a:effectLst/>
                <a:latin typeface="Arial" charset="0"/>
                <a:ea typeface="+mn-ea"/>
                <a:cs typeface="+mn-cs"/>
              </a:rPr>
              <a:t> significant</a:t>
            </a:r>
            <a:r>
              <a:rPr lang="en-AU" sz="1200" kern="1200" dirty="0">
                <a:solidFill>
                  <a:schemeClr val="tx1"/>
                </a:solidFill>
                <a:effectLst/>
                <a:latin typeface="Arial" charset="0"/>
                <a:ea typeface="+mn-ea"/>
                <a:cs typeface="+mn-cs"/>
              </a:rPr>
              <a:t> improvement</a:t>
            </a:r>
            <a:r>
              <a:rPr lang="en-AU" sz="1200" kern="1200" baseline="0" dirty="0">
                <a:solidFill>
                  <a:schemeClr val="tx1"/>
                </a:solidFill>
                <a:effectLst/>
                <a:latin typeface="Arial" charset="0"/>
                <a:ea typeface="+mn-ea"/>
                <a:cs typeface="+mn-cs"/>
              </a:rPr>
              <a:t> </a:t>
            </a:r>
            <a:r>
              <a:rPr lang="en-AU" sz="1200" kern="1200" dirty="0">
                <a:solidFill>
                  <a:schemeClr val="tx1"/>
                </a:solidFill>
                <a:effectLst/>
                <a:latin typeface="Arial" charset="0"/>
                <a:ea typeface="+mn-ea"/>
                <a:cs typeface="+mn-cs"/>
              </a:rPr>
              <a:t>of 8.5 points after</a:t>
            </a:r>
            <a:r>
              <a:rPr lang="en-AU" sz="1200" kern="1200" baseline="0" dirty="0">
                <a:solidFill>
                  <a:schemeClr val="tx1"/>
                </a:solidFill>
                <a:effectLst/>
                <a:latin typeface="Arial" charset="0"/>
                <a:ea typeface="+mn-ea"/>
                <a:cs typeface="+mn-cs"/>
              </a:rPr>
              <a:t> exercise, with </a:t>
            </a:r>
            <a:r>
              <a:rPr lang="en-AU" sz="1200" kern="1200" dirty="0">
                <a:solidFill>
                  <a:schemeClr val="tx1"/>
                </a:solidFill>
                <a:effectLst/>
                <a:latin typeface="Arial" charset="0"/>
                <a:ea typeface="+mn-ea"/>
                <a:cs typeface="+mn-cs"/>
              </a:rPr>
              <a:t>95% CI 4.38 and 12.06.</a:t>
            </a:r>
          </a:p>
          <a:p>
            <a:endParaRPr lang="en-AU"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AU" sz="1200" dirty="0"/>
              <a:t>This is a clinically relevant</a:t>
            </a:r>
            <a:r>
              <a:rPr lang="en-AU" sz="1200" baseline="0" dirty="0"/>
              <a:t> result, </a:t>
            </a:r>
            <a:r>
              <a:rPr lang="en-AU" sz="1200" dirty="0"/>
              <a:t>as</a:t>
            </a:r>
            <a:r>
              <a:rPr lang="en-AU" sz="1200" baseline="0" dirty="0"/>
              <a:t> a </a:t>
            </a:r>
            <a:r>
              <a:rPr lang="en-AU" sz="1200" dirty="0"/>
              <a:t>difference of 4 or more points has been shown</a:t>
            </a:r>
            <a:r>
              <a:rPr lang="en-AU" sz="1200" baseline="0" dirty="0"/>
              <a:t> to be a significant change in the this measure </a:t>
            </a:r>
            <a:r>
              <a:rPr lang="en-AU" sz="1200" dirty="0"/>
              <a:t>in</a:t>
            </a:r>
            <a:r>
              <a:rPr lang="en-AU" sz="1200" baseline="0" dirty="0"/>
              <a:t> the chronic heart failure population. </a:t>
            </a:r>
            <a:endParaRPr lang="en-AU" sz="1200" dirty="0"/>
          </a:p>
          <a:p>
            <a:endParaRPr lang="en-AU" dirty="0"/>
          </a:p>
        </p:txBody>
      </p:sp>
      <p:sp>
        <p:nvSpPr>
          <p:cNvPr id="4" name="Slide Number Placeholder 3"/>
          <p:cNvSpPr>
            <a:spLocks noGrp="1"/>
          </p:cNvSpPr>
          <p:nvPr>
            <p:ph type="sldNum" sz="quarter" idx="10"/>
          </p:nvPr>
        </p:nvSpPr>
        <p:spPr/>
        <p:txBody>
          <a:bodyPr/>
          <a:lstStyle/>
          <a:p>
            <a:fld id="{CFF3DE2B-9EF7-E44A-8A8D-81262F2C73F5}" type="slidenum">
              <a:rPr lang="en-US" smtClean="0"/>
              <a:t>9</a:t>
            </a:fld>
            <a:endParaRPr lang="en-US"/>
          </a:p>
        </p:txBody>
      </p:sp>
    </p:spTree>
    <p:extLst>
      <p:ext uri="{BB962C8B-B14F-4D97-AF65-F5344CB8AC3E}">
        <p14:creationId xmlns:p14="http://schemas.microsoft.com/office/powerpoint/2010/main" val="3486950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274290" y="2130425"/>
            <a:ext cx="5352240" cy="1470025"/>
          </a:xfrm>
          <a:prstGeom prst="rect">
            <a:avLst/>
          </a:prstGeom>
        </p:spPr>
        <p:txBody>
          <a:bodyPr anchor="ctr"/>
          <a:lstStyle>
            <a:lvl1pPr algn="l">
              <a:defRPr sz="3000" baseline="0">
                <a:solidFill>
                  <a:schemeClr val="bg1"/>
                </a:solidFill>
                <a:latin typeface="Arial Narrow"/>
                <a:cs typeface="Arial Narrow"/>
              </a:defRPr>
            </a:lvl1pPr>
          </a:lstStyle>
          <a:p>
            <a:r>
              <a:rPr lang="en-AU" dirty="0"/>
              <a:t>TITLE PAGE (30pt Arial Narrow)</a:t>
            </a:r>
            <a:endParaRPr lang="en-US" dirty="0"/>
          </a:p>
        </p:txBody>
      </p:sp>
      <p:sp>
        <p:nvSpPr>
          <p:cNvPr id="7" name="Subtitle 2"/>
          <p:cNvSpPr>
            <a:spLocks noGrp="1"/>
          </p:cNvSpPr>
          <p:nvPr>
            <p:ph type="subTitle" idx="1" hasCustomPrompt="1"/>
          </p:nvPr>
        </p:nvSpPr>
        <p:spPr>
          <a:xfrm>
            <a:off x="274290" y="3613923"/>
            <a:ext cx="5352240" cy="633181"/>
          </a:xfrm>
          <a:prstGeom prst="rect">
            <a:avLst/>
          </a:prstGeom>
        </p:spPr>
        <p:txBody>
          <a:bodyPr anchor="ctr"/>
          <a:lstStyle>
            <a:lvl1pPr marL="0" indent="0" algn="l">
              <a:buNone/>
              <a:defRPr sz="1800">
                <a:solidFill>
                  <a:schemeClr val="bg1"/>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SUB HEADLINE / PRESENTER (18pt Arial Narrow)</a:t>
            </a:r>
            <a:endParaRPr lang="en-US" dirty="0"/>
          </a:p>
        </p:txBody>
      </p:sp>
    </p:spTree>
    <p:extLst>
      <p:ext uri="{BB962C8B-B14F-4D97-AF65-F5344CB8AC3E}">
        <p14:creationId xmlns:p14="http://schemas.microsoft.com/office/powerpoint/2010/main" val="3182809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line header">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1600200"/>
            <a:ext cx="8229600" cy="4525963"/>
          </a:xfrm>
          <a:prstGeom prst="rect">
            <a:avLst/>
          </a:prstGeom>
        </p:spPr>
        <p:txBody>
          <a:bodyPr/>
          <a:lstStyle>
            <a:lvl1pPr marL="342900" indent="-342900">
              <a:buFont typeface="Wingdings" charset="2"/>
              <a:buChar char="§"/>
              <a:defRPr sz="2400">
                <a:latin typeface="Arial"/>
                <a:cs typeface="Arial"/>
              </a:defRPr>
            </a:lvl1pPr>
            <a:lvl2pPr>
              <a:defRPr sz="2000"/>
            </a:lvl2pPr>
            <a:lvl3pPr marL="1143000" indent="-228600">
              <a:buFont typeface="Wingdings" charset="2"/>
              <a:buChar char="§"/>
              <a:defRPr sz="1800"/>
            </a:lvl3pPr>
            <a:lvl4pPr>
              <a:defRPr sz="1600"/>
            </a:lvl4pPr>
          </a:lstStyle>
          <a:p>
            <a:pPr lvl="0"/>
            <a:r>
              <a:rPr lang="en-AU" dirty="0"/>
              <a:t>Click to edit Master text styles</a:t>
            </a:r>
          </a:p>
          <a:p>
            <a:pPr lvl="1"/>
            <a:r>
              <a:rPr lang="en-AU" dirty="0"/>
              <a:t>Second level</a:t>
            </a:r>
          </a:p>
          <a:p>
            <a:pPr lvl="2"/>
            <a:r>
              <a:rPr lang="en-AU" dirty="0"/>
              <a:t>Third level</a:t>
            </a:r>
          </a:p>
          <a:p>
            <a:pPr lvl="3"/>
            <a:r>
              <a:rPr lang="en-AU" dirty="0"/>
              <a:t>Fourth level</a:t>
            </a:r>
          </a:p>
        </p:txBody>
      </p:sp>
      <p:sp>
        <p:nvSpPr>
          <p:cNvPr id="8" name="Slide Number Placeholder 6"/>
          <p:cNvSpPr txBox="1">
            <a:spLocks/>
          </p:cNvSpPr>
          <p:nvPr userDrawn="1"/>
        </p:nvSpPr>
        <p:spPr>
          <a:xfrm>
            <a:off x="7596606" y="6376719"/>
            <a:ext cx="1212190" cy="365125"/>
          </a:xfrm>
          <a:prstGeom prst="rect">
            <a:avLst/>
          </a:prstGeom>
        </p:spPr>
        <p:txBody>
          <a:bodyPr vert="horz" lIns="91440" tIns="45720" rIns="91440" bIns="45720" rtlCol="0" anchor="ctr"/>
          <a:lstStyle>
            <a:defPPr>
              <a:defRPr lang="en-US"/>
            </a:defPPr>
            <a:lvl1pPr marL="0" algn="l" defTabSz="457200" rtl="0" eaLnBrk="1" latinLnBrk="0" hangingPunct="1">
              <a:defRPr sz="2400" kern="1200">
                <a:solidFill>
                  <a:schemeClr val="tx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4B116A7-1BBE-0246-8B18-68B8A757ECD8}" type="slidenum">
              <a:rPr lang="en-US" smtClean="0">
                <a:solidFill>
                  <a:schemeClr val="bg1">
                    <a:lumMod val="50000"/>
                  </a:schemeClr>
                </a:solidFill>
              </a:rPr>
              <a:pPr algn="r"/>
              <a:t>‹#›</a:t>
            </a:fld>
            <a:endParaRPr lang="en-US" dirty="0">
              <a:solidFill>
                <a:schemeClr val="bg1">
                  <a:lumMod val="50000"/>
                </a:schemeClr>
              </a:solidFill>
            </a:endParaRPr>
          </a:p>
        </p:txBody>
      </p:sp>
      <p:sp>
        <p:nvSpPr>
          <p:cNvPr id="5" name="Text Placeholder 9"/>
          <p:cNvSpPr>
            <a:spLocks noGrp="1"/>
          </p:cNvSpPr>
          <p:nvPr>
            <p:ph type="body" sz="quarter" idx="10" hasCustomPrompt="1"/>
          </p:nvPr>
        </p:nvSpPr>
        <p:spPr>
          <a:xfrm>
            <a:off x="278052" y="217549"/>
            <a:ext cx="5223117" cy="774054"/>
          </a:xfrm>
          <a:prstGeom prst="rect">
            <a:avLst/>
          </a:prstGeom>
        </p:spPr>
        <p:txBody>
          <a:bodyPr vert="horz"/>
          <a:lstStyle>
            <a:lvl1pPr marL="0" indent="0">
              <a:lnSpc>
                <a:spcPct val="90000"/>
              </a:lnSpc>
              <a:buNone/>
              <a:defRPr sz="2400">
                <a:latin typeface="Arial Narrow"/>
                <a:cs typeface="Arial Narrow"/>
              </a:defRPr>
            </a:lvl1pPr>
          </a:lstStyle>
          <a:p>
            <a:pPr lvl="0"/>
            <a:r>
              <a:rPr lang="en-US" sz="2400" dirty="0">
                <a:latin typeface="Arial Narrow"/>
                <a:cs typeface="Arial Narrow"/>
              </a:rPr>
              <a:t>CONTENT PAGE 2</a:t>
            </a:r>
            <a:br>
              <a:rPr lang="en-US" sz="2400" dirty="0">
                <a:latin typeface="Arial Narrow"/>
                <a:cs typeface="Arial Narrow"/>
              </a:rPr>
            </a:br>
            <a:r>
              <a:rPr lang="en-US" sz="2400" dirty="0">
                <a:latin typeface="Arial Narrow"/>
                <a:cs typeface="Arial Narrow"/>
              </a:rPr>
              <a:t>2 LINES (24pt Arial Narrow)</a:t>
            </a:r>
            <a:endParaRPr lang="en-US" dirty="0"/>
          </a:p>
        </p:txBody>
      </p:sp>
    </p:spTree>
    <p:extLst>
      <p:ext uri="{BB962C8B-B14F-4D97-AF65-F5344CB8AC3E}">
        <p14:creationId xmlns:p14="http://schemas.microsoft.com/office/powerpoint/2010/main" val="3910770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600200"/>
            <a:ext cx="4038600" cy="4525963"/>
          </a:xfrm>
          <a:prstGeom prst="rect">
            <a:avLst/>
          </a:prstGeom>
        </p:spPr>
        <p:txBody>
          <a:bodyPr/>
          <a:lstStyle>
            <a:lvl1pPr marL="342900" indent="-342900">
              <a:buFont typeface="Wingdings" charset="2"/>
              <a:buChar char="§"/>
              <a:defRPr sz="2400">
                <a:latin typeface="Arial"/>
                <a:cs typeface="Arial"/>
              </a:defRPr>
            </a:lvl1pPr>
            <a:lvl2pPr>
              <a:defRPr sz="2000">
                <a:latin typeface="Arial"/>
                <a:cs typeface="Arial"/>
              </a:defRPr>
            </a:lvl2pPr>
            <a:lvl3pPr marL="1143000" indent="-228600">
              <a:buFont typeface="Wingdings" charset="2"/>
              <a:buChar char="§"/>
              <a:defRPr sz="1800">
                <a:latin typeface="Arial"/>
                <a:cs typeface="Arial"/>
              </a:defRPr>
            </a:lvl3pPr>
            <a:lvl4pPr>
              <a:defRPr sz="16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p:txBody>
      </p:sp>
      <p:sp>
        <p:nvSpPr>
          <p:cNvPr id="4" name="Content Placeholder 3"/>
          <p:cNvSpPr>
            <a:spLocks noGrp="1"/>
          </p:cNvSpPr>
          <p:nvPr>
            <p:ph sz="half" idx="2"/>
          </p:nvPr>
        </p:nvSpPr>
        <p:spPr>
          <a:xfrm>
            <a:off x="4572000" y="1600200"/>
            <a:ext cx="4038600" cy="4525963"/>
          </a:xfrm>
          <a:prstGeom prst="rect">
            <a:avLst/>
          </a:prstGeom>
        </p:spPr>
        <p:txBody>
          <a:bodyPr/>
          <a:lstStyle>
            <a:lvl1pPr marL="342900" indent="-342900">
              <a:buFont typeface="Wingdings" charset="2"/>
              <a:buChar char="§"/>
              <a:defRPr sz="2400">
                <a:latin typeface="Arial"/>
                <a:cs typeface="Arial"/>
              </a:defRPr>
            </a:lvl1pPr>
            <a:lvl2pPr marL="742950" indent="-285750">
              <a:buFont typeface="Wingdings" charset="2"/>
              <a:buChar char="§"/>
              <a:defRPr sz="2000">
                <a:latin typeface="Arial"/>
                <a:cs typeface="Arial"/>
              </a:defRPr>
            </a:lvl2pPr>
            <a:lvl3pPr marL="1143000" indent="-228600">
              <a:buFont typeface="Wingdings" charset="2"/>
              <a:buChar char="§"/>
              <a:defRPr sz="1800">
                <a:latin typeface="Arial"/>
                <a:cs typeface="Arial"/>
              </a:defRPr>
            </a:lvl3pPr>
            <a:lvl4pPr>
              <a:defRPr sz="16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p:txBody>
      </p:sp>
      <p:sp>
        <p:nvSpPr>
          <p:cNvPr id="9" name="Slide Number Placeholder 6"/>
          <p:cNvSpPr txBox="1">
            <a:spLocks/>
          </p:cNvSpPr>
          <p:nvPr userDrawn="1"/>
        </p:nvSpPr>
        <p:spPr>
          <a:xfrm>
            <a:off x="7596606" y="6376719"/>
            <a:ext cx="1212190" cy="365125"/>
          </a:xfrm>
          <a:prstGeom prst="rect">
            <a:avLst/>
          </a:prstGeom>
        </p:spPr>
        <p:txBody>
          <a:bodyPr vert="horz" lIns="91440" tIns="45720" rIns="91440" bIns="45720" rtlCol="0" anchor="ctr"/>
          <a:lstStyle>
            <a:defPPr>
              <a:defRPr lang="en-US"/>
            </a:defPPr>
            <a:lvl1pPr marL="0" algn="l" defTabSz="457200" rtl="0" eaLnBrk="1" latinLnBrk="0" hangingPunct="1">
              <a:defRPr sz="2400" kern="1200">
                <a:solidFill>
                  <a:schemeClr val="tx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4B116A7-1BBE-0246-8B18-68B8A757ECD8}" type="slidenum">
              <a:rPr lang="en-US" smtClean="0">
                <a:solidFill>
                  <a:schemeClr val="bg1">
                    <a:lumMod val="50000"/>
                  </a:schemeClr>
                </a:solidFill>
              </a:rPr>
              <a:pPr algn="r"/>
              <a:t>‹#›</a:t>
            </a:fld>
            <a:endParaRPr lang="en-US" dirty="0">
              <a:solidFill>
                <a:schemeClr val="bg1">
                  <a:lumMod val="50000"/>
                </a:schemeClr>
              </a:solidFill>
            </a:endParaRPr>
          </a:p>
        </p:txBody>
      </p:sp>
      <p:sp>
        <p:nvSpPr>
          <p:cNvPr id="6" name="Text Placeholder 9"/>
          <p:cNvSpPr>
            <a:spLocks noGrp="1"/>
          </p:cNvSpPr>
          <p:nvPr>
            <p:ph type="body" sz="quarter" idx="10" hasCustomPrompt="1"/>
          </p:nvPr>
        </p:nvSpPr>
        <p:spPr>
          <a:xfrm>
            <a:off x="278052" y="217549"/>
            <a:ext cx="5223117" cy="774054"/>
          </a:xfrm>
          <a:prstGeom prst="rect">
            <a:avLst/>
          </a:prstGeom>
        </p:spPr>
        <p:txBody>
          <a:bodyPr vert="horz"/>
          <a:lstStyle>
            <a:lvl1pPr marL="0" indent="0">
              <a:lnSpc>
                <a:spcPct val="90000"/>
              </a:lnSpc>
              <a:buNone/>
              <a:defRPr sz="2400">
                <a:latin typeface="Arial Narrow"/>
                <a:cs typeface="Arial Narrow"/>
              </a:defRPr>
            </a:lvl1pPr>
          </a:lstStyle>
          <a:p>
            <a:pPr lvl="0"/>
            <a:r>
              <a:rPr lang="en-US" sz="2400" dirty="0">
                <a:latin typeface="Arial Narrow"/>
                <a:cs typeface="Arial Narrow"/>
              </a:rPr>
              <a:t>CONTENT PAGE 2</a:t>
            </a:r>
            <a:br>
              <a:rPr lang="en-US" sz="2400" dirty="0">
                <a:latin typeface="Arial Narrow"/>
                <a:cs typeface="Arial Narrow"/>
              </a:rPr>
            </a:br>
            <a:r>
              <a:rPr lang="en-US" sz="2400" dirty="0">
                <a:latin typeface="Arial Narrow"/>
                <a:cs typeface="Arial Narrow"/>
              </a:rPr>
              <a:t>2 LINES (24pt Arial Narrow)</a:t>
            </a:r>
            <a:endParaRPr lang="en-US" dirty="0"/>
          </a:p>
        </p:txBody>
      </p:sp>
    </p:spTree>
    <p:extLst>
      <p:ext uri="{BB962C8B-B14F-4D97-AF65-F5344CB8AC3E}">
        <p14:creationId xmlns:p14="http://schemas.microsoft.com/office/powerpoint/2010/main" val="40663601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ext &amp; im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353" y="1315158"/>
            <a:ext cx="3812093" cy="5006471"/>
          </a:xfrm>
          <a:prstGeom prst="rect">
            <a:avLst/>
          </a:prstGeom>
        </p:spPr>
        <p:txBody>
          <a:bodyPr/>
          <a:lstStyle>
            <a:lvl1pPr marL="342900" indent="-342900">
              <a:buFont typeface="Wingdings" charset="2"/>
              <a:buChar char="§"/>
              <a:defRPr sz="2400">
                <a:latin typeface="Arial"/>
                <a:cs typeface="Arial"/>
              </a:defRPr>
            </a:lvl1pPr>
            <a:lvl2pPr>
              <a:defRPr sz="2000"/>
            </a:lvl2pPr>
            <a:lvl3pPr marL="1143000" indent="-228600">
              <a:buFont typeface="Wingdings" charset="2"/>
              <a:buChar char="§"/>
              <a:defRPr sz="1800"/>
            </a:lvl3pPr>
            <a:lvl4pPr>
              <a:defRPr sz="1600"/>
            </a:lvl4pPr>
          </a:lstStyle>
          <a:p>
            <a:pPr lvl="0"/>
            <a:r>
              <a:rPr lang="en-AU" dirty="0"/>
              <a:t>Click to edit Master text styles</a:t>
            </a:r>
          </a:p>
          <a:p>
            <a:pPr lvl="1"/>
            <a:r>
              <a:rPr lang="en-AU" dirty="0"/>
              <a:t>Second level</a:t>
            </a:r>
          </a:p>
          <a:p>
            <a:pPr lvl="2"/>
            <a:r>
              <a:rPr lang="en-AU" dirty="0"/>
              <a:t>Third level</a:t>
            </a:r>
          </a:p>
          <a:p>
            <a:pPr lvl="3"/>
            <a:r>
              <a:rPr lang="en-AU" dirty="0"/>
              <a:t>Fourth level</a:t>
            </a:r>
          </a:p>
        </p:txBody>
      </p:sp>
      <p:sp>
        <p:nvSpPr>
          <p:cNvPr id="8" name="Slide Number Placeholder 6"/>
          <p:cNvSpPr txBox="1">
            <a:spLocks/>
          </p:cNvSpPr>
          <p:nvPr userDrawn="1"/>
        </p:nvSpPr>
        <p:spPr>
          <a:xfrm>
            <a:off x="7596606" y="6376719"/>
            <a:ext cx="1212190" cy="365125"/>
          </a:xfrm>
          <a:prstGeom prst="rect">
            <a:avLst/>
          </a:prstGeom>
        </p:spPr>
        <p:txBody>
          <a:bodyPr vert="horz" lIns="91440" tIns="45720" rIns="91440" bIns="45720" rtlCol="0" anchor="ctr"/>
          <a:lstStyle>
            <a:defPPr>
              <a:defRPr lang="en-US"/>
            </a:defPPr>
            <a:lvl1pPr marL="0" algn="l" defTabSz="457200" rtl="0" eaLnBrk="1" latinLnBrk="0" hangingPunct="1">
              <a:defRPr sz="2400" kern="1200">
                <a:solidFill>
                  <a:schemeClr val="tx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4B116A7-1BBE-0246-8B18-68B8A757ECD8}" type="slidenum">
              <a:rPr lang="en-US" smtClean="0">
                <a:solidFill>
                  <a:schemeClr val="bg1">
                    <a:lumMod val="50000"/>
                  </a:schemeClr>
                </a:solidFill>
              </a:rPr>
              <a:pPr algn="r"/>
              <a:t>‹#›</a:t>
            </a:fld>
            <a:endParaRPr lang="en-US" dirty="0">
              <a:solidFill>
                <a:schemeClr val="bg1">
                  <a:lumMod val="50000"/>
                </a:schemeClr>
              </a:solidFill>
            </a:endParaRPr>
          </a:p>
        </p:txBody>
      </p:sp>
      <p:sp>
        <p:nvSpPr>
          <p:cNvPr id="5" name="Picture Placeholder 2"/>
          <p:cNvSpPr>
            <a:spLocks noGrp="1"/>
          </p:cNvSpPr>
          <p:nvPr>
            <p:ph type="pic" idx="10"/>
          </p:nvPr>
        </p:nvSpPr>
        <p:spPr>
          <a:xfrm>
            <a:off x="4563736" y="1315158"/>
            <a:ext cx="4148524" cy="500647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Text Placeholder 9"/>
          <p:cNvSpPr>
            <a:spLocks noGrp="1"/>
          </p:cNvSpPr>
          <p:nvPr>
            <p:ph type="body" sz="quarter" idx="11" hasCustomPrompt="1"/>
          </p:nvPr>
        </p:nvSpPr>
        <p:spPr>
          <a:xfrm>
            <a:off x="278052" y="217549"/>
            <a:ext cx="5223117" cy="774054"/>
          </a:xfrm>
          <a:prstGeom prst="rect">
            <a:avLst/>
          </a:prstGeom>
        </p:spPr>
        <p:txBody>
          <a:bodyPr vert="horz"/>
          <a:lstStyle>
            <a:lvl1pPr marL="0" indent="0">
              <a:lnSpc>
                <a:spcPct val="90000"/>
              </a:lnSpc>
              <a:buNone/>
              <a:defRPr sz="2400">
                <a:latin typeface="Arial Narrow"/>
                <a:cs typeface="Arial Narrow"/>
              </a:defRPr>
            </a:lvl1pPr>
          </a:lstStyle>
          <a:p>
            <a:pPr lvl="0"/>
            <a:r>
              <a:rPr lang="en-US" sz="2400" dirty="0">
                <a:latin typeface="Arial Narrow"/>
                <a:cs typeface="Arial Narrow"/>
              </a:rPr>
              <a:t>CONTENT PAGE 2</a:t>
            </a:r>
            <a:br>
              <a:rPr lang="en-US" sz="2400" dirty="0">
                <a:latin typeface="Arial Narrow"/>
                <a:cs typeface="Arial Narrow"/>
              </a:rPr>
            </a:br>
            <a:r>
              <a:rPr lang="en-US" sz="2400" dirty="0">
                <a:latin typeface="Arial Narrow"/>
                <a:cs typeface="Arial Narrow"/>
              </a:rPr>
              <a:t>2 LINES (24pt Arial Narrow)</a:t>
            </a:r>
            <a:endParaRPr lang="en-US" dirty="0"/>
          </a:p>
        </p:txBody>
      </p:sp>
    </p:spTree>
    <p:extLst>
      <p:ext uri="{BB962C8B-B14F-4D97-AF65-F5344CB8AC3E}">
        <p14:creationId xmlns:p14="http://schemas.microsoft.com/office/powerpoint/2010/main" val="326341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ext &amp; diagram">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844" y="1315158"/>
            <a:ext cx="2484666" cy="5006471"/>
          </a:xfrm>
          <a:prstGeom prst="rect">
            <a:avLst/>
          </a:prstGeom>
        </p:spPr>
        <p:txBody>
          <a:bodyPr/>
          <a:lstStyle>
            <a:lvl1pPr marL="342900" indent="-342900">
              <a:buFont typeface="Wingdings" charset="2"/>
              <a:buChar char="§"/>
              <a:defRPr sz="2400">
                <a:latin typeface="Arial"/>
                <a:cs typeface="Arial"/>
              </a:defRPr>
            </a:lvl1pPr>
            <a:lvl2pPr>
              <a:defRPr sz="2000"/>
            </a:lvl2pPr>
            <a:lvl3pPr marL="1143000" indent="-228600">
              <a:buFont typeface="Wingdings" charset="2"/>
              <a:buChar char="§"/>
              <a:defRPr sz="1800"/>
            </a:lvl3pPr>
            <a:lvl4pPr>
              <a:defRPr sz="1600"/>
            </a:lvl4pPr>
          </a:lstStyle>
          <a:p>
            <a:pPr lvl="0"/>
            <a:r>
              <a:rPr lang="en-AU" dirty="0"/>
              <a:t>Click to edit Master text styles</a:t>
            </a:r>
          </a:p>
          <a:p>
            <a:pPr lvl="1"/>
            <a:r>
              <a:rPr lang="en-AU" dirty="0"/>
              <a:t>Second level</a:t>
            </a:r>
          </a:p>
          <a:p>
            <a:pPr lvl="2"/>
            <a:r>
              <a:rPr lang="en-AU" dirty="0"/>
              <a:t>Third level</a:t>
            </a:r>
          </a:p>
          <a:p>
            <a:pPr lvl="3"/>
            <a:r>
              <a:rPr lang="en-AU" dirty="0"/>
              <a:t>Fourth level</a:t>
            </a:r>
          </a:p>
        </p:txBody>
      </p:sp>
      <p:sp>
        <p:nvSpPr>
          <p:cNvPr id="8" name="Slide Number Placeholder 6"/>
          <p:cNvSpPr txBox="1">
            <a:spLocks/>
          </p:cNvSpPr>
          <p:nvPr userDrawn="1"/>
        </p:nvSpPr>
        <p:spPr>
          <a:xfrm>
            <a:off x="7596606" y="6376719"/>
            <a:ext cx="1212190" cy="365125"/>
          </a:xfrm>
          <a:prstGeom prst="rect">
            <a:avLst/>
          </a:prstGeom>
        </p:spPr>
        <p:txBody>
          <a:bodyPr vert="horz" lIns="91440" tIns="45720" rIns="91440" bIns="45720" rtlCol="0" anchor="ctr"/>
          <a:lstStyle>
            <a:defPPr>
              <a:defRPr lang="en-US"/>
            </a:defPPr>
            <a:lvl1pPr marL="0" algn="l" defTabSz="457200" rtl="0" eaLnBrk="1" latinLnBrk="0" hangingPunct="1">
              <a:defRPr sz="2400" kern="1200">
                <a:solidFill>
                  <a:schemeClr val="tx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4B116A7-1BBE-0246-8B18-68B8A757ECD8}" type="slidenum">
              <a:rPr lang="en-US" smtClean="0">
                <a:solidFill>
                  <a:schemeClr val="bg1">
                    <a:lumMod val="50000"/>
                  </a:schemeClr>
                </a:solidFill>
              </a:rPr>
              <a:pPr algn="r"/>
              <a:t>‹#›</a:t>
            </a:fld>
            <a:endParaRPr lang="en-US" dirty="0">
              <a:solidFill>
                <a:schemeClr val="bg1">
                  <a:lumMod val="50000"/>
                </a:schemeClr>
              </a:solidFill>
            </a:endParaRPr>
          </a:p>
        </p:txBody>
      </p:sp>
      <p:sp>
        <p:nvSpPr>
          <p:cNvPr id="5" name="Picture Placeholder 2"/>
          <p:cNvSpPr>
            <a:spLocks noGrp="1"/>
          </p:cNvSpPr>
          <p:nvPr>
            <p:ph type="pic" idx="10"/>
          </p:nvPr>
        </p:nvSpPr>
        <p:spPr>
          <a:xfrm>
            <a:off x="3216922" y="1315158"/>
            <a:ext cx="5511828" cy="5006471"/>
          </a:xfrm>
          <a:prstGeom prst="rect">
            <a:avLst/>
          </a:prstGeo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6" name="Text Placeholder 9"/>
          <p:cNvSpPr>
            <a:spLocks noGrp="1"/>
          </p:cNvSpPr>
          <p:nvPr>
            <p:ph type="body" sz="quarter" idx="11" hasCustomPrompt="1"/>
          </p:nvPr>
        </p:nvSpPr>
        <p:spPr>
          <a:xfrm>
            <a:off x="278052" y="217549"/>
            <a:ext cx="5223117" cy="774054"/>
          </a:xfrm>
          <a:prstGeom prst="rect">
            <a:avLst/>
          </a:prstGeom>
        </p:spPr>
        <p:txBody>
          <a:bodyPr vert="horz"/>
          <a:lstStyle>
            <a:lvl1pPr marL="0" indent="0">
              <a:lnSpc>
                <a:spcPct val="90000"/>
              </a:lnSpc>
              <a:buNone/>
              <a:defRPr sz="2400">
                <a:latin typeface="Arial Narrow"/>
                <a:cs typeface="Arial Narrow"/>
              </a:defRPr>
            </a:lvl1pPr>
          </a:lstStyle>
          <a:p>
            <a:pPr lvl="0"/>
            <a:r>
              <a:rPr lang="en-US" sz="2400" dirty="0">
                <a:latin typeface="Arial Narrow"/>
                <a:cs typeface="Arial Narrow"/>
              </a:rPr>
              <a:t>CONTENT PAGE 2</a:t>
            </a:r>
            <a:br>
              <a:rPr lang="en-US" sz="2400" dirty="0">
                <a:latin typeface="Arial Narrow"/>
                <a:cs typeface="Arial Narrow"/>
              </a:rPr>
            </a:br>
            <a:r>
              <a:rPr lang="en-US" sz="2400" dirty="0">
                <a:latin typeface="Arial Narrow"/>
                <a:cs typeface="Arial Narrow"/>
              </a:rPr>
              <a:t>2 LINES (24pt Arial Narrow)</a:t>
            </a:r>
            <a:endParaRPr lang="en-US" dirty="0"/>
          </a:p>
        </p:txBody>
      </p:sp>
    </p:spTree>
    <p:extLst>
      <p:ext uri="{BB962C8B-B14F-4D97-AF65-F5344CB8AC3E}">
        <p14:creationId xmlns:p14="http://schemas.microsoft.com/office/powerpoint/2010/main" val="9397713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Slide Number Placeholder 6"/>
          <p:cNvSpPr txBox="1">
            <a:spLocks/>
          </p:cNvSpPr>
          <p:nvPr userDrawn="1"/>
        </p:nvSpPr>
        <p:spPr>
          <a:xfrm>
            <a:off x="7596606" y="6376719"/>
            <a:ext cx="1212190" cy="365125"/>
          </a:xfrm>
          <a:prstGeom prst="rect">
            <a:avLst/>
          </a:prstGeom>
        </p:spPr>
        <p:txBody>
          <a:bodyPr vert="horz" lIns="91440" tIns="45720" rIns="91440" bIns="45720" rtlCol="0" anchor="ctr"/>
          <a:lstStyle>
            <a:defPPr>
              <a:defRPr lang="en-US"/>
            </a:defPPr>
            <a:lvl1pPr marL="0" algn="l" defTabSz="457200" rtl="0" eaLnBrk="1" latinLnBrk="0" hangingPunct="1">
              <a:defRPr sz="2400" kern="1200">
                <a:solidFill>
                  <a:schemeClr val="tx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4B116A7-1BBE-0246-8B18-68B8A757ECD8}" type="slidenum">
              <a:rPr lang="en-US" smtClean="0">
                <a:solidFill>
                  <a:schemeClr val="bg1">
                    <a:lumMod val="50000"/>
                  </a:schemeClr>
                </a:solidFill>
              </a:rPr>
              <a:pPr algn="r"/>
              <a:t>‹#›</a:t>
            </a:fld>
            <a:endParaRPr lang="en-US" dirty="0">
              <a:solidFill>
                <a:schemeClr val="bg1">
                  <a:lumMod val="50000"/>
                </a:schemeClr>
              </a:solidFill>
            </a:endParaRPr>
          </a:p>
        </p:txBody>
      </p:sp>
      <p:sp>
        <p:nvSpPr>
          <p:cNvPr id="10" name="Picture Placeholder 2"/>
          <p:cNvSpPr>
            <a:spLocks noGrp="1"/>
          </p:cNvSpPr>
          <p:nvPr>
            <p:ph type="pic" idx="1"/>
          </p:nvPr>
        </p:nvSpPr>
        <p:spPr>
          <a:xfrm>
            <a:off x="509445" y="1315158"/>
            <a:ext cx="8288662" cy="5006471"/>
          </a:xfrm>
          <a:prstGeom prst="rect">
            <a:avLst/>
          </a:prstGeo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5" name="Text Placeholder 9"/>
          <p:cNvSpPr>
            <a:spLocks noGrp="1"/>
          </p:cNvSpPr>
          <p:nvPr>
            <p:ph type="body" sz="quarter" idx="10" hasCustomPrompt="1"/>
          </p:nvPr>
        </p:nvSpPr>
        <p:spPr>
          <a:xfrm>
            <a:off x="278052" y="217549"/>
            <a:ext cx="5223117" cy="774054"/>
          </a:xfrm>
          <a:prstGeom prst="rect">
            <a:avLst/>
          </a:prstGeom>
        </p:spPr>
        <p:txBody>
          <a:bodyPr vert="horz"/>
          <a:lstStyle>
            <a:lvl1pPr marL="0" indent="0">
              <a:lnSpc>
                <a:spcPct val="90000"/>
              </a:lnSpc>
              <a:buNone/>
              <a:defRPr sz="2400">
                <a:latin typeface="Arial Narrow"/>
                <a:cs typeface="Arial Narrow"/>
              </a:defRPr>
            </a:lvl1pPr>
          </a:lstStyle>
          <a:p>
            <a:pPr lvl="0"/>
            <a:r>
              <a:rPr lang="en-US" sz="2400" dirty="0">
                <a:latin typeface="Arial Narrow"/>
                <a:cs typeface="Arial Narrow"/>
              </a:rPr>
              <a:t>CONTENT PAGE 2</a:t>
            </a:r>
            <a:br>
              <a:rPr lang="en-US" sz="2400" dirty="0">
                <a:latin typeface="Arial Narrow"/>
                <a:cs typeface="Arial Narrow"/>
              </a:rPr>
            </a:br>
            <a:r>
              <a:rPr lang="en-US" sz="2400" dirty="0">
                <a:latin typeface="Arial Narrow"/>
                <a:cs typeface="Arial Narrow"/>
              </a:rPr>
              <a:t>2 LINES (24pt Arial Narrow)</a:t>
            </a:r>
            <a:endParaRPr lang="en-US" dirty="0"/>
          </a:p>
        </p:txBody>
      </p:sp>
    </p:spTree>
    <p:extLst>
      <p:ext uri="{BB962C8B-B14F-4D97-AF65-F5344CB8AC3E}">
        <p14:creationId xmlns:p14="http://schemas.microsoft.com/office/powerpoint/2010/main" val="1577106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141896"/>
            <a:ext cx="8229600" cy="510825"/>
          </a:xfrm>
          <a:prstGeom prst="rect">
            <a:avLst/>
          </a:prstGeom>
        </p:spPr>
        <p:txBody>
          <a:bodyPr/>
          <a:lstStyle>
            <a:lvl1pPr algn="l">
              <a:defRPr sz="2400">
                <a:latin typeface="Arial Narrow"/>
                <a:cs typeface="Arial Narrow"/>
              </a:defRPr>
            </a:lvl1pPr>
          </a:lstStyle>
          <a:p>
            <a:r>
              <a:rPr lang="en-AU" dirty="0"/>
              <a:t>CLICK TO EDIT MASTER TITLE STYLE</a:t>
            </a:r>
            <a:endParaRPr lang="en-US" dirty="0"/>
          </a:p>
        </p:txBody>
      </p:sp>
      <p:sp>
        <p:nvSpPr>
          <p:cNvPr id="5" name="Slide Number Placeholder 6"/>
          <p:cNvSpPr txBox="1">
            <a:spLocks/>
          </p:cNvSpPr>
          <p:nvPr userDrawn="1"/>
        </p:nvSpPr>
        <p:spPr>
          <a:xfrm>
            <a:off x="4076885" y="6356350"/>
            <a:ext cx="990230" cy="365125"/>
          </a:xfrm>
          <a:prstGeom prst="rect">
            <a:avLst/>
          </a:prstGeom>
        </p:spPr>
        <p:txBody>
          <a:bodyPr vert="horz" lIns="91440" tIns="45720" rIns="91440" bIns="45720" rtlCol="0" anchor="ctr"/>
          <a:lstStyle>
            <a:defPPr>
              <a:defRPr lang="en-US"/>
            </a:defPPr>
            <a:lvl1pPr marL="0" algn="l" defTabSz="457200" rtl="0" eaLnBrk="1" latinLnBrk="0" hangingPunct="1">
              <a:defRPr sz="2400" kern="1200">
                <a:solidFill>
                  <a:schemeClr val="tx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4B116A7-1BBE-0246-8B18-68B8A757ECD8}" type="slidenum">
              <a:rPr lang="en-US" smtClean="0"/>
              <a:pPr algn="ctr"/>
              <a:t>‹#›</a:t>
            </a:fld>
            <a:endParaRPr lang="en-US" dirty="0"/>
          </a:p>
        </p:txBody>
      </p:sp>
      <p:sp>
        <p:nvSpPr>
          <p:cNvPr id="3" name="TextBox 2"/>
          <p:cNvSpPr txBox="1"/>
          <p:nvPr userDrawn="1"/>
        </p:nvSpPr>
        <p:spPr>
          <a:xfrm>
            <a:off x="8054834" y="638473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006180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141896"/>
            <a:ext cx="8229600" cy="510825"/>
          </a:xfrm>
          <a:prstGeom prst="rect">
            <a:avLst/>
          </a:prstGeom>
        </p:spPr>
        <p:txBody>
          <a:bodyPr/>
          <a:lstStyle>
            <a:lvl1pPr algn="l">
              <a:defRPr sz="2400">
                <a:latin typeface="Arial Narrow"/>
                <a:cs typeface="Arial Narrow"/>
              </a:defRPr>
            </a:lvl1pPr>
          </a:lstStyle>
          <a:p>
            <a:r>
              <a:rPr lang="en-AU" dirty="0"/>
              <a:t>CLICK TO EDIT MASTER TITLE STYLE</a:t>
            </a:r>
            <a:endParaRPr lang="en-US" dirty="0"/>
          </a:p>
        </p:txBody>
      </p:sp>
      <p:sp>
        <p:nvSpPr>
          <p:cNvPr id="12" name="Content Placeholder 2"/>
          <p:cNvSpPr>
            <a:spLocks noGrp="1"/>
          </p:cNvSpPr>
          <p:nvPr>
            <p:ph sz="half" idx="1"/>
          </p:nvPr>
        </p:nvSpPr>
        <p:spPr>
          <a:xfrm>
            <a:off x="457199" y="1231260"/>
            <a:ext cx="8319621" cy="4525963"/>
          </a:xfrm>
          <a:prstGeom prst="rect">
            <a:avLst/>
          </a:prstGeom>
        </p:spPr>
        <p:txBody>
          <a:bodyPr/>
          <a:lstStyle>
            <a:lvl1pPr marL="342900" indent="-342900">
              <a:buFont typeface="Wingdings" charset="2"/>
              <a:buChar char="§"/>
              <a:defRPr sz="2400">
                <a:latin typeface="Arial"/>
                <a:cs typeface="Arial"/>
              </a:defRPr>
            </a:lvl1pPr>
            <a:lvl2pPr>
              <a:defRPr sz="2000">
                <a:latin typeface="Arial"/>
                <a:cs typeface="Arial"/>
              </a:defRPr>
            </a:lvl2pPr>
            <a:lvl3pPr marL="1143000" indent="-228600">
              <a:buFont typeface="Wingdings" charset="2"/>
              <a:buChar char="§"/>
              <a:defRPr sz="1800">
                <a:latin typeface="Arial"/>
                <a:cs typeface="Arial"/>
              </a:defRPr>
            </a:lvl3pPr>
            <a:lvl4pPr>
              <a:defRPr sz="16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p:txBody>
      </p:sp>
      <p:sp>
        <p:nvSpPr>
          <p:cNvPr id="8" name="Slide Number Placeholder 6"/>
          <p:cNvSpPr txBox="1">
            <a:spLocks/>
          </p:cNvSpPr>
          <p:nvPr userDrawn="1"/>
        </p:nvSpPr>
        <p:spPr>
          <a:xfrm>
            <a:off x="4076885" y="6356350"/>
            <a:ext cx="990230" cy="365125"/>
          </a:xfrm>
          <a:prstGeom prst="rect">
            <a:avLst/>
          </a:prstGeom>
        </p:spPr>
        <p:txBody>
          <a:bodyPr vert="horz" lIns="91440" tIns="45720" rIns="91440" bIns="45720" rtlCol="0" anchor="ctr"/>
          <a:lstStyle>
            <a:defPPr>
              <a:defRPr lang="en-US"/>
            </a:defPPr>
            <a:lvl1pPr marL="0" algn="l" defTabSz="457200" rtl="0" eaLnBrk="1" latinLnBrk="0" hangingPunct="1">
              <a:defRPr sz="2400" kern="1200">
                <a:solidFill>
                  <a:schemeClr val="tx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4B116A7-1BBE-0246-8B18-68B8A757ECD8}" type="slidenum">
              <a:rPr lang="en-US" smtClean="0"/>
              <a:pPr algn="ctr"/>
              <a:t>‹#›</a:t>
            </a:fld>
            <a:endParaRPr lang="en-US" dirty="0"/>
          </a:p>
        </p:txBody>
      </p:sp>
    </p:spTree>
    <p:extLst>
      <p:ext uri="{BB962C8B-B14F-4D97-AF65-F5344CB8AC3E}">
        <p14:creationId xmlns:p14="http://schemas.microsoft.com/office/powerpoint/2010/main" val="826477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41896"/>
            <a:ext cx="8229600" cy="510825"/>
          </a:xfrm>
          <a:prstGeom prst="rect">
            <a:avLst/>
          </a:prstGeom>
        </p:spPr>
        <p:txBody>
          <a:bodyPr/>
          <a:lstStyle>
            <a:lvl1pPr algn="l">
              <a:defRPr sz="2400">
                <a:latin typeface="Arial Narrow"/>
                <a:cs typeface="Arial Narrow"/>
              </a:defRPr>
            </a:lvl1pPr>
          </a:lstStyle>
          <a:p>
            <a:r>
              <a:rPr lang="en-AU" dirty="0"/>
              <a:t>CLICK TO EDIT MASTER TITLE STYLE</a:t>
            </a:r>
            <a:endParaRPr lang="en-US" dirty="0"/>
          </a:p>
        </p:txBody>
      </p:sp>
      <p:sp>
        <p:nvSpPr>
          <p:cNvPr id="3" name="Content Placeholder 2"/>
          <p:cNvSpPr>
            <a:spLocks noGrp="1"/>
          </p:cNvSpPr>
          <p:nvPr>
            <p:ph sz="half" idx="1"/>
          </p:nvPr>
        </p:nvSpPr>
        <p:spPr>
          <a:xfrm>
            <a:off x="457200" y="1231260"/>
            <a:ext cx="4038600" cy="4525963"/>
          </a:xfrm>
          <a:prstGeom prst="rect">
            <a:avLst/>
          </a:prstGeom>
        </p:spPr>
        <p:txBody>
          <a:bodyPr/>
          <a:lstStyle>
            <a:lvl1pPr marL="342900" indent="-342900">
              <a:buFont typeface="Wingdings" charset="2"/>
              <a:buChar char="§"/>
              <a:defRPr sz="2400">
                <a:latin typeface="Arial"/>
                <a:cs typeface="Arial"/>
              </a:defRPr>
            </a:lvl1pPr>
            <a:lvl2pPr>
              <a:defRPr sz="2000">
                <a:latin typeface="Arial"/>
                <a:cs typeface="Arial"/>
              </a:defRPr>
            </a:lvl2pPr>
            <a:lvl3pPr marL="1143000" indent="-228600">
              <a:buFont typeface="Wingdings" charset="2"/>
              <a:buChar char="§"/>
              <a:defRPr sz="1800">
                <a:latin typeface="Arial"/>
                <a:cs typeface="Arial"/>
              </a:defRPr>
            </a:lvl3pPr>
            <a:lvl4pPr>
              <a:defRPr sz="16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p:txBody>
      </p:sp>
      <p:sp>
        <p:nvSpPr>
          <p:cNvPr id="4" name="Content Placeholder 3"/>
          <p:cNvSpPr>
            <a:spLocks noGrp="1"/>
          </p:cNvSpPr>
          <p:nvPr>
            <p:ph sz="half" idx="2"/>
          </p:nvPr>
        </p:nvSpPr>
        <p:spPr>
          <a:xfrm>
            <a:off x="4648200" y="1231260"/>
            <a:ext cx="4038600" cy="4525963"/>
          </a:xfrm>
          <a:prstGeom prst="rect">
            <a:avLst/>
          </a:prstGeom>
        </p:spPr>
        <p:txBody>
          <a:bodyPr/>
          <a:lstStyle>
            <a:lvl1pPr marL="342900" indent="-342900">
              <a:buFont typeface="Wingdings" charset="2"/>
              <a:buChar char="§"/>
              <a:defRPr sz="2400">
                <a:latin typeface="Arial"/>
                <a:cs typeface="Arial"/>
              </a:defRPr>
            </a:lvl1pPr>
            <a:lvl2pPr>
              <a:defRPr sz="2000">
                <a:latin typeface="Arial"/>
                <a:cs typeface="Arial"/>
              </a:defRPr>
            </a:lvl2pPr>
            <a:lvl3pPr marL="1143000" indent="-228600">
              <a:buFont typeface="Wingdings" charset="2"/>
              <a:buChar char="§"/>
              <a:defRPr sz="1800">
                <a:latin typeface="Arial"/>
                <a:cs typeface="Arial"/>
              </a:defRPr>
            </a:lvl3pPr>
            <a:lvl4pPr>
              <a:defRPr sz="1600">
                <a:latin typeface="Arial"/>
                <a:cs typeface="Arial"/>
              </a:defRPr>
            </a:lvl4pPr>
            <a:lvl5pPr>
              <a:defRPr sz="1800">
                <a:latin typeface="Arial"/>
                <a:cs typeface="Arial"/>
              </a:defRPr>
            </a:lvl5pPr>
            <a:lvl6pPr>
              <a:defRPr sz="1800"/>
            </a:lvl6pPr>
            <a:lvl7pPr>
              <a:defRPr sz="1800"/>
            </a:lvl7pPr>
            <a:lvl8pPr>
              <a:defRPr sz="1800"/>
            </a:lvl8pPr>
            <a:lvl9pPr>
              <a:defRPr sz="1800"/>
            </a:lvl9pPr>
          </a:lstStyle>
          <a:p>
            <a:pPr lvl="0"/>
            <a:r>
              <a:rPr lang="en-AU" dirty="0"/>
              <a:t>Click to edit Master text styles</a:t>
            </a:r>
          </a:p>
          <a:p>
            <a:pPr lvl="1"/>
            <a:r>
              <a:rPr lang="en-AU" dirty="0"/>
              <a:t>Second level</a:t>
            </a:r>
          </a:p>
          <a:p>
            <a:pPr lvl="2"/>
            <a:r>
              <a:rPr lang="en-AU" dirty="0"/>
              <a:t>Third level</a:t>
            </a:r>
          </a:p>
          <a:p>
            <a:pPr lvl="3"/>
            <a:r>
              <a:rPr lang="en-AU" dirty="0"/>
              <a:t>Fourth level</a:t>
            </a:r>
          </a:p>
        </p:txBody>
      </p:sp>
      <p:sp>
        <p:nvSpPr>
          <p:cNvPr id="7" name="Slide Number Placeholder 6"/>
          <p:cNvSpPr txBox="1">
            <a:spLocks/>
          </p:cNvSpPr>
          <p:nvPr userDrawn="1"/>
        </p:nvSpPr>
        <p:spPr>
          <a:xfrm>
            <a:off x="4076885" y="6356350"/>
            <a:ext cx="990230" cy="365125"/>
          </a:xfrm>
          <a:prstGeom prst="rect">
            <a:avLst/>
          </a:prstGeom>
        </p:spPr>
        <p:txBody>
          <a:bodyPr vert="horz" lIns="91440" tIns="45720" rIns="91440" bIns="45720" rtlCol="0" anchor="ctr"/>
          <a:lstStyle>
            <a:defPPr>
              <a:defRPr lang="en-US"/>
            </a:defPPr>
            <a:lvl1pPr marL="0" algn="l" defTabSz="457200" rtl="0" eaLnBrk="1" latinLnBrk="0" hangingPunct="1">
              <a:defRPr sz="2400" kern="1200">
                <a:solidFill>
                  <a:schemeClr val="tx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4B116A7-1BBE-0246-8B18-68B8A757ECD8}" type="slidenum">
              <a:rPr lang="en-US" smtClean="0"/>
              <a:pPr algn="ctr"/>
              <a:t>‹#›</a:t>
            </a:fld>
            <a:endParaRPr lang="en-US" dirty="0"/>
          </a:p>
        </p:txBody>
      </p:sp>
    </p:spTree>
    <p:extLst>
      <p:ext uri="{BB962C8B-B14F-4D97-AF65-F5344CB8AC3E}">
        <p14:creationId xmlns:p14="http://schemas.microsoft.com/office/powerpoint/2010/main" val="103890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ext &amp; diagram">
    <p:spTree>
      <p:nvGrpSpPr>
        <p:cNvPr id="1" name=""/>
        <p:cNvGrpSpPr/>
        <p:nvPr/>
      </p:nvGrpSpPr>
      <p:grpSpPr>
        <a:xfrm>
          <a:off x="0" y="0"/>
          <a:ext cx="0" cy="0"/>
          <a:chOff x="0" y="0"/>
          <a:chExt cx="0" cy="0"/>
        </a:xfrm>
      </p:grpSpPr>
      <p:sp>
        <p:nvSpPr>
          <p:cNvPr id="10" name="Picture Placeholder 2"/>
          <p:cNvSpPr>
            <a:spLocks noGrp="1"/>
          </p:cNvSpPr>
          <p:nvPr>
            <p:ph type="pic" idx="15"/>
          </p:nvPr>
        </p:nvSpPr>
        <p:spPr>
          <a:xfrm>
            <a:off x="3286278" y="1088125"/>
            <a:ext cx="5511828" cy="4743791"/>
          </a:xfrm>
          <a:prstGeom prst="rect">
            <a:avLst/>
          </a:prstGeo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2" name="Title 1"/>
          <p:cNvSpPr>
            <a:spLocks noGrp="1"/>
          </p:cNvSpPr>
          <p:nvPr>
            <p:ph type="title" hasCustomPrompt="1"/>
          </p:nvPr>
        </p:nvSpPr>
        <p:spPr>
          <a:xfrm>
            <a:off x="457200" y="141896"/>
            <a:ext cx="8229600" cy="510825"/>
          </a:xfrm>
          <a:prstGeom prst="rect">
            <a:avLst/>
          </a:prstGeom>
        </p:spPr>
        <p:txBody>
          <a:bodyPr/>
          <a:lstStyle>
            <a:lvl1pPr algn="l">
              <a:defRPr sz="2400">
                <a:latin typeface="Arial Narrow"/>
                <a:cs typeface="Arial Narrow"/>
              </a:defRPr>
            </a:lvl1pPr>
          </a:lstStyle>
          <a:p>
            <a:r>
              <a:rPr lang="en-AU" dirty="0"/>
              <a:t>CLICK TO EDIT MASTER TITLE STYLE</a:t>
            </a:r>
            <a:endParaRPr lang="en-US" dirty="0"/>
          </a:p>
        </p:txBody>
      </p:sp>
      <p:sp>
        <p:nvSpPr>
          <p:cNvPr id="9" name="Content Placeholder 2"/>
          <p:cNvSpPr>
            <a:spLocks noGrp="1"/>
          </p:cNvSpPr>
          <p:nvPr>
            <p:ph idx="14"/>
          </p:nvPr>
        </p:nvSpPr>
        <p:spPr>
          <a:xfrm>
            <a:off x="457200" y="1088125"/>
            <a:ext cx="2484666" cy="4743791"/>
          </a:xfrm>
          <a:prstGeom prst="rect">
            <a:avLst/>
          </a:prstGeom>
        </p:spPr>
        <p:txBody>
          <a:bodyPr/>
          <a:lstStyle>
            <a:lvl1pPr marL="342900" indent="-342900">
              <a:buFont typeface="Wingdings" charset="2"/>
              <a:buChar char="§"/>
              <a:defRPr sz="2400">
                <a:latin typeface="Arial"/>
                <a:cs typeface="Arial"/>
              </a:defRPr>
            </a:lvl1pPr>
            <a:lvl2pPr>
              <a:defRPr sz="2000"/>
            </a:lvl2pPr>
            <a:lvl3pPr marL="1143000" indent="-228600">
              <a:buFont typeface="Wingdings" charset="2"/>
              <a:buChar char="§"/>
              <a:defRPr sz="1800"/>
            </a:lvl3pPr>
            <a:lvl4pPr>
              <a:defRPr sz="1600"/>
            </a:lvl4pPr>
          </a:lstStyle>
          <a:p>
            <a:pPr lvl="0"/>
            <a:r>
              <a:rPr lang="en-AU" dirty="0"/>
              <a:t>Click to edit Master text styles</a:t>
            </a:r>
          </a:p>
          <a:p>
            <a:pPr lvl="1"/>
            <a:r>
              <a:rPr lang="en-AU" dirty="0"/>
              <a:t>Second level</a:t>
            </a:r>
          </a:p>
          <a:p>
            <a:pPr lvl="2"/>
            <a:r>
              <a:rPr lang="en-AU" dirty="0"/>
              <a:t>Third level</a:t>
            </a:r>
          </a:p>
          <a:p>
            <a:pPr lvl="3"/>
            <a:r>
              <a:rPr lang="en-AU" dirty="0"/>
              <a:t>Fourth level</a:t>
            </a:r>
          </a:p>
        </p:txBody>
      </p:sp>
      <p:sp>
        <p:nvSpPr>
          <p:cNvPr id="7" name="Slide Number Placeholder 6"/>
          <p:cNvSpPr txBox="1">
            <a:spLocks/>
          </p:cNvSpPr>
          <p:nvPr userDrawn="1"/>
        </p:nvSpPr>
        <p:spPr>
          <a:xfrm>
            <a:off x="4076885" y="6356350"/>
            <a:ext cx="990230" cy="365125"/>
          </a:xfrm>
          <a:prstGeom prst="rect">
            <a:avLst/>
          </a:prstGeom>
        </p:spPr>
        <p:txBody>
          <a:bodyPr vert="horz" lIns="91440" tIns="45720" rIns="91440" bIns="45720" rtlCol="0" anchor="ctr"/>
          <a:lstStyle>
            <a:defPPr>
              <a:defRPr lang="en-US"/>
            </a:defPPr>
            <a:lvl1pPr marL="0" algn="l" defTabSz="457200" rtl="0" eaLnBrk="1" latinLnBrk="0" hangingPunct="1">
              <a:defRPr sz="2400" kern="1200">
                <a:solidFill>
                  <a:schemeClr val="tx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4B116A7-1BBE-0246-8B18-68B8A757ECD8}" type="slidenum">
              <a:rPr lang="en-US" smtClean="0"/>
              <a:pPr algn="ctr"/>
              <a:t>‹#›</a:t>
            </a:fld>
            <a:endParaRPr lang="en-US" dirty="0"/>
          </a:p>
        </p:txBody>
      </p:sp>
    </p:spTree>
    <p:extLst>
      <p:ext uri="{BB962C8B-B14F-4D97-AF65-F5344CB8AC3E}">
        <p14:creationId xmlns:p14="http://schemas.microsoft.com/office/powerpoint/2010/main" val="951839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Picture Placeholder 2"/>
          <p:cNvSpPr>
            <a:spLocks noGrp="1"/>
          </p:cNvSpPr>
          <p:nvPr>
            <p:ph type="pic" idx="1"/>
          </p:nvPr>
        </p:nvSpPr>
        <p:spPr>
          <a:xfrm>
            <a:off x="509445" y="1031359"/>
            <a:ext cx="8288662" cy="4871506"/>
          </a:xfrm>
          <a:prstGeom prst="rect">
            <a:avLst/>
          </a:prstGeo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3" name="Title 2"/>
          <p:cNvSpPr>
            <a:spLocks noGrp="1"/>
          </p:cNvSpPr>
          <p:nvPr>
            <p:ph type="title" hasCustomPrompt="1"/>
          </p:nvPr>
        </p:nvSpPr>
        <p:spPr>
          <a:xfrm>
            <a:off x="465607" y="141896"/>
            <a:ext cx="8332500" cy="487491"/>
          </a:xfrm>
          <a:prstGeom prst="rect">
            <a:avLst/>
          </a:prstGeom>
        </p:spPr>
        <p:txBody>
          <a:bodyPr/>
          <a:lstStyle>
            <a:lvl1pPr algn="l">
              <a:defRPr sz="2400">
                <a:latin typeface="Arial Narrow" charset="0"/>
                <a:ea typeface="Arial Narrow" charset="0"/>
                <a:cs typeface="Arial Narrow" charset="0"/>
              </a:defRPr>
            </a:lvl1pPr>
          </a:lstStyle>
          <a:p>
            <a:r>
              <a:rPr lang="en-AU" dirty="0"/>
              <a:t>CLICK TO EDIT MASTER TITLE STYLE</a:t>
            </a:r>
            <a:endParaRPr lang="en-US" dirty="0"/>
          </a:p>
        </p:txBody>
      </p:sp>
      <p:sp>
        <p:nvSpPr>
          <p:cNvPr id="6" name="Slide Number Placeholder 6"/>
          <p:cNvSpPr txBox="1">
            <a:spLocks/>
          </p:cNvSpPr>
          <p:nvPr userDrawn="1"/>
        </p:nvSpPr>
        <p:spPr>
          <a:xfrm>
            <a:off x="4076885" y="6356350"/>
            <a:ext cx="990230" cy="365125"/>
          </a:xfrm>
          <a:prstGeom prst="rect">
            <a:avLst/>
          </a:prstGeom>
        </p:spPr>
        <p:txBody>
          <a:bodyPr vert="horz" lIns="91440" tIns="45720" rIns="91440" bIns="45720" rtlCol="0" anchor="ctr"/>
          <a:lstStyle>
            <a:defPPr>
              <a:defRPr lang="en-US"/>
            </a:defPPr>
            <a:lvl1pPr marL="0" algn="l" defTabSz="457200" rtl="0" eaLnBrk="1" latinLnBrk="0" hangingPunct="1">
              <a:defRPr sz="2400" kern="1200">
                <a:solidFill>
                  <a:schemeClr val="tx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14B116A7-1BBE-0246-8B18-68B8A757ECD8}" type="slidenum">
              <a:rPr lang="en-US" smtClean="0"/>
              <a:pPr algn="ctr"/>
              <a:t>‹#›</a:t>
            </a:fld>
            <a:endParaRPr lang="en-US" dirty="0"/>
          </a:p>
        </p:txBody>
      </p:sp>
    </p:spTree>
    <p:extLst>
      <p:ext uri="{BB962C8B-B14F-4D97-AF65-F5344CB8AC3E}">
        <p14:creationId xmlns:p14="http://schemas.microsoft.com/office/powerpoint/2010/main" val="271589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283494" y="2362514"/>
            <a:ext cx="5494159" cy="1470025"/>
          </a:xfrm>
          <a:prstGeom prst="rect">
            <a:avLst/>
          </a:prstGeom>
        </p:spPr>
        <p:txBody>
          <a:bodyPr anchor="ctr"/>
          <a:lstStyle>
            <a:lvl1pPr algn="l">
              <a:defRPr sz="2800">
                <a:latin typeface="Arial Narrow"/>
                <a:cs typeface="Arial Narrow"/>
              </a:defRPr>
            </a:lvl1pPr>
          </a:lstStyle>
          <a:p>
            <a:r>
              <a:rPr lang="en-US" sz="3000" dirty="0">
                <a:solidFill>
                  <a:srgbClr val="000000"/>
                </a:solidFill>
                <a:latin typeface="Arial Narrow"/>
                <a:cs typeface="Arial Narrow"/>
              </a:rPr>
              <a:t>SECTION BREAK 2 </a:t>
            </a:r>
            <a:br>
              <a:rPr lang="en-US" sz="3000" dirty="0">
                <a:solidFill>
                  <a:srgbClr val="000000"/>
                </a:solidFill>
                <a:latin typeface="Arial Narrow"/>
                <a:cs typeface="Arial Narrow"/>
              </a:rPr>
            </a:br>
            <a:r>
              <a:rPr lang="en-US" sz="3000" dirty="0">
                <a:solidFill>
                  <a:srgbClr val="000000"/>
                </a:solidFill>
                <a:latin typeface="Arial Narrow"/>
                <a:cs typeface="Arial Narrow"/>
              </a:rPr>
              <a:t>(30pt Arial Narrow)</a:t>
            </a:r>
          </a:p>
        </p:txBody>
      </p:sp>
    </p:spTree>
    <p:extLst>
      <p:ext uri="{BB962C8B-B14F-4D97-AF65-F5344CB8AC3E}">
        <p14:creationId xmlns:p14="http://schemas.microsoft.com/office/powerpoint/2010/main" val="307674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44634" y="2582358"/>
            <a:ext cx="5326327" cy="1963182"/>
          </a:xfrm>
          <a:prstGeom prst="rect">
            <a:avLst/>
          </a:prstGeom>
        </p:spPr>
        <p:txBody>
          <a:bodyPr vert="horz" anchor="t"/>
          <a:lstStyle>
            <a:lvl1pPr marL="0" indent="0">
              <a:buNone/>
              <a:defRPr sz="3000" baseline="0">
                <a:solidFill>
                  <a:schemeClr val="bg1"/>
                </a:solidFill>
                <a:latin typeface="Arial Narrow"/>
                <a:cs typeface="Arial Narrow"/>
              </a:defRPr>
            </a:lvl1pPr>
          </a:lstStyle>
          <a:p>
            <a:pPr lvl="0"/>
            <a:r>
              <a:rPr lang="en-AU" dirty="0"/>
              <a:t>SECTION BREAK 1 </a:t>
            </a:r>
            <a:br>
              <a:rPr lang="en-AU" dirty="0"/>
            </a:br>
            <a:r>
              <a:rPr lang="en-AU" dirty="0"/>
              <a:t>(30pt Arial Narrow)</a:t>
            </a:r>
          </a:p>
        </p:txBody>
      </p:sp>
    </p:spTree>
    <p:extLst>
      <p:ext uri="{BB962C8B-B14F-4D97-AF65-F5344CB8AC3E}">
        <p14:creationId xmlns:p14="http://schemas.microsoft.com/office/powerpoint/2010/main" val="2967049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Slide Number Placeholder 6"/>
          <p:cNvSpPr txBox="1">
            <a:spLocks/>
          </p:cNvSpPr>
          <p:nvPr userDrawn="1"/>
        </p:nvSpPr>
        <p:spPr>
          <a:xfrm>
            <a:off x="7596606" y="6376719"/>
            <a:ext cx="1212190" cy="365125"/>
          </a:xfrm>
          <a:prstGeom prst="rect">
            <a:avLst/>
          </a:prstGeom>
        </p:spPr>
        <p:txBody>
          <a:bodyPr vert="horz" lIns="91440" tIns="45720" rIns="91440" bIns="45720" rtlCol="0" anchor="ctr"/>
          <a:lstStyle>
            <a:defPPr>
              <a:defRPr lang="en-US"/>
            </a:defPPr>
            <a:lvl1pPr marL="0" algn="l" defTabSz="457200" rtl="0" eaLnBrk="1" latinLnBrk="0" hangingPunct="1">
              <a:defRPr sz="2400" kern="1200">
                <a:solidFill>
                  <a:schemeClr val="tx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14B116A7-1BBE-0246-8B18-68B8A757ECD8}" type="slidenum">
              <a:rPr lang="en-US" smtClean="0">
                <a:solidFill>
                  <a:schemeClr val="bg1">
                    <a:lumMod val="50000"/>
                  </a:schemeClr>
                </a:solidFill>
              </a:rPr>
              <a:pPr algn="r"/>
              <a:t>‹#›</a:t>
            </a:fld>
            <a:endParaRPr lang="en-US" dirty="0">
              <a:solidFill>
                <a:schemeClr val="bg1">
                  <a:lumMod val="50000"/>
                </a:schemeClr>
              </a:solidFill>
            </a:endParaRPr>
          </a:p>
        </p:txBody>
      </p:sp>
      <p:sp>
        <p:nvSpPr>
          <p:cNvPr id="10" name="Text Placeholder 9"/>
          <p:cNvSpPr>
            <a:spLocks noGrp="1"/>
          </p:cNvSpPr>
          <p:nvPr>
            <p:ph type="body" sz="quarter" idx="10" hasCustomPrompt="1"/>
          </p:nvPr>
        </p:nvSpPr>
        <p:spPr>
          <a:xfrm>
            <a:off x="278052" y="217549"/>
            <a:ext cx="5223117" cy="774054"/>
          </a:xfrm>
          <a:prstGeom prst="rect">
            <a:avLst/>
          </a:prstGeom>
        </p:spPr>
        <p:txBody>
          <a:bodyPr vert="horz"/>
          <a:lstStyle>
            <a:lvl1pPr marL="0" indent="0">
              <a:lnSpc>
                <a:spcPct val="90000"/>
              </a:lnSpc>
              <a:buNone/>
              <a:defRPr sz="2400">
                <a:latin typeface="Arial Narrow"/>
                <a:cs typeface="Arial Narrow"/>
              </a:defRPr>
            </a:lvl1pPr>
          </a:lstStyle>
          <a:p>
            <a:pPr lvl="0"/>
            <a:r>
              <a:rPr lang="en-US" sz="2400" dirty="0">
                <a:latin typeface="Arial Narrow"/>
                <a:cs typeface="Arial Narrow"/>
              </a:rPr>
              <a:t>CONTENT PAGE 2</a:t>
            </a:r>
            <a:br>
              <a:rPr lang="en-US" sz="2400" dirty="0">
                <a:latin typeface="Arial Narrow"/>
                <a:cs typeface="Arial Narrow"/>
              </a:rPr>
            </a:br>
            <a:r>
              <a:rPr lang="en-US" sz="2400" dirty="0">
                <a:latin typeface="Arial Narrow"/>
                <a:cs typeface="Arial Narrow"/>
              </a:rPr>
              <a:t>2 LINES (24pt Arial Narrow)</a:t>
            </a:r>
            <a:endParaRPr lang="en-US" dirty="0"/>
          </a:p>
        </p:txBody>
      </p:sp>
    </p:spTree>
    <p:extLst>
      <p:ext uri="{BB962C8B-B14F-4D97-AF65-F5344CB8AC3E}">
        <p14:creationId xmlns:p14="http://schemas.microsoft.com/office/powerpoint/2010/main" val="38418550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2.jp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slideLayout" Target="../slideLayouts/slideLayout11.xml"/><Relationship Id="rId7" Type="http://schemas.openxmlformats.org/officeDocument/2006/relationships/theme" Target="../theme/theme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pic>
        <p:nvPicPr>
          <p:cNvPr id="3" name="Picture 2" descr="PPT templates-1-standard-FINAL-2.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23273620"/>
      </p:ext>
    </p:extLst>
  </p:cSld>
  <p:clrMap bg1="lt1" tx1="dk1" bg2="lt2" tx2="dk2" accent1="accent1" accent2="accent2" accent3="accent3" accent4="accent4" accent5="accent5" accent6="accent6" hlink="hlink" folHlink="folHlink"/>
  <p:sldLayoutIdLst>
    <p:sldLayoutId id="2147483661"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B116A7-1BBE-0246-8B18-68B8A757ECD8}" type="slidenum">
              <a:rPr lang="en-US" smtClean="0"/>
              <a:t>‹#›</a:t>
            </a:fld>
            <a:endParaRPr lang="en-US"/>
          </a:p>
        </p:txBody>
      </p:sp>
      <p:pic>
        <p:nvPicPr>
          <p:cNvPr id="4" name="Picture 3" descr="PPT templates-1-standard-covers-3-1.jp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02957950"/>
      </p:ext>
    </p:extLst>
  </p:cSld>
  <p:clrMap bg1="lt1" tx1="dk1" bg2="lt2" tx2="dk2" accent1="accent1" accent2="accent2" accent3="accent3" accent4="accent4" accent5="accent5" accent6="accent6" hlink="hlink" folHlink="folHlink"/>
  <p:sldLayoutIdLst>
    <p:sldLayoutId id="2147483673" r:id="rId1"/>
    <p:sldLayoutId id="2147483722" r:id="rId2"/>
    <p:sldLayoutId id="2147483676" r:id="rId3"/>
    <p:sldLayoutId id="2147483720" r:id="rId4"/>
    <p:sldLayoutId id="2147483681" r:id="rId5"/>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PPT templates-1-standard-covers-3-6.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81891929"/>
      </p:ext>
    </p:extLst>
  </p:cSld>
  <p:clrMap bg1="lt1" tx1="dk1" bg2="lt2" tx2="dk2" accent1="accent1" accent2="accent2" accent3="accent3" accent4="accent4" accent5="accent5" accent6="accent6" hlink="hlink" folHlink="folHlink"/>
  <p:sldLayoutIdLst>
    <p:sldLayoutId id="2147483724"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PPT templates-1-standard-covers-3-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73602213"/>
      </p:ext>
    </p:extLst>
  </p:cSld>
  <p:clrMap bg1="lt1" tx1="dk1" bg2="lt2" tx2="dk2" accent1="accent1" accent2="accent2" accent3="accent3" accent4="accent4" accent5="accent5" accent6="accent6" hlink="hlink" folHlink="folHlink"/>
  <p:sldLayoutIdLst>
    <p:sldLayoutId id="2147483697"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PPT-templates-1-standard-6.jpg"/>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4480121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2" r:id="rId3"/>
    <p:sldLayoutId id="2147483718" r:id="rId4"/>
    <p:sldLayoutId id="2147483721" r:id="rId5"/>
    <p:sldLayoutId id="2147483717" r:id="rId6"/>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3.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4.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image" Target="../media/image12.png"/><Relationship Id="rId5" Type="http://schemas.openxmlformats.org/officeDocument/2006/relationships/diagramQuickStyle" Target="../diagrams/quickStyle1.xml"/><Relationship Id="rId10" Type="http://schemas.openxmlformats.org/officeDocument/2006/relationships/image" Target="../media/image11.png"/><Relationship Id="rId4" Type="http://schemas.openxmlformats.org/officeDocument/2006/relationships/diagramLayout" Target="../diagrams/layout1.xm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3680" y="1807222"/>
            <a:ext cx="8727439" cy="1963182"/>
          </a:xfrm>
        </p:spPr>
        <p:txBody>
          <a:bodyPr/>
          <a:lstStyle/>
          <a:p>
            <a:pPr algn="ctr"/>
            <a:r>
              <a:rPr lang="en-AU" sz="3600" dirty="0"/>
              <a:t>A systematic review and meta-analysis of the effect of exercise parameters on quality of life and physical function in community dwelling people with Chronic Heart Failure</a:t>
            </a:r>
            <a:endParaRPr lang="en-US" sz="3200" dirty="0"/>
          </a:p>
        </p:txBody>
      </p:sp>
      <p:sp>
        <p:nvSpPr>
          <p:cNvPr id="3" name="Rectangle 3"/>
          <p:cNvSpPr txBox="1">
            <a:spLocks noChangeArrowheads="1"/>
          </p:cNvSpPr>
          <p:nvPr/>
        </p:nvSpPr>
        <p:spPr>
          <a:xfrm>
            <a:off x="-126124" y="5011866"/>
            <a:ext cx="9396248" cy="111291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AU" sz="2000" b="1" dirty="0">
                <a:solidFill>
                  <a:schemeClr val="bg1"/>
                </a:solidFill>
                <a:latin typeface="Arial Narrow" panose="020B0606020202030204" pitchFamily="34" charset="0"/>
              </a:rPr>
              <a:t>Katie Palmer</a:t>
            </a:r>
            <a:r>
              <a:rPr lang="en-AU" sz="2000" b="1" baseline="30000" dirty="0">
                <a:solidFill>
                  <a:schemeClr val="bg1"/>
                </a:solidFill>
                <a:latin typeface="Arial Narrow" panose="020B0606020202030204" pitchFamily="34" charset="0"/>
              </a:rPr>
              <a:t>1,2</a:t>
            </a:r>
            <a:r>
              <a:rPr lang="en-AU" sz="2000" b="1" dirty="0">
                <a:solidFill>
                  <a:schemeClr val="bg1"/>
                </a:solidFill>
                <a:latin typeface="Arial Narrow" panose="020B0606020202030204" pitchFamily="34" charset="0"/>
              </a:rPr>
              <a:t>, Dr Kelly-Ann Bowles</a:t>
            </a:r>
            <a:r>
              <a:rPr lang="en-AU" sz="2000" b="1" baseline="30000" dirty="0">
                <a:solidFill>
                  <a:schemeClr val="bg1"/>
                </a:solidFill>
                <a:latin typeface="Arial Narrow" panose="020B0606020202030204" pitchFamily="34" charset="0"/>
              </a:rPr>
              <a:t>1</a:t>
            </a:r>
            <a:r>
              <a:rPr lang="en-AU" sz="2000" b="1" dirty="0">
                <a:solidFill>
                  <a:schemeClr val="bg1"/>
                </a:solidFill>
                <a:latin typeface="Arial Narrow" panose="020B0606020202030204" pitchFamily="34" charset="0"/>
              </a:rPr>
              <a:t>, Michelle Paton</a:t>
            </a:r>
            <a:r>
              <a:rPr lang="en-AU" sz="2000" b="1" baseline="30000" dirty="0">
                <a:solidFill>
                  <a:schemeClr val="bg1"/>
                </a:solidFill>
                <a:latin typeface="Arial Narrow" panose="020B0606020202030204" pitchFamily="34" charset="0"/>
              </a:rPr>
              <a:t>1,2</a:t>
            </a:r>
            <a:r>
              <a:rPr lang="en-AU" sz="2000" b="1" dirty="0">
                <a:solidFill>
                  <a:schemeClr val="bg1"/>
                </a:solidFill>
                <a:latin typeface="Arial Narrow" panose="020B0606020202030204" pitchFamily="34" charset="0"/>
              </a:rPr>
              <a:t>, Megan Jepson</a:t>
            </a:r>
            <a:r>
              <a:rPr lang="en-AU" sz="2000" b="1" baseline="30000" dirty="0">
                <a:solidFill>
                  <a:schemeClr val="bg1"/>
                </a:solidFill>
                <a:latin typeface="Arial Narrow" panose="020B0606020202030204" pitchFamily="34" charset="0"/>
              </a:rPr>
              <a:t>1</a:t>
            </a:r>
            <a:r>
              <a:rPr lang="en-AU" sz="2000" b="1" dirty="0">
                <a:solidFill>
                  <a:schemeClr val="bg1"/>
                </a:solidFill>
                <a:latin typeface="Arial Narrow" panose="020B0606020202030204" pitchFamily="34" charset="0"/>
              </a:rPr>
              <a:t>, Dr Rebecca Lane</a:t>
            </a:r>
            <a:r>
              <a:rPr lang="en-AU" sz="2000" b="1" baseline="30000" dirty="0">
                <a:solidFill>
                  <a:schemeClr val="bg1"/>
                </a:solidFill>
                <a:latin typeface="Arial Narrow" panose="020B0606020202030204" pitchFamily="34" charset="0"/>
              </a:rPr>
              <a:t>3</a:t>
            </a:r>
            <a:endParaRPr lang="en-AU" sz="2000" b="1" dirty="0">
              <a:solidFill>
                <a:schemeClr val="bg1"/>
              </a:solidFill>
              <a:latin typeface="Arial Narrow" panose="020B0606020202030204" pitchFamily="34" charset="0"/>
            </a:endParaRPr>
          </a:p>
          <a:p>
            <a:pPr marL="0" indent="0" algn="ctr">
              <a:buNone/>
            </a:pPr>
            <a:r>
              <a:rPr lang="en-AU" sz="2000" baseline="30000" dirty="0">
                <a:solidFill>
                  <a:srgbClr val="003399"/>
                </a:solidFill>
                <a:latin typeface="Arial Narrow" panose="020B0606020202030204" pitchFamily="34" charset="0"/>
              </a:rPr>
              <a:t> </a:t>
            </a:r>
            <a:r>
              <a:rPr lang="en-AU" sz="1800" baseline="30000" dirty="0">
                <a:solidFill>
                  <a:srgbClr val="003399"/>
                </a:solidFill>
                <a:latin typeface="Arial Narrow" panose="020B0606020202030204" pitchFamily="34" charset="0"/>
              </a:rPr>
              <a:t>1</a:t>
            </a:r>
            <a:r>
              <a:rPr lang="en-AU" sz="1800" dirty="0">
                <a:solidFill>
                  <a:srgbClr val="003399"/>
                </a:solidFill>
                <a:latin typeface="Arial Narrow" panose="020B0606020202030204" pitchFamily="34" charset="0"/>
              </a:rPr>
              <a:t> Monash University, Australia, </a:t>
            </a:r>
            <a:r>
              <a:rPr lang="en-AU" sz="1800" baseline="30000" dirty="0">
                <a:solidFill>
                  <a:srgbClr val="003399"/>
                </a:solidFill>
                <a:latin typeface="Arial Narrow" panose="020B0606020202030204" pitchFamily="34" charset="0"/>
              </a:rPr>
              <a:t>2</a:t>
            </a:r>
            <a:r>
              <a:rPr lang="en-AU" sz="1800" dirty="0">
                <a:solidFill>
                  <a:srgbClr val="003399"/>
                </a:solidFill>
                <a:latin typeface="Arial Narrow" panose="020B0606020202030204" pitchFamily="34" charset="0"/>
              </a:rPr>
              <a:t> Monash Health, Australia, </a:t>
            </a:r>
            <a:r>
              <a:rPr lang="en-AU" sz="1800" baseline="30000" dirty="0">
                <a:solidFill>
                  <a:srgbClr val="003399"/>
                </a:solidFill>
                <a:latin typeface="Arial Narrow" panose="020B0606020202030204" pitchFamily="34" charset="0"/>
              </a:rPr>
              <a:t>3</a:t>
            </a:r>
            <a:r>
              <a:rPr lang="en-AU" sz="1800" dirty="0">
                <a:solidFill>
                  <a:srgbClr val="003399"/>
                </a:solidFill>
                <a:latin typeface="Arial Narrow" panose="020B0606020202030204" pitchFamily="34" charset="0"/>
              </a:rPr>
              <a:t> Australian Catholic University, Australia</a:t>
            </a:r>
          </a:p>
        </p:txBody>
      </p:sp>
    </p:spTree>
    <p:extLst>
      <p:ext uri="{BB962C8B-B14F-4D97-AF65-F5344CB8AC3E}">
        <p14:creationId xmlns:p14="http://schemas.microsoft.com/office/powerpoint/2010/main" val="136307289"/>
      </p:ext>
    </p:extLst>
  </p:cSld>
  <p:clrMapOvr>
    <a:masterClrMapping/>
  </p:clrMapOvr>
  <mc:AlternateContent xmlns:mc="http://schemas.openxmlformats.org/markup-compatibility/2006" xmlns:p14="http://schemas.microsoft.com/office/powerpoint/2010/main">
    <mc:Choice Requires="p14">
      <p:transition spd="slow" p14:dur="2000" advTm="29872"/>
    </mc:Choice>
    <mc:Fallback xmlns="">
      <p:transition spd="slow" advTm="2987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a:t>Effect of Exercise on Physical Function</a:t>
            </a:r>
          </a:p>
        </p:txBody>
      </p:sp>
      <p:pic>
        <p:nvPicPr>
          <p:cNvPr id="4" name="Picture 3"/>
          <p:cNvPicPr>
            <a:picLocks noChangeAspect="1"/>
          </p:cNvPicPr>
          <p:nvPr/>
        </p:nvPicPr>
        <p:blipFill rotWithShape="1">
          <a:blip r:embed="rId4">
            <a:clrChange>
              <a:clrFrom>
                <a:srgbClr val="EAF2F3"/>
              </a:clrFrom>
              <a:clrTo>
                <a:srgbClr val="EAF2F3">
                  <a:alpha val="0"/>
                </a:srgbClr>
              </a:clrTo>
            </a:clrChange>
          </a:blip>
          <a:srcRect l="62004" t="21200" r="5560" b="5361"/>
          <a:stretch/>
        </p:blipFill>
        <p:spPr>
          <a:xfrm>
            <a:off x="1115616" y="796321"/>
            <a:ext cx="6912768" cy="5551988"/>
          </a:xfrm>
          <a:prstGeom prst="rect">
            <a:avLst/>
          </a:prstGeom>
        </p:spPr>
      </p:pic>
      <p:pic>
        <p:nvPicPr>
          <p:cNvPr id="5" name="Picture 4"/>
          <p:cNvPicPr>
            <a:picLocks noChangeAspect="1"/>
          </p:cNvPicPr>
          <p:nvPr/>
        </p:nvPicPr>
        <p:blipFill rotWithShape="1">
          <a:blip r:embed="rId4">
            <a:clrChange>
              <a:clrFrom>
                <a:srgbClr val="EAF2F3"/>
              </a:clrFrom>
              <a:clrTo>
                <a:srgbClr val="EAF2F3">
                  <a:alpha val="0"/>
                </a:srgbClr>
              </a:clrTo>
            </a:clrChange>
          </a:blip>
          <a:srcRect l="62005" t="80144" r="5599" b="15094"/>
          <a:stretch/>
        </p:blipFill>
        <p:spPr>
          <a:xfrm>
            <a:off x="325120" y="5284873"/>
            <a:ext cx="8544560" cy="475847"/>
          </a:xfrm>
          <a:prstGeom prst="rect">
            <a:avLst/>
          </a:prstGeom>
          <a:ln w="57150">
            <a:solidFill>
              <a:srgbClr val="FF0000"/>
            </a:solidFill>
          </a:ln>
        </p:spPr>
      </p:pic>
    </p:spTree>
    <p:custDataLst>
      <p:tags r:id="rId1"/>
    </p:custDataLst>
    <p:extLst>
      <p:ext uri="{BB962C8B-B14F-4D97-AF65-F5344CB8AC3E}">
        <p14:creationId xmlns:p14="http://schemas.microsoft.com/office/powerpoint/2010/main" val="1221897492"/>
      </p:ext>
    </p:extLst>
  </p:cSld>
  <p:clrMapOvr>
    <a:masterClrMapping/>
  </p:clrMapOvr>
  <mc:AlternateContent xmlns:mc="http://schemas.openxmlformats.org/markup-compatibility/2006" xmlns:p14="http://schemas.microsoft.com/office/powerpoint/2010/main">
    <mc:Choice Requires="p14">
      <p:transition spd="slow" p14:dur="2000" advTm="62719"/>
    </mc:Choice>
    <mc:Fallback xmlns="">
      <p:transition spd="slow" advTm="62719"/>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a:t>Effect of Exercise on the Six Minute Walk Test</a:t>
            </a:r>
          </a:p>
        </p:txBody>
      </p:sp>
      <p:pic>
        <p:nvPicPr>
          <p:cNvPr id="4" name="Picture 3"/>
          <p:cNvPicPr>
            <a:picLocks noChangeAspect="1"/>
          </p:cNvPicPr>
          <p:nvPr/>
        </p:nvPicPr>
        <p:blipFill rotWithShape="1">
          <a:blip r:embed="rId4">
            <a:clrChange>
              <a:clrFrom>
                <a:srgbClr val="EAF2F3"/>
              </a:clrFrom>
              <a:clrTo>
                <a:srgbClr val="EAF2F3">
                  <a:alpha val="0"/>
                </a:srgbClr>
              </a:clrTo>
            </a:clrChange>
          </a:blip>
          <a:srcRect l="61238" t="21200" r="5049" b="6080"/>
          <a:stretch/>
        </p:blipFill>
        <p:spPr>
          <a:xfrm>
            <a:off x="896309" y="787135"/>
            <a:ext cx="7351381" cy="5624921"/>
          </a:xfrm>
          <a:prstGeom prst="rect">
            <a:avLst/>
          </a:prstGeom>
        </p:spPr>
      </p:pic>
      <p:pic>
        <p:nvPicPr>
          <p:cNvPr id="5" name="Picture 4"/>
          <p:cNvPicPr>
            <a:picLocks noChangeAspect="1"/>
          </p:cNvPicPr>
          <p:nvPr/>
        </p:nvPicPr>
        <p:blipFill rotWithShape="1">
          <a:blip r:embed="rId4">
            <a:clrChange>
              <a:clrFrom>
                <a:srgbClr val="EAF2F3"/>
              </a:clrFrom>
              <a:clrTo>
                <a:srgbClr val="EAF2F3">
                  <a:alpha val="0"/>
                </a:srgbClr>
              </a:clrTo>
            </a:clrChange>
          </a:blip>
          <a:srcRect l="61238" t="79848" r="5049" b="15497"/>
          <a:stretch/>
        </p:blipFill>
        <p:spPr>
          <a:xfrm>
            <a:off x="238758" y="5338399"/>
            <a:ext cx="8666481" cy="428930"/>
          </a:xfrm>
          <a:prstGeom prst="rect">
            <a:avLst/>
          </a:prstGeom>
          <a:ln w="57150">
            <a:solidFill>
              <a:srgbClr val="FF0000"/>
            </a:solidFill>
          </a:ln>
        </p:spPr>
      </p:pic>
    </p:spTree>
    <p:custDataLst>
      <p:tags r:id="rId1"/>
    </p:custDataLst>
    <p:extLst>
      <p:ext uri="{BB962C8B-B14F-4D97-AF65-F5344CB8AC3E}">
        <p14:creationId xmlns:p14="http://schemas.microsoft.com/office/powerpoint/2010/main" val="3860380885"/>
      </p:ext>
    </p:extLst>
  </p:cSld>
  <p:clrMapOvr>
    <a:masterClrMapping/>
  </p:clrMapOvr>
  <mc:AlternateContent xmlns:mc="http://schemas.openxmlformats.org/markup-compatibility/2006" xmlns:p14="http://schemas.microsoft.com/office/powerpoint/2010/main">
    <mc:Choice Requires="p14">
      <p:transition spd="slow" p14:dur="2000" advTm="29012"/>
    </mc:Choice>
    <mc:Fallback xmlns="">
      <p:transition spd="slow" advTm="2901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a:t>Prescription vs Engagement?</a:t>
            </a:r>
          </a:p>
        </p:txBody>
      </p:sp>
      <p:sp>
        <p:nvSpPr>
          <p:cNvPr id="3" name="Content Placeholder 2"/>
          <p:cNvSpPr>
            <a:spLocks noGrp="1"/>
          </p:cNvSpPr>
          <p:nvPr>
            <p:ph sz="half" idx="1"/>
          </p:nvPr>
        </p:nvSpPr>
        <p:spPr>
          <a:xfrm>
            <a:off x="0" y="5702633"/>
            <a:ext cx="9144000" cy="573251"/>
          </a:xfrm>
        </p:spPr>
        <p:txBody>
          <a:bodyPr/>
          <a:lstStyle/>
          <a:p>
            <a:pPr marL="0" indent="0" algn="ctr">
              <a:buNone/>
            </a:pPr>
            <a:r>
              <a:rPr lang="en-AU" b="1" dirty="0">
                <a:solidFill>
                  <a:srgbClr val="003399"/>
                </a:solidFill>
              </a:rPr>
              <a:t>Engagement in exercise is more important than the details</a:t>
            </a:r>
          </a:p>
        </p:txBody>
      </p:sp>
      <p:pic>
        <p:nvPicPr>
          <p:cNvPr id="4" name="Picture 3"/>
          <p:cNvPicPr>
            <a:picLocks noChangeAspect="1"/>
          </p:cNvPicPr>
          <p:nvPr/>
        </p:nvPicPr>
        <p:blipFill rotWithShape="1">
          <a:blip r:embed="rId3"/>
          <a:srcRect t="25008"/>
          <a:stretch/>
        </p:blipFill>
        <p:spPr>
          <a:xfrm>
            <a:off x="3866056" y="751382"/>
            <a:ext cx="2228387" cy="1944259"/>
          </a:xfrm>
          <a:prstGeom prst="rect">
            <a:avLst/>
          </a:prstGeom>
        </p:spPr>
      </p:pic>
      <p:pic>
        <p:nvPicPr>
          <p:cNvPr id="5" name="Picture 4"/>
          <p:cNvPicPr>
            <a:picLocks noChangeAspect="1"/>
          </p:cNvPicPr>
          <p:nvPr/>
        </p:nvPicPr>
        <p:blipFill rotWithShape="1">
          <a:blip r:embed="rId4"/>
          <a:srcRect l="8648" r="16876"/>
          <a:stretch/>
        </p:blipFill>
        <p:spPr>
          <a:xfrm>
            <a:off x="108312" y="1741972"/>
            <a:ext cx="2726872" cy="2577131"/>
          </a:xfrm>
          <a:prstGeom prst="rect">
            <a:avLst/>
          </a:prstGeom>
        </p:spPr>
      </p:pic>
      <p:pic>
        <p:nvPicPr>
          <p:cNvPr id="6" name="Picture 5"/>
          <p:cNvPicPr>
            <a:picLocks noChangeAspect="1"/>
          </p:cNvPicPr>
          <p:nvPr/>
        </p:nvPicPr>
        <p:blipFill rotWithShape="1">
          <a:blip r:embed="rId5"/>
          <a:srcRect l="15637" t="902" r="18913" b="100"/>
          <a:stretch/>
        </p:blipFill>
        <p:spPr>
          <a:xfrm>
            <a:off x="6288443" y="1215723"/>
            <a:ext cx="2726872" cy="2309793"/>
          </a:xfrm>
          <a:prstGeom prst="rect">
            <a:avLst/>
          </a:prstGeom>
        </p:spPr>
      </p:pic>
      <p:pic>
        <p:nvPicPr>
          <p:cNvPr id="7" name="Picture 6"/>
          <p:cNvPicPr>
            <a:picLocks noChangeAspect="1"/>
          </p:cNvPicPr>
          <p:nvPr/>
        </p:nvPicPr>
        <p:blipFill rotWithShape="1">
          <a:blip r:embed="rId6"/>
          <a:srcRect l="25727" t="1822" r="7143" b="6256"/>
          <a:stretch/>
        </p:blipFill>
        <p:spPr>
          <a:xfrm>
            <a:off x="6288443" y="3627338"/>
            <a:ext cx="2726872" cy="1383530"/>
          </a:xfrm>
          <a:prstGeom prst="rect">
            <a:avLst/>
          </a:prstGeom>
        </p:spPr>
      </p:pic>
      <p:pic>
        <p:nvPicPr>
          <p:cNvPr id="8" name="Picture 7"/>
          <p:cNvPicPr>
            <a:picLocks noChangeAspect="1"/>
          </p:cNvPicPr>
          <p:nvPr/>
        </p:nvPicPr>
        <p:blipFill rotWithShape="1">
          <a:blip r:embed="rId7"/>
          <a:srcRect r="11345"/>
          <a:stretch/>
        </p:blipFill>
        <p:spPr>
          <a:xfrm>
            <a:off x="3866056" y="4319103"/>
            <a:ext cx="2228387" cy="1436073"/>
          </a:xfrm>
          <a:prstGeom prst="rect">
            <a:avLst/>
          </a:prstGeom>
        </p:spPr>
      </p:pic>
      <p:cxnSp>
        <p:nvCxnSpPr>
          <p:cNvPr id="10" name="Straight Connector 9"/>
          <p:cNvCxnSpPr>
            <a:stCxn id="5" idx="3"/>
          </p:cNvCxnSpPr>
          <p:nvPr/>
        </p:nvCxnSpPr>
        <p:spPr>
          <a:xfrm flipV="1">
            <a:off x="2835184" y="2276184"/>
            <a:ext cx="904059" cy="754354"/>
          </a:xfrm>
          <a:prstGeom prst="line">
            <a:avLst/>
          </a:prstGeom>
          <a:ln w="19050">
            <a:solidFill>
              <a:schemeClr val="bg2">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a:stCxn id="5" idx="3"/>
          </p:cNvCxnSpPr>
          <p:nvPr/>
        </p:nvCxnSpPr>
        <p:spPr>
          <a:xfrm flipV="1">
            <a:off x="2835184" y="2836388"/>
            <a:ext cx="3259259" cy="194150"/>
          </a:xfrm>
          <a:prstGeom prst="line">
            <a:avLst/>
          </a:prstGeom>
          <a:ln w="19050">
            <a:solidFill>
              <a:schemeClr val="bg2">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a:stCxn id="5" idx="3"/>
          </p:cNvCxnSpPr>
          <p:nvPr/>
        </p:nvCxnSpPr>
        <p:spPr>
          <a:xfrm>
            <a:off x="2835184" y="3030538"/>
            <a:ext cx="3259259" cy="837312"/>
          </a:xfrm>
          <a:prstGeom prst="line">
            <a:avLst/>
          </a:prstGeom>
          <a:ln w="19050">
            <a:solidFill>
              <a:schemeClr val="bg2">
                <a:lumMod val="5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a:stCxn id="5" idx="3"/>
          </p:cNvCxnSpPr>
          <p:nvPr/>
        </p:nvCxnSpPr>
        <p:spPr>
          <a:xfrm>
            <a:off x="2835184" y="3030538"/>
            <a:ext cx="1165316" cy="1183195"/>
          </a:xfrm>
          <a:prstGeom prst="line">
            <a:avLst/>
          </a:prstGeom>
          <a:ln w="19050">
            <a:solidFill>
              <a:schemeClr val="bg2">
                <a:lumMod val="50000"/>
              </a:schemeClr>
            </a:solidFill>
            <a:prstDash val="dash"/>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0EF7406B-4611-4713-BF69-4D525A63E361}"/>
              </a:ext>
            </a:extLst>
          </p:cNvPr>
          <p:cNvSpPr txBox="1"/>
          <p:nvPr/>
        </p:nvSpPr>
        <p:spPr>
          <a:xfrm>
            <a:off x="7283811" y="6419924"/>
            <a:ext cx="1860189" cy="369332"/>
          </a:xfrm>
          <a:prstGeom prst="rect">
            <a:avLst/>
          </a:prstGeom>
          <a:noFill/>
        </p:spPr>
        <p:txBody>
          <a:bodyPr wrap="none" rtlCol="0">
            <a:spAutoFit/>
          </a:bodyPr>
          <a:lstStyle/>
          <a:p>
            <a:r>
              <a:rPr lang="en-NZ" dirty="0" err="1"/>
              <a:t>Piepoli</a:t>
            </a:r>
            <a:r>
              <a:rPr lang="en-NZ" dirty="0"/>
              <a:t> et al. 2011</a:t>
            </a:r>
          </a:p>
        </p:txBody>
      </p:sp>
    </p:spTree>
    <p:extLst>
      <p:ext uri="{BB962C8B-B14F-4D97-AF65-F5344CB8AC3E}">
        <p14:creationId xmlns:p14="http://schemas.microsoft.com/office/powerpoint/2010/main" val="1534599226"/>
      </p:ext>
    </p:extLst>
  </p:cSld>
  <p:clrMapOvr>
    <a:masterClrMapping/>
  </p:clrMapOvr>
  <mc:AlternateContent xmlns:mc="http://schemas.openxmlformats.org/markup-compatibility/2006" xmlns:p14="http://schemas.microsoft.com/office/powerpoint/2010/main">
    <mc:Choice Requires="p14">
      <p:transition spd="slow" p14:dur="2000" advTm="50552"/>
    </mc:Choice>
    <mc:Fallback xmlns="">
      <p:transition spd="slow" advTm="5055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a:t>Take Home Messages</a:t>
            </a:r>
          </a:p>
        </p:txBody>
      </p:sp>
      <p:pic>
        <p:nvPicPr>
          <p:cNvPr id="4" name="Picture 3"/>
          <p:cNvPicPr>
            <a:picLocks noChangeAspect="1"/>
          </p:cNvPicPr>
          <p:nvPr/>
        </p:nvPicPr>
        <p:blipFill rotWithShape="1">
          <a:blip r:embed="rId3"/>
          <a:srcRect t="2185" b="5306"/>
          <a:stretch/>
        </p:blipFill>
        <p:spPr>
          <a:xfrm>
            <a:off x="2396490" y="774699"/>
            <a:ext cx="4351020" cy="5321301"/>
          </a:xfrm>
          <a:prstGeom prst="rect">
            <a:avLst/>
          </a:prstGeom>
        </p:spPr>
      </p:pic>
      <p:sp>
        <p:nvSpPr>
          <p:cNvPr id="8" name="Rectangle 7">
            <a:extLst>
              <a:ext uri="{FF2B5EF4-FFF2-40B4-BE49-F238E27FC236}">
                <a16:creationId xmlns:a16="http://schemas.microsoft.com/office/drawing/2014/main" id="{292821BF-D372-4AD1-A812-2751149303AB}"/>
              </a:ext>
            </a:extLst>
          </p:cNvPr>
          <p:cNvSpPr/>
          <p:nvPr/>
        </p:nvSpPr>
        <p:spPr>
          <a:xfrm>
            <a:off x="1574800" y="6210806"/>
            <a:ext cx="7708900" cy="646331"/>
          </a:xfrm>
          <a:prstGeom prst="rect">
            <a:avLst/>
          </a:prstGeom>
          <a:solidFill>
            <a:schemeClr val="bg1">
              <a:lumMod val="85000"/>
            </a:schemeClr>
          </a:solidFill>
        </p:spPr>
        <p:txBody>
          <a:bodyPr wrap="square">
            <a:spAutoFit/>
          </a:bodyPr>
          <a:lstStyle/>
          <a:p>
            <a:pPr algn="r"/>
            <a:r>
              <a:rPr lang="en-NZ" dirty="0">
                <a:latin typeface="Arial Narrow" panose="020B0606020202030204" pitchFamily="34" charset="0"/>
              </a:rPr>
              <a:t>Chronic Heart Failure and Exercise Rehabilitation: A systematic review and meta-analysis</a:t>
            </a:r>
          </a:p>
          <a:p>
            <a:pPr algn="r"/>
            <a:r>
              <a:rPr lang="en-NZ" dirty="0">
                <a:latin typeface="Arial Narrow" panose="020B0606020202030204" pitchFamily="34" charset="0"/>
              </a:rPr>
              <a:t>Palmer, Katie et al. </a:t>
            </a:r>
            <a:r>
              <a:rPr lang="en-NZ" i="1" dirty="0">
                <a:latin typeface="Arial Narrow" panose="020B0606020202030204" pitchFamily="34" charset="0"/>
              </a:rPr>
              <a:t>Archives of Physical Medicine and Rehabilitation </a:t>
            </a:r>
            <a:r>
              <a:rPr lang="en-NZ" dirty="0">
                <a:latin typeface="Arial Narrow" panose="020B0606020202030204" pitchFamily="34" charset="0"/>
              </a:rPr>
              <a:t>2018</a:t>
            </a:r>
            <a:endParaRPr lang="en-NZ" i="1" dirty="0">
              <a:latin typeface="Arial Narrow" panose="020B0606020202030204" pitchFamily="34" charset="0"/>
            </a:endParaRPr>
          </a:p>
        </p:txBody>
      </p:sp>
    </p:spTree>
    <p:extLst>
      <p:ext uri="{BB962C8B-B14F-4D97-AF65-F5344CB8AC3E}">
        <p14:creationId xmlns:p14="http://schemas.microsoft.com/office/powerpoint/2010/main" val="3508853074"/>
      </p:ext>
    </p:extLst>
  </p:cSld>
  <p:clrMapOvr>
    <a:masterClrMapping/>
  </p:clrMapOvr>
  <mc:AlternateContent xmlns:mc="http://schemas.openxmlformats.org/markup-compatibility/2006" xmlns:p14="http://schemas.microsoft.com/office/powerpoint/2010/main">
    <mc:Choice Requires="p14">
      <p:transition spd="slow" p14:dur="2000" advTm="23278"/>
    </mc:Choice>
    <mc:Fallback xmlns="">
      <p:transition spd="slow" advTm="23278"/>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2800" dirty="0"/>
              <a:t>The Economic Impact</a:t>
            </a:r>
          </a:p>
        </p:txBody>
      </p:sp>
      <p:sp>
        <p:nvSpPr>
          <p:cNvPr id="5" name="Content Placeholder 4"/>
          <p:cNvSpPr>
            <a:spLocks noGrp="1"/>
          </p:cNvSpPr>
          <p:nvPr>
            <p:ph sz="half" idx="1"/>
          </p:nvPr>
        </p:nvSpPr>
        <p:spPr>
          <a:xfrm>
            <a:off x="195943" y="865414"/>
            <a:ext cx="8817428" cy="4891809"/>
          </a:xfrm>
        </p:spPr>
        <p:txBody>
          <a:bodyPr/>
          <a:lstStyle/>
          <a:p>
            <a:endParaRPr lang="en-AU" dirty="0"/>
          </a:p>
          <a:p>
            <a:endParaRPr lang="en-AU" dirty="0"/>
          </a:p>
          <a:p>
            <a:endParaRPr lang="en-AU" dirty="0"/>
          </a:p>
          <a:p>
            <a:pPr marL="0" indent="0">
              <a:buNone/>
            </a:pPr>
            <a:endParaRPr lang="en-AU" dirty="0"/>
          </a:p>
          <a:p>
            <a:endParaRPr lang="en-AU" dirty="0"/>
          </a:p>
        </p:txBody>
      </p:sp>
      <p:grpSp>
        <p:nvGrpSpPr>
          <p:cNvPr id="17" name="Group 16"/>
          <p:cNvGrpSpPr/>
          <p:nvPr/>
        </p:nvGrpSpPr>
        <p:grpSpPr>
          <a:xfrm>
            <a:off x="88673" y="783771"/>
            <a:ext cx="3267968" cy="3252470"/>
            <a:chOff x="438794" y="1375187"/>
            <a:chExt cx="4201376" cy="4696603"/>
          </a:xfrm>
        </p:grpSpPr>
        <p:pic>
          <p:nvPicPr>
            <p:cNvPr id="6" name="Picture 5"/>
            <p:cNvPicPr>
              <a:picLocks noChangeAspect="1"/>
            </p:cNvPicPr>
            <p:nvPr/>
          </p:nvPicPr>
          <p:blipFill rotWithShape="1">
            <a:blip r:embed="rId3"/>
            <a:srcRect b="7048"/>
            <a:stretch/>
          </p:blipFill>
          <p:spPr>
            <a:xfrm>
              <a:off x="438794" y="1375187"/>
              <a:ext cx="4201376" cy="4696603"/>
            </a:xfrm>
            <a:prstGeom prst="rect">
              <a:avLst/>
            </a:prstGeom>
          </p:spPr>
        </p:pic>
        <p:sp>
          <p:nvSpPr>
            <p:cNvPr id="15" name="TextBox 14"/>
            <p:cNvSpPr txBox="1"/>
            <p:nvPr/>
          </p:nvSpPr>
          <p:spPr>
            <a:xfrm>
              <a:off x="802818" y="2590185"/>
              <a:ext cx="3473327" cy="2266607"/>
            </a:xfrm>
            <a:prstGeom prst="rect">
              <a:avLst/>
            </a:prstGeom>
            <a:noFill/>
          </p:spPr>
          <p:txBody>
            <a:bodyPr wrap="square" rtlCol="0">
              <a:spAutoFit/>
            </a:bodyPr>
            <a:lstStyle/>
            <a:p>
              <a:pPr algn="ctr"/>
              <a:r>
                <a:rPr lang="en-AU" sz="3200" b="1" dirty="0">
                  <a:solidFill>
                    <a:schemeClr val="bg1"/>
                  </a:solidFill>
                </a:rPr>
                <a:t>Global Cost </a:t>
              </a:r>
            </a:p>
            <a:p>
              <a:pPr algn="ctr"/>
              <a:r>
                <a:rPr lang="en-AU" sz="3200" b="1" dirty="0">
                  <a:solidFill>
                    <a:schemeClr val="bg1"/>
                  </a:solidFill>
                </a:rPr>
                <a:t>$108 billion </a:t>
              </a:r>
            </a:p>
            <a:p>
              <a:pPr algn="ctr"/>
              <a:r>
                <a:rPr lang="en-AU" sz="3200" b="1" dirty="0">
                  <a:solidFill>
                    <a:schemeClr val="bg1"/>
                  </a:solidFill>
                </a:rPr>
                <a:t>per annum</a:t>
              </a:r>
            </a:p>
          </p:txBody>
        </p:sp>
      </p:grpSp>
      <p:grpSp>
        <p:nvGrpSpPr>
          <p:cNvPr id="18" name="Group 17"/>
          <p:cNvGrpSpPr/>
          <p:nvPr/>
        </p:nvGrpSpPr>
        <p:grpSpPr>
          <a:xfrm>
            <a:off x="3755571" y="1048650"/>
            <a:ext cx="5388429" cy="4966378"/>
            <a:chOff x="4084822" y="1870172"/>
            <a:chExt cx="4471349" cy="4591173"/>
          </a:xfrm>
        </p:grpSpPr>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4084822" y="1870172"/>
              <a:ext cx="4471349" cy="4591173"/>
            </a:xfrm>
            <a:prstGeom prst="rect">
              <a:avLst/>
            </a:prstGeom>
          </p:spPr>
        </p:pic>
        <p:sp>
          <p:nvSpPr>
            <p:cNvPr id="16" name="TextBox 15"/>
            <p:cNvSpPr txBox="1"/>
            <p:nvPr/>
          </p:nvSpPr>
          <p:spPr>
            <a:xfrm>
              <a:off x="5142940" y="2474671"/>
              <a:ext cx="2355112" cy="3385840"/>
            </a:xfrm>
            <a:prstGeom prst="rect">
              <a:avLst/>
            </a:prstGeom>
            <a:noFill/>
          </p:spPr>
          <p:txBody>
            <a:bodyPr wrap="none" rtlCol="0">
              <a:spAutoFit/>
            </a:bodyPr>
            <a:lstStyle/>
            <a:p>
              <a:pPr algn="ctr"/>
              <a:r>
                <a:rPr lang="en-AU" sz="3600" b="1" dirty="0">
                  <a:solidFill>
                    <a:srgbClr val="4A7A48"/>
                  </a:solidFill>
                </a:rPr>
                <a:t>Over 511,000 </a:t>
              </a:r>
            </a:p>
            <a:p>
              <a:pPr algn="ctr"/>
              <a:r>
                <a:rPr lang="en-AU" sz="3600" b="1" dirty="0">
                  <a:solidFill>
                    <a:srgbClr val="4A7A48"/>
                  </a:solidFill>
                </a:rPr>
                <a:t>Sufferers</a:t>
              </a:r>
            </a:p>
            <a:p>
              <a:pPr algn="ctr"/>
              <a:endParaRPr lang="en-AU" sz="3600" b="1" dirty="0">
                <a:solidFill>
                  <a:srgbClr val="4A7A48"/>
                </a:solidFill>
              </a:endParaRPr>
            </a:p>
            <a:p>
              <a:pPr algn="ctr"/>
              <a:endParaRPr lang="en-AU" sz="3600" b="1" dirty="0">
                <a:solidFill>
                  <a:srgbClr val="4A7A48"/>
                </a:solidFill>
              </a:endParaRPr>
            </a:p>
            <a:p>
              <a:pPr algn="ctr"/>
              <a:endParaRPr lang="en-AU" sz="1600" b="1" dirty="0">
                <a:solidFill>
                  <a:srgbClr val="4A7A48"/>
                </a:solidFill>
              </a:endParaRPr>
            </a:p>
            <a:p>
              <a:pPr algn="ctr"/>
              <a:r>
                <a:rPr lang="en-AU" sz="3600" b="1" dirty="0">
                  <a:solidFill>
                    <a:srgbClr val="4A7A48"/>
                  </a:solidFill>
                </a:rPr>
                <a:t>Total Cost </a:t>
              </a:r>
            </a:p>
            <a:p>
              <a:pPr algn="ctr"/>
              <a:r>
                <a:rPr lang="en-AU" sz="3600" b="1" dirty="0">
                  <a:solidFill>
                    <a:srgbClr val="4A7A48"/>
                  </a:solidFill>
                </a:rPr>
                <a:t>$3.1 billion</a:t>
              </a:r>
            </a:p>
          </p:txBody>
        </p:sp>
      </p:grpSp>
      <p:cxnSp>
        <p:nvCxnSpPr>
          <p:cNvPr id="22" name="Straight Connector 21"/>
          <p:cNvCxnSpPr/>
          <p:nvPr/>
        </p:nvCxnSpPr>
        <p:spPr>
          <a:xfrm>
            <a:off x="2887693" y="2817549"/>
            <a:ext cx="2719842" cy="605607"/>
          </a:xfrm>
          <a:prstGeom prst="line">
            <a:avLst/>
          </a:prstGeom>
          <a:ln>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5EFE4CCA-5F91-4413-AFB5-911453F27170}"/>
              </a:ext>
            </a:extLst>
          </p:cNvPr>
          <p:cNvSpPr txBox="1"/>
          <p:nvPr/>
        </p:nvSpPr>
        <p:spPr>
          <a:xfrm>
            <a:off x="5710881" y="6411124"/>
            <a:ext cx="3433119" cy="369332"/>
          </a:xfrm>
          <a:prstGeom prst="rect">
            <a:avLst/>
          </a:prstGeom>
          <a:noFill/>
        </p:spPr>
        <p:txBody>
          <a:bodyPr wrap="none" rtlCol="0">
            <a:spAutoFit/>
          </a:bodyPr>
          <a:lstStyle/>
          <a:p>
            <a:r>
              <a:rPr lang="en-NZ" dirty="0"/>
              <a:t>Chen et al. 2017, Cook et al. 2014  </a:t>
            </a:r>
          </a:p>
        </p:txBody>
      </p:sp>
    </p:spTree>
    <p:extLst>
      <p:ext uri="{BB962C8B-B14F-4D97-AF65-F5344CB8AC3E}">
        <p14:creationId xmlns:p14="http://schemas.microsoft.com/office/powerpoint/2010/main" val="3760533088"/>
      </p:ext>
    </p:extLst>
  </p:cSld>
  <p:clrMapOvr>
    <a:masterClrMapping/>
  </p:clrMapOvr>
  <mc:AlternateContent xmlns:mc="http://schemas.openxmlformats.org/markup-compatibility/2006" xmlns:p14="http://schemas.microsoft.com/office/powerpoint/2010/main">
    <mc:Choice Requires="p14">
      <p:transition spd="slow" p14:dur="2000" advTm="46479"/>
    </mc:Choice>
    <mc:Fallback xmlns="">
      <p:transition spd="slow" advTm="4647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6835"/>
            <a:ext cx="9144000" cy="510825"/>
          </a:xfrm>
        </p:spPr>
        <p:txBody>
          <a:bodyPr/>
          <a:lstStyle/>
          <a:p>
            <a:r>
              <a:rPr lang="en-AU" dirty="0"/>
              <a:t>The Personal Impact</a:t>
            </a:r>
          </a:p>
        </p:txBody>
      </p:sp>
      <p:sp>
        <p:nvSpPr>
          <p:cNvPr id="4" name="Content Placeholder 4"/>
          <p:cNvSpPr txBox="1">
            <a:spLocks/>
          </p:cNvSpPr>
          <p:nvPr/>
        </p:nvSpPr>
        <p:spPr>
          <a:xfrm>
            <a:off x="0" y="1025318"/>
            <a:ext cx="8817428" cy="4891809"/>
          </a:xfrm>
          <a:prstGeom prst="rect">
            <a:avLst/>
          </a:prstGeom>
        </p:spPr>
        <p:txBody>
          <a:bodyPr/>
          <a:lstStyle>
            <a:lvl1pPr marL="342900" indent="-342900" algn="l" defTabSz="457200" rtl="0" eaLnBrk="1" latinLnBrk="0" hangingPunct="1">
              <a:spcBef>
                <a:spcPct val="20000"/>
              </a:spcBef>
              <a:buFont typeface="Wingdings" charset="2"/>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Wingdings" charset="2"/>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endParaRPr lang="en-AU" dirty="0"/>
          </a:p>
          <a:p>
            <a:pPr marL="0" indent="0">
              <a:buFont typeface="Wingdings" charset="2"/>
              <a:buNone/>
            </a:pPr>
            <a:endParaRPr lang="en-AU" dirty="0"/>
          </a:p>
        </p:txBody>
      </p:sp>
      <p:pic>
        <p:nvPicPr>
          <p:cNvPr id="5" name="Picture 4"/>
          <p:cNvPicPr>
            <a:picLocks noChangeAspect="1"/>
          </p:cNvPicPr>
          <p:nvPr/>
        </p:nvPicPr>
        <p:blipFill rotWithShape="1">
          <a:blip r:embed="rId3"/>
          <a:srcRect l="794" t="1946" r="796" b="814"/>
          <a:stretch/>
        </p:blipFill>
        <p:spPr>
          <a:xfrm>
            <a:off x="0" y="1204441"/>
            <a:ext cx="9144000" cy="4533561"/>
          </a:xfrm>
          <a:prstGeom prst="rect">
            <a:avLst/>
          </a:prstGeom>
        </p:spPr>
      </p:pic>
      <p:sp>
        <p:nvSpPr>
          <p:cNvPr id="3" name="TextBox 2">
            <a:extLst>
              <a:ext uri="{FF2B5EF4-FFF2-40B4-BE49-F238E27FC236}">
                <a16:creationId xmlns:a16="http://schemas.microsoft.com/office/drawing/2014/main" id="{A833AC21-E96D-4EE9-898F-4BBBC63DF5A7}"/>
              </a:ext>
            </a:extLst>
          </p:cNvPr>
          <p:cNvSpPr txBox="1"/>
          <p:nvPr/>
        </p:nvSpPr>
        <p:spPr>
          <a:xfrm>
            <a:off x="7408332" y="6461561"/>
            <a:ext cx="1735668" cy="369332"/>
          </a:xfrm>
          <a:prstGeom prst="rect">
            <a:avLst/>
          </a:prstGeom>
          <a:noFill/>
        </p:spPr>
        <p:txBody>
          <a:bodyPr wrap="none" rtlCol="0">
            <a:spAutoFit/>
          </a:bodyPr>
          <a:lstStyle/>
          <a:p>
            <a:r>
              <a:rPr lang="en-NZ" dirty="0" err="1"/>
              <a:t>Sagar</a:t>
            </a:r>
            <a:r>
              <a:rPr lang="en-NZ" dirty="0"/>
              <a:t> et al. 2015</a:t>
            </a:r>
          </a:p>
        </p:txBody>
      </p:sp>
    </p:spTree>
    <p:extLst>
      <p:ext uri="{BB962C8B-B14F-4D97-AF65-F5344CB8AC3E}">
        <p14:creationId xmlns:p14="http://schemas.microsoft.com/office/powerpoint/2010/main" val="1914237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Role of Exercise</a:t>
            </a:r>
          </a:p>
        </p:txBody>
      </p:sp>
      <p:graphicFrame>
        <p:nvGraphicFramePr>
          <p:cNvPr id="4" name="Diagram 3"/>
          <p:cNvGraphicFramePr/>
          <p:nvPr>
            <p:extLst>
              <p:ext uri="{D42A27DB-BD31-4B8C-83A1-F6EECF244321}">
                <p14:modId xmlns:p14="http://schemas.microsoft.com/office/powerpoint/2010/main" val="3353273422"/>
              </p:ext>
            </p:extLst>
          </p:nvPr>
        </p:nvGraphicFramePr>
        <p:xfrm>
          <a:off x="457200" y="832757"/>
          <a:ext cx="8229600" cy="53067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7038975" y="832757"/>
            <a:ext cx="2105025" cy="2171700"/>
          </a:xfrm>
          <a:prstGeom prst="rect">
            <a:avLst/>
          </a:prstGeom>
        </p:spPr>
      </p:pic>
      <p:pic>
        <p:nvPicPr>
          <p:cNvPr id="6" name="Picture 5"/>
          <p:cNvPicPr>
            <a:picLocks noChangeAspect="1"/>
          </p:cNvPicPr>
          <p:nvPr/>
        </p:nvPicPr>
        <p:blipFill rotWithShape="1">
          <a:blip r:embed="rId9">
            <a:clrChange>
              <a:clrFrom>
                <a:srgbClr val="FFFFFF"/>
              </a:clrFrom>
              <a:clrTo>
                <a:srgbClr val="FFFFFF">
                  <a:alpha val="0"/>
                </a:srgbClr>
              </a:clrTo>
            </a:clrChange>
          </a:blip>
          <a:srcRect l="5687"/>
          <a:stretch/>
        </p:blipFill>
        <p:spPr>
          <a:xfrm>
            <a:off x="0" y="4261757"/>
            <a:ext cx="3249536" cy="1877786"/>
          </a:xfrm>
          <a:prstGeom prst="rect">
            <a:avLst/>
          </a:prstGeom>
        </p:spPr>
      </p:pic>
      <p:pic>
        <p:nvPicPr>
          <p:cNvPr id="8" name="Picture 7"/>
          <p:cNvPicPr>
            <a:picLocks noChangeAspect="1"/>
          </p:cNvPicPr>
          <p:nvPr/>
        </p:nvPicPr>
        <p:blipFill>
          <a:blip r:embed="rId10">
            <a:clrChange>
              <a:clrFrom>
                <a:srgbClr val="FFFFFF"/>
              </a:clrFrom>
              <a:clrTo>
                <a:srgbClr val="FFFFFF">
                  <a:alpha val="0"/>
                </a:srgbClr>
              </a:clrTo>
            </a:clrChange>
          </a:blip>
          <a:stretch>
            <a:fillRect/>
          </a:stretch>
        </p:blipFill>
        <p:spPr>
          <a:xfrm flipH="1">
            <a:off x="-685801" y="652721"/>
            <a:ext cx="3720555" cy="2090479"/>
          </a:xfrm>
          <a:prstGeom prst="rect">
            <a:avLst/>
          </a:prstGeom>
        </p:spPr>
      </p:pic>
      <p:pic>
        <p:nvPicPr>
          <p:cNvPr id="9" name="Picture 8"/>
          <p:cNvPicPr>
            <a:picLocks noChangeAspect="1"/>
          </p:cNvPicPr>
          <p:nvPr/>
        </p:nvPicPr>
        <p:blipFill>
          <a:blip r:embed="rId11">
            <a:clrChange>
              <a:clrFrom>
                <a:srgbClr val="FFFFFF"/>
              </a:clrFrom>
              <a:clrTo>
                <a:srgbClr val="FFFFFF">
                  <a:alpha val="0"/>
                </a:srgbClr>
              </a:clrTo>
            </a:clrChange>
          </a:blip>
          <a:stretch>
            <a:fillRect/>
          </a:stretch>
        </p:blipFill>
        <p:spPr>
          <a:xfrm>
            <a:off x="6877050" y="4120243"/>
            <a:ext cx="2266950" cy="2019300"/>
          </a:xfrm>
          <a:prstGeom prst="rect">
            <a:avLst/>
          </a:prstGeom>
        </p:spPr>
      </p:pic>
      <p:sp>
        <p:nvSpPr>
          <p:cNvPr id="3" name="Rectangle 2">
            <a:extLst>
              <a:ext uri="{FF2B5EF4-FFF2-40B4-BE49-F238E27FC236}">
                <a16:creationId xmlns:a16="http://schemas.microsoft.com/office/drawing/2014/main" id="{2E030702-E3BF-4A33-8864-D9D49101D156}"/>
              </a:ext>
            </a:extLst>
          </p:cNvPr>
          <p:cNvSpPr/>
          <p:nvPr/>
        </p:nvSpPr>
        <p:spPr>
          <a:xfrm>
            <a:off x="5355383" y="6483552"/>
            <a:ext cx="3956211" cy="369332"/>
          </a:xfrm>
          <a:prstGeom prst="rect">
            <a:avLst/>
          </a:prstGeom>
        </p:spPr>
        <p:txBody>
          <a:bodyPr wrap="none">
            <a:spAutoFit/>
          </a:bodyPr>
          <a:lstStyle/>
          <a:p>
            <a:pPr algn="r"/>
            <a:r>
              <a:rPr lang="en-NZ" dirty="0" err="1"/>
              <a:t>Lewinter</a:t>
            </a:r>
            <a:r>
              <a:rPr lang="en-NZ" dirty="0"/>
              <a:t> et al. 2015, Palmer et al. 2018  </a:t>
            </a:r>
          </a:p>
        </p:txBody>
      </p:sp>
    </p:spTree>
    <p:extLst>
      <p:ext uri="{BB962C8B-B14F-4D97-AF65-F5344CB8AC3E}">
        <p14:creationId xmlns:p14="http://schemas.microsoft.com/office/powerpoint/2010/main" val="3503953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a:t>Aim and Methods</a:t>
            </a:r>
          </a:p>
        </p:txBody>
      </p:sp>
      <p:sp>
        <p:nvSpPr>
          <p:cNvPr id="3" name="Content Placeholder 2"/>
          <p:cNvSpPr>
            <a:spLocks noGrp="1"/>
          </p:cNvSpPr>
          <p:nvPr>
            <p:ph sz="half" idx="1"/>
          </p:nvPr>
        </p:nvSpPr>
        <p:spPr>
          <a:xfrm>
            <a:off x="457199" y="1231261"/>
            <a:ext cx="8319621" cy="3012266"/>
          </a:xfrm>
        </p:spPr>
        <p:txBody>
          <a:bodyPr/>
          <a:lstStyle/>
          <a:p>
            <a:pPr marL="0" indent="0">
              <a:buNone/>
            </a:pPr>
            <a:r>
              <a:rPr lang="en-AU" sz="2000" dirty="0">
                <a:solidFill>
                  <a:srgbClr val="003399"/>
                </a:solidFill>
              </a:rPr>
              <a:t>Aims: </a:t>
            </a:r>
            <a:r>
              <a:rPr lang="en-AU" sz="2000" dirty="0"/>
              <a:t>To identify the effect of specific exercise parameters on physical function and quality of life in people with CHF, living in the community.</a:t>
            </a:r>
          </a:p>
          <a:p>
            <a:pPr marL="0" indent="0">
              <a:buNone/>
            </a:pPr>
            <a:endParaRPr lang="en-AU" sz="2000" dirty="0"/>
          </a:p>
          <a:p>
            <a:pPr marL="0" indent="0">
              <a:buNone/>
            </a:pPr>
            <a:r>
              <a:rPr lang="en-AU" sz="2000" dirty="0">
                <a:solidFill>
                  <a:srgbClr val="003399"/>
                </a:solidFill>
              </a:rPr>
              <a:t>Search Run: </a:t>
            </a:r>
            <a:r>
              <a:rPr lang="en-AU" sz="2000" dirty="0"/>
              <a:t>July 2017 </a:t>
            </a:r>
          </a:p>
          <a:p>
            <a:pPr marL="0" indent="0">
              <a:buNone/>
            </a:pPr>
            <a:endParaRPr lang="en-AU" sz="2000" dirty="0"/>
          </a:p>
          <a:p>
            <a:pPr marL="0" indent="0">
              <a:buNone/>
            </a:pPr>
            <a:r>
              <a:rPr lang="en-AU" sz="2000" dirty="0">
                <a:solidFill>
                  <a:srgbClr val="003399"/>
                </a:solidFill>
              </a:rPr>
              <a:t>Databases: </a:t>
            </a:r>
            <a:r>
              <a:rPr lang="en-AU" sz="2000" dirty="0"/>
              <a:t>Scopus, Medline (OVID), Cochrane, ProQuest, AMED</a:t>
            </a:r>
          </a:p>
          <a:p>
            <a:endParaRPr lang="en-AU" dirty="0"/>
          </a:p>
        </p:txBody>
      </p:sp>
      <p:graphicFrame>
        <p:nvGraphicFramePr>
          <p:cNvPr id="4" name="Table 3"/>
          <p:cNvGraphicFramePr>
            <a:graphicFrameLocks noGrp="1"/>
          </p:cNvGraphicFramePr>
          <p:nvPr>
            <p:extLst>
              <p:ext uri="{D42A27DB-BD31-4B8C-83A1-F6EECF244321}">
                <p14:modId xmlns:p14="http://schemas.microsoft.com/office/powerpoint/2010/main" val="2808128914"/>
              </p:ext>
            </p:extLst>
          </p:nvPr>
        </p:nvGraphicFramePr>
        <p:xfrm>
          <a:off x="639866" y="3783207"/>
          <a:ext cx="7642286" cy="2077720"/>
        </p:xfrm>
        <a:graphic>
          <a:graphicData uri="http://schemas.openxmlformats.org/drawingml/2006/table">
            <a:tbl>
              <a:tblPr firstRow="1" bandRow="1">
                <a:tableStyleId>{7DF18680-E054-41AD-8BC1-D1AEF772440D}</a:tableStyleId>
              </a:tblPr>
              <a:tblGrid>
                <a:gridCol w="2062480">
                  <a:extLst>
                    <a:ext uri="{9D8B030D-6E8A-4147-A177-3AD203B41FA5}">
                      <a16:colId xmlns:a16="http://schemas.microsoft.com/office/drawing/2014/main" val="20000"/>
                    </a:ext>
                  </a:extLst>
                </a:gridCol>
                <a:gridCol w="209019">
                  <a:extLst>
                    <a:ext uri="{9D8B030D-6E8A-4147-A177-3AD203B41FA5}">
                      <a16:colId xmlns:a16="http://schemas.microsoft.com/office/drawing/2014/main" val="20001"/>
                    </a:ext>
                  </a:extLst>
                </a:gridCol>
                <a:gridCol w="1734207">
                  <a:extLst>
                    <a:ext uri="{9D8B030D-6E8A-4147-A177-3AD203B41FA5}">
                      <a16:colId xmlns:a16="http://schemas.microsoft.com/office/drawing/2014/main" val="20002"/>
                    </a:ext>
                  </a:extLst>
                </a:gridCol>
                <a:gridCol w="252249">
                  <a:extLst>
                    <a:ext uri="{9D8B030D-6E8A-4147-A177-3AD203B41FA5}">
                      <a16:colId xmlns:a16="http://schemas.microsoft.com/office/drawing/2014/main" val="20003"/>
                    </a:ext>
                  </a:extLst>
                </a:gridCol>
                <a:gridCol w="1566041">
                  <a:extLst>
                    <a:ext uri="{9D8B030D-6E8A-4147-A177-3AD203B41FA5}">
                      <a16:colId xmlns:a16="http://schemas.microsoft.com/office/drawing/2014/main" val="20004"/>
                    </a:ext>
                  </a:extLst>
                </a:gridCol>
                <a:gridCol w="220717">
                  <a:extLst>
                    <a:ext uri="{9D8B030D-6E8A-4147-A177-3AD203B41FA5}">
                      <a16:colId xmlns:a16="http://schemas.microsoft.com/office/drawing/2014/main" val="20005"/>
                    </a:ext>
                  </a:extLst>
                </a:gridCol>
                <a:gridCol w="1597573">
                  <a:extLst>
                    <a:ext uri="{9D8B030D-6E8A-4147-A177-3AD203B41FA5}">
                      <a16:colId xmlns:a16="http://schemas.microsoft.com/office/drawing/2014/main" val="20006"/>
                    </a:ext>
                  </a:extLst>
                </a:gridCol>
              </a:tblGrid>
              <a:tr h="370840">
                <a:tc>
                  <a:txBody>
                    <a:bodyPr/>
                    <a:lstStyle/>
                    <a:p>
                      <a:r>
                        <a:rPr lang="en-AU" dirty="0"/>
                        <a:t>Patient/ Population</a:t>
                      </a:r>
                    </a:p>
                  </a:txBody>
                  <a:tcPr/>
                </a:tc>
                <a:tc rowSpan="6">
                  <a:txBody>
                    <a:bodyPr/>
                    <a:lstStyle/>
                    <a:p>
                      <a:pPr algn="ctr"/>
                      <a:r>
                        <a:rPr lang="en-AU" dirty="0">
                          <a:solidFill>
                            <a:sysClr val="windowText" lastClr="000000"/>
                          </a:solidFill>
                        </a:rPr>
                        <a:t>AND</a:t>
                      </a:r>
                    </a:p>
                  </a:txBody>
                  <a:tcPr vert="vert270" anchor="ctr">
                    <a:solidFill>
                      <a:schemeClr val="bg1"/>
                    </a:solidFill>
                  </a:tcPr>
                </a:tc>
                <a:tc>
                  <a:txBody>
                    <a:bodyPr/>
                    <a:lstStyle/>
                    <a:p>
                      <a:r>
                        <a:rPr lang="en-AU" dirty="0"/>
                        <a:t>Intervention</a:t>
                      </a:r>
                    </a:p>
                  </a:txBody>
                  <a:tcPr/>
                </a:tc>
                <a:tc rowSpan="6">
                  <a:txBody>
                    <a:bodyPr/>
                    <a:lstStyle/>
                    <a:p>
                      <a:pPr algn="ctr"/>
                      <a:r>
                        <a:rPr lang="en-AU" dirty="0">
                          <a:solidFill>
                            <a:sysClr val="windowText" lastClr="000000"/>
                          </a:solidFill>
                        </a:rPr>
                        <a:t>AND</a:t>
                      </a:r>
                    </a:p>
                  </a:txBody>
                  <a:tcPr vert="vert270" anchor="ctr">
                    <a:solidFill>
                      <a:schemeClr val="bg1"/>
                    </a:solidFill>
                  </a:tcPr>
                </a:tc>
                <a:tc>
                  <a:txBody>
                    <a:bodyPr/>
                    <a:lstStyle/>
                    <a:p>
                      <a:r>
                        <a:rPr lang="en-AU" dirty="0"/>
                        <a:t>Intervention</a:t>
                      </a:r>
                    </a:p>
                  </a:txBody>
                  <a:tcPr/>
                </a:tc>
                <a:tc rowSpan="6">
                  <a:txBody>
                    <a:bodyPr/>
                    <a:lstStyle/>
                    <a:p>
                      <a:pPr algn="ctr"/>
                      <a:r>
                        <a:rPr lang="en-AU" dirty="0">
                          <a:solidFill>
                            <a:sysClr val="windowText" lastClr="000000"/>
                          </a:solidFill>
                        </a:rPr>
                        <a:t>AND</a:t>
                      </a:r>
                    </a:p>
                  </a:txBody>
                  <a:tcPr vert="vert270" anchor="ctr">
                    <a:solidFill>
                      <a:schemeClr val="bg1"/>
                    </a:solidFill>
                  </a:tcPr>
                </a:tc>
                <a:tc>
                  <a:txBody>
                    <a:bodyPr/>
                    <a:lstStyle/>
                    <a:p>
                      <a:r>
                        <a:rPr lang="en-AU" dirty="0"/>
                        <a:t>Intervention</a:t>
                      </a:r>
                    </a:p>
                  </a:txBody>
                  <a:tcPr/>
                </a:tc>
                <a:extLst>
                  <a:ext uri="{0D108BD9-81ED-4DB2-BD59-A6C34878D82A}">
                    <a16:rowId xmlns:a16="http://schemas.microsoft.com/office/drawing/2014/main" val="10000"/>
                  </a:ext>
                </a:extLst>
              </a:tr>
              <a:tr h="370840">
                <a:tc>
                  <a:txBody>
                    <a:bodyPr/>
                    <a:lstStyle/>
                    <a:p>
                      <a:r>
                        <a:rPr lang="en-AU" dirty="0"/>
                        <a:t>Heart Failure</a:t>
                      </a:r>
                    </a:p>
                  </a:txBody>
                  <a:tcPr/>
                </a:tc>
                <a:tc vMerge="1">
                  <a:txBody>
                    <a:bodyPr/>
                    <a:lstStyle/>
                    <a:p>
                      <a:endParaRPr lang="en-AU" dirty="0"/>
                    </a:p>
                  </a:txBody>
                  <a:tcPr vert="vert270"/>
                </a:tc>
                <a:tc>
                  <a:txBody>
                    <a:bodyPr/>
                    <a:lstStyle/>
                    <a:p>
                      <a:r>
                        <a:rPr lang="en-AU" dirty="0" err="1"/>
                        <a:t>Exercis</a:t>
                      </a:r>
                      <a:r>
                        <a:rPr lang="en-AU" dirty="0"/>
                        <a:t>*</a:t>
                      </a:r>
                    </a:p>
                  </a:txBody>
                  <a:tcPr/>
                </a:tc>
                <a:tc vMerge="1">
                  <a:txBody>
                    <a:bodyPr/>
                    <a:lstStyle/>
                    <a:p>
                      <a:pPr algn="ctr"/>
                      <a:endParaRPr lang="en-AU" dirty="0">
                        <a:solidFill>
                          <a:sysClr val="windowText" lastClr="000000"/>
                        </a:solidFill>
                      </a:endParaRPr>
                    </a:p>
                  </a:txBody>
                  <a:tcPr>
                    <a:solidFill>
                      <a:schemeClr val="bg1"/>
                    </a:solidFill>
                  </a:tcPr>
                </a:tc>
                <a:tc>
                  <a:txBody>
                    <a:bodyPr/>
                    <a:lstStyle/>
                    <a:p>
                      <a:r>
                        <a:rPr lang="en-AU" dirty="0"/>
                        <a:t>Rehab*</a:t>
                      </a:r>
                    </a:p>
                  </a:txBody>
                  <a:tcPr/>
                </a:tc>
                <a:tc vMerge="1">
                  <a:txBody>
                    <a:bodyPr/>
                    <a:lstStyle/>
                    <a:p>
                      <a:endParaRPr lang="en-AU"/>
                    </a:p>
                  </a:txBody>
                  <a:tcPr/>
                </a:tc>
                <a:tc>
                  <a:txBody>
                    <a:bodyPr/>
                    <a:lstStyle/>
                    <a:p>
                      <a:r>
                        <a:rPr lang="en-AU" dirty="0"/>
                        <a:t>Prescription</a:t>
                      </a:r>
                    </a:p>
                  </a:txBody>
                  <a:tcPr/>
                </a:tc>
                <a:extLst>
                  <a:ext uri="{0D108BD9-81ED-4DB2-BD59-A6C34878D82A}">
                    <a16:rowId xmlns:a16="http://schemas.microsoft.com/office/drawing/2014/main" val="10001"/>
                  </a:ext>
                </a:extLst>
              </a:tr>
              <a:tr h="251176">
                <a:tc>
                  <a:txBody>
                    <a:bodyPr/>
                    <a:lstStyle/>
                    <a:p>
                      <a:pPr algn="ctr"/>
                      <a:r>
                        <a:rPr lang="en-AU" sz="1200" dirty="0"/>
                        <a:t>OR</a:t>
                      </a:r>
                    </a:p>
                  </a:txBody>
                  <a:tcPr/>
                </a:tc>
                <a:tc vMerge="1">
                  <a:txBody>
                    <a:bodyPr/>
                    <a:lstStyle/>
                    <a:p>
                      <a:pPr algn="ctr"/>
                      <a:endParaRPr lang="en-AU" sz="1200" dirty="0"/>
                    </a:p>
                  </a:txBody>
                  <a:tcPr vert="vert270"/>
                </a:tc>
                <a:tc>
                  <a:txBody>
                    <a:bodyPr/>
                    <a:lstStyle/>
                    <a:p>
                      <a:pPr algn="ctr"/>
                      <a:r>
                        <a:rPr lang="en-AU" sz="1200" dirty="0"/>
                        <a:t>OR</a:t>
                      </a:r>
                    </a:p>
                  </a:txBody>
                  <a:tcPr/>
                </a:tc>
                <a:tc vMerge="1">
                  <a:txBody>
                    <a:bodyPr/>
                    <a:lstStyle/>
                    <a:p>
                      <a:pPr algn="ctr"/>
                      <a:endParaRPr lang="en-AU" dirty="0">
                        <a:solidFill>
                          <a:sysClr val="windowText" lastClr="000000"/>
                        </a:solidFill>
                      </a:endParaRPr>
                    </a:p>
                  </a:txBody>
                  <a:tcPr>
                    <a:solidFill>
                      <a:schemeClr val="bg1"/>
                    </a:solidFill>
                  </a:tcPr>
                </a:tc>
                <a:tc>
                  <a:txBody>
                    <a:bodyPr/>
                    <a:lstStyle/>
                    <a:p>
                      <a:pPr algn="ctr"/>
                      <a:r>
                        <a:rPr lang="en-AU" sz="1200" dirty="0"/>
                        <a:t>OR</a:t>
                      </a:r>
                    </a:p>
                  </a:txBody>
                  <a:tcPr/>
                </a:tc>
                <a:tc vMerge="1">
                  <a:txBody>
                    <a:bodyPr/>
                    <a:lstStyle/>
                    <a:p>
                      <a:pPr algn="ctr"/>
                      <a:endParaRPr lang="en-AU" sz="1200" dirty="0"/>
                    </a:p>
                  </a:txBody>
                  <a:tcPr/>
                </a:tc>
                <a:tc>
                  <a:txBody>
                    <a:bodyPr/>
                    <a:lstStyle/>
                    <a:p>
                      <a:pPr algn="ctr"/>
                      <a:r>
                        <a:rPr lang="en-AU" sz="1200" dirty="0"/>
                        <a:t>OR</a:t>
                      </a:r>
                    </a:p>
                  </a:txBody>
                  <a:tcPr/>
                </a:tc>
                <a:extLst>
                  <a:ext uri="{0D108BD9-81ED-4DB2-BD59-A6C34878D82A}">
                    <a16:rowId xmlns:a16="http://schemas.microsoft.com/office/drawing/2014/main" val="10002"/>
                  </a:ext>
                </a:extLst>
              </a:tr>
              <a:tr h="370840">
                <a:tc>
                  <a:txBody>
                    <a:bodyPr/>
                    <a:lstStyle/>
                    <a:p>
                      <a:r>
                        <a:rPr lang="en-AU" dirty="0"/>
                        <a:t>Cardiac Failure</a:t>
                      </a:r>
                    </a:p>
                  </a:txBody>
                  <a:tcPr/>
                </a:tc>
                <a:tc vMerge="1">
                  <a:txBody>
                    <a:bodyPr/>
                    <a:lstStyle/>
                    <a:p>
                      <a:endParaRPr lang="en-AU" dirty="0"/>
                    </a:p>
                  </a:txBody>
                  <a:tcPr vert="vert270"/>
                </a:tc>
                <a:tc>
                  <a:txBody>
                    <a:bodyPr/>
                    <a:lstStyle/>
                    <a:p>
                      <a:r>
                        <a:rPr lang="en-AU" dirty="0"/>
                        <a:t>Physical </a:t>
                      </a:r>
                      <a:r>
                        <a:rPr lang="en-AU" dirty="0" err="1"/>
                        <a:t>Activit</a:t>
                      </a:r>
                      <a:r>
                        <a:rPr lang="en-AU" dirty="0"/>
                        <a:t>*</a:t>
                      </a:r>
                    </a:p>
                  </a:txBody>
                  <a:tcPr/>
                </a:tc>
                <a:tc vMerge="1">
                  <a:txBody>
                    <a:bodyPr/>
                    <a:lstStyle/>
                    <a:p>
                      <a:pPr algn="ctr"/>
                      <a:endParaRPr lang="en-AU" dirty="0">
                        <a:solidFill>
                          <a:sysClr val="windowText" lastClr="000000"/>
                        </a:solidFill>
                      </a:endParaRPr>
                    </a:p>
                  </a:txBody>
                  <a:tcPr>
                    <a:solidFill>
                      <a:schemeClr val="bg1"/>
                    </a:solidFill>
                  </a:tcPr>
                </a:tc>
                <a:tc>
                  <a:txBody>
                    <a:bodyPr/>
                    <a:lstStyle/>
                    <a:p>
                      <a:r>
                        <a:rPr lang="en-AU" dirty="0"/>
                        <a:t>Community</a:t>
                      </a:r>
                    </a:p>
                  </a:txBody>
                  <a:tcPr/>
                </a:tc>
                <a:tc vMerge="1">
                  <a:txBody>
                    <a:bodyPr/>
                    <a:lstStyle/>
                    <a:p>
                      <a:endParaRPr lang="en-AU"/>
                    </a:p>
                  </a:txBody>
                  <a:tcPr/>
                </a:tc>
                <a:tc>
                  <a:txBody>
                    <a:bodyPr/>
                    <a:lstStyle/>
                    <a:p>
                      <a:r>
                        <a:rPr lang="en-AU" dirty="0"/>
                        <a:t>Plan</a:t>
                      </a:r>
                    </a:p>
                  </a:txBody>
                  <a:tcPr/>
                </a:tc>
                <a:extLst>
                  <a:ext uri="{0D108BD9-81ED-4DB2-BD59-A6C34878D82A}">
                    <a16:rowId xmlns:a16="http://schemas.microsoft.com/office/drawing/2014/main" val="10003"/>
                  </a:ext>
                </a:extLst>
              </a:tr>
              <a:tr h="256256">
                <a:tc>
                  <a:txBody>
                    <a:bodyPr/>
                    <a:lstStyle/>
                    <a:p>
                      <a:pPr algn="ctr"/>
                      <a:r>
                        <a:rPr lang="en-AU" sz="1200" dirty="0"/>
                        <a:t>OR</a:t>
                      </a:r>
                    </a:p>
                  </a:txBody>
                  <a:tcPr/>
                </a:tc>
                <a:tc vMerge="1">
                  <a:txBody>
                    <a:bodyPr/>
                    <a:lstStyle/>
                    <a:p>
                      <a:pPr algn="ctr"/>
                      <a:endParaRPr lang="en-AU" sz="1200" dirty="0"/>
                    </a:p>
                  </a:txBody>
                  <a:tcPr vert="vert270"/>
                </a:tc>
                <a:tc>
                  <a:txBody>
                    <a:bodyPr/>
                    <a:lstStyle/>
                    <a:p>
                      <a:pPr algn="ctr"/>
                      <a:r>
                        <a:rPr lang="en-AU" sz="1200" dirty="0"/>
                        <a:t>OR</a:t>
                      </a:r>
                    </a:p>
                  </a:txBody>
                  <a:tcPr/>
                </a:tc>
                <a:tc vMerge="1">
                  <a:txBody>
                    <a:bodyPr/>
                    <a:lstStyle/>
                    <a:p>
                      <a:pPr algn="ctr"/>
                      <a:endParaRPr lang="en-AU" dirty="0">
                        <a:solidFill>
                          <a:sysClr val="windowText" lastClr="000000"/>
                        </a:solidFill>
                      </a:endParaRPr>
                    </a:p>
                  </a:txBody>
                  <a:tcPr>
                    <a:solidFill>
                      <a:schemeClr val="bg1"/>
                    </a:solidFill>
                  </a:tcPr>
                </a:tc>
                <a:tc>
                  <a:txBody>
                    <a:bodyPr/>
                    <a:lstStyle/>
                    <a:p>
                      <a:pPr algn="ctr"/>
                      <a:r>
                        <a:rPr lang="en-AU" sz="1200" dirty="0"/>
                        <a:t>OR</a:t>
                      </a:r>
                    </a:p>
                  </a:txBody>
                  <a:tcPr/>
                </a:tc>
                <a:tc vMerge="1">
                  <a:txBody>
                    <a:bodyPr/>
                    <a:lstStyle/>
                    <a:p>
                      <a:pPr algn="ctr"/>
                      <a:endParaRPr lang="en-AU" sz="1200" dirty="0"/>
                    </a:p>
                  </a:txBody>
                  <a:tcPr/>
                </a:tc>
                <a:tc>
                  <a:txBody>
                    <a:bodyPr/>
                    <a:lstStyle/>
                    <a:p>
                      <a:pPr algn="ctr"/>
                      <a:r>
                        <a:rPr lang="en-AU" sz="1200" dirty="0"/>
                        <a:t>OR</a:t>
                      </a:r>
                    </a:p>
                  </a:txBody>
                  <a:tcPr/>
                </a:tc>
                <a:extLst>
                  <a:ext uri="{0D108BD9-81ED-4DB2-BD59-A6C34878D82A}">
                    <a16:rowId xmlns:a16="http://schemas.microsoft.com/office/drawing/2014/main" val="10004"/>
                  </a:ext>
                </a:extLst>
              </a:tr>
              <a:tr h="41656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AU" dirty="0"/>
                        <a:t>Myocardial Failure</a:t>
                      </a:r>
                    </a:p>
                  </a:txBody>
                  <a:tcPr/>
                </a:tc>
                <a:tc vMerge="1">
                  <a:txBody>
                    <a:bodyPr/>
                    <a:lstStyle/>
                    <a:p>
                      <a:endParaRPr lang="en-AU" dirty="0"/>
                    </a:p>
                  </a:txBody>
                  <a:tcPr vert="vert270"/>
                </a:tc>
                <a:tc>
                  <a:txBody>
                    <a:bodyPr/>
                    <a:lstStyle/>
                    <a:p>
                      <a:r>
                        <a:rPr lang="en-AU" dirty="0"/>
                        <a:t>Aerobic Exercise</a:t>
                      </a:r>
                    </a:p>
                  </a:txBody>
                  <a:tcPr/>
                </a:tc>
                <a:tc vMerge="1">
                  <a:txBody>
                    <a:bodyPr/>
                    <a:lstStyle/>
                    <a:p>
                      <a:pPr algn="ctr"/>
                      <a:endParaRPr lang="en-AU" dirty="0">
                        <a:solidFill>
                          <a:sysClr val="windowText" lastClr="000000"/>
                        </a:solidFill>
                      </a:endParaRPr>
                    </a:p>
                  </a:txBody>
                  <a:tcPr>
                    <a:solidFill>
                      <a:schemeClr val="bg1"/>
                    </a:solidFill>
                  </a:tcPr>
                </a:tc>
                <a:tc>
                  <a:txBody>
                    <a:bodyPr/>
                    <a:lstStyle/>
                    <a:p>
                      <a:r>
                        <a:rPr lang="en-AU" dirty="0"/>
                        <a:t>Home based</a:t>
                      </a:r>
                    </a:p>
                  </a:txBody>
                  <a:tcPr/>
                </a:tc>
                <a:tc vMerge="1">
                  <a:txBody>
                    <a:bodyPr/>
                    <a:lstStyle/>
                    <a:p>
                      <a:endParaRPr lang="en-AU" dirty="0"/>
                    </a:p>
                  </a:txBody>
                  <a:tcPr/>
                </a:tc>
                <a:tc>
                  <a:txBody>
                    <a:bodyPr/>
                    <a:lstStyle/>
                    <a:p>
                      <a:r>
                        <a:rPr lang="en-AU" dirty="0"/>
                        <a:t>Program*</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58601342"/>
      </p:ext>
    </p:extLst>
  </p:cSld>
  <p:clrMapOvr>
    <a:masterClrMapping/>
  </p:clrMapOvr>
  <mc:AlternateContent xmlns:mc="http://schemas.openxmlformats.org/markup-compatibility/2006" xmlns:p14="http://schemas.microsoft.com/office/powerpoint/2010/main">
    <mc:Choice Requires="p14">
      <p:transition spd="slow" p14:dur="2000" advTm="36987"/>
    </mc:Choice>
    <mc:Fallback xmlns="">
      <p:transition spd="slow" advTm="36987"/>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a:t>Search Results</a:t>
            </a:r>
          </a:p>
        </p:txBody>
      </p:sp>
      <p:grpSp>
        <p:nvGrpSpPr>
          <p:cNvPr id="4" name="Group 3"/>
          <p:cNvGrpSpPr/>
          <p:nvPr/>
        </p:nvGrpSpPr>
        <p:grpSpPr>
          <a:xfrm>
            <a:off x="257452" y="855371"/>
            <a:ext cx="5090665" cy="5119301"/>
            <a:chOff x="819152" y="1475630"/>
            <a:chExt cx="5419805" cy="5544067"/>
          </a:xfrm>
        </p:grpSpPr>
        <p:cxnSp>
          <p:nvCxnSpPr>
            <p:cNvPr id="5" name="Straight Arrow Connector 4"/>
            <p:cNvCxnSpPr/>
            <p:nvPr/>
          </p:nvCxnSpPr>
          <p:spPr>
            <a:xfrm>
              <a:off x="2008959" y="2176407"/>
              <a:ext cx="26618" cy="392946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ShapeProperty"/>
            <p:cNvSpPr txBox="1"/>
            <p:nvPr/>
          </p:nvSpPr>
          <p:spPr>
            <a:xfrm>
              <a:off x="890991" y="2559901"/>
              <a:ext cx="2289172" cy="685640"/>
            </a:xfrm>
            <a:prstGeom prst="rect">
              <a:avLst/>
            </a:prstGeom>
            <a:solidFill>
              <a:srgbClr val="FFFFFF"/>
            </a:solidFill>
            <a:ln w="19050" cmpd="sng">
              <a:solidFill>
                <a:srgbClr val="4D4D4D"/>
              </a:solidFill>
              <a:prstDash val="solid"/>
            </a:ln>
          </p:spPr>
          <p:txBody>
            <a:bodyPr rot="0" spcFirstLastPara="0" vert="horz" wrap="square" lIns="91440" tIns="45720" rIns="91440" bIns="45720" numCol="1" spcCol="0" rtlCol="0" fromWordArt="0" anchor="t" anchorCtr="0" forceAA="0" compatLnSpc="1">
              <a:noAutofit/>
            </a:bodyPr>
            <a:lstStyle/>
            <a:p>
              <a:pPr algn="ctr">
                <a:lnSpc>
                  <a:spcPct val="105000"/>
                </a:lnSpc>
                <a:spcAft>
                  <a:spcPts val="800"/>
                </a:spcAft>
              </a:pPr>
              <a:r>
                <a:rPr lang="en-AU" sz="1800" dirty="0">
                  <a:effectLst/>
                  <a:ea typeface="Calibri" panose="020F0502020204030204" pitchFamily="34" charset="0"/>
                  <a:cs typeface="Times New Roman" panose="02020603050405020304" pitchFamily="18" charset="0"/>
                </a:rPr>
                <a:t>Title and abstract screened </a:t>
              </a:r>
              <a:r>
                <a:rPr lang="en-AU" sz="1800" i="1" dirty="0">
                  <a:effectLst/>
                  <a:ea typeface="Calibri" panose="020F0502020204030204" pitchFamily="34" charset="0"/>
                  <a:cs typeface="Times New Roman" panose="02020603050405020304" pitchFamily="18" charset="0"/>
                </a:rPr>
                <a:t>(n=1295</a:t>
              </a:r>
              <a:r>
                <a:rPr lang="en-AU" sz="1600" i="1" dirty="0">
                  <a:effectLst/>
                  <a:ea typeface="Calibri" panose="020F0502020204030204" pitchFamily="34" charset="0"/>
                  <a:cs typeface="Times New Roman" panose="02020603050405020304" pitchFamily="18" charset="0"/>
                </a:rPr>
                <a:t>)</a:t>
              </a:r>
              <a:endParaRPr lang="en-AU" sz="2000" dirty="0">
                <a:effectLst/>
                <a:ea typeface="Calibri" panose="020F0502020204030204" pitchFamily="34" charset="0"/>
                <a:cs typeface="Times New Roman" panose="02020603050405020304" pitchFamily="18" charset="0"/>
              </a:endParaRPr>
            </a:p>
          </p:txBody>
        </p:sp>
        <p:sp>
          <p:nvSpPr>
            <p:cNvPr id="7" name="ShapeProperty"/>
            <p:cNvSpPr txBox="1"/>
            <p:nvPr/>
          </p:nvSpPr>
          <p:spPr>
            <a:xfrm>
              <a:off x="890991" y="3700990"/>
              <a:ext cx="2289172" cy="720503"/>
            </a:xfrm>
            <a:prstGeom prst="rect">
              <a:avLst/>
            </a:prstGeom>
            <a:solidFill>
              <a:srgbClr val="FFFFFF"/>
            </a:solidFill>
            <a:ln w="19050" cmpd="sng">
              <a:solidFill>
                <a:srgbClr val="4D4D4D"/>
              </a:solidFill>
              <a:prstDash val="solid"/>
            </a:ln>
          </p:spPr>
          <p:txBody>
            <a:bodyPr rot="0" spcFirstLastPara="0" vert="horz" wrap="square" lIns="91440" tIns="45720" rIns="91440" bIns="45720" numCol="1" spcCol="0" rtlCol="0" fromWordArt="0" anchor="t" anchorCtr="0" forceAA="0" compatLnSpc="1">
              <a:noAutofit/>
            </a:bodyPr>
            <a:lstStyle/>
            <a:p>
              <a:pPr algn="ctr">
                <a:lnSpc>
                  <a:spcPct val="105000"/>
                </a:lnSpc>
                <a:spcAft>
                  <a:spcPts val="800"/>
                </a:spcAft>
              </a:pPr>
              <a:r>
                <a:rPr lang="en-AU" sz="1800" dirty="0">
                  <a:effectLst/>
                  <a:ea typeface="Calibri" panose="020F0502020204030204" pitchFamily="34" charset="0"/>
                  <a:cs typeface="Times New Roman" panose="02020603050405020304" pitchFamily="18" charset="0"/>
                </a:rPr>
                <a:t>Eligible for full review </a:t>
              </a:r>
              <a:r>
                <a:rPr lang="en-AU" sz="1800" i="1" dirty="0">
                  <a:effectLst/>
                  <a:ea typeface="Calibri" panose="020F0502020204030204" pitchFamily="34" charset="0"/>
                  <a:cs typeface="Times New Roman" panose="02020603050405020304" pitchFamily="18" charset="0"/>
                </a:rPr>
                <a:t>(n=251)</a:t>
              </a:r>
              <a:endParaRPr lang="en-AU" sz="1800" dirty="0">
                <a:effectLst/>
                <a:ea typeface="Calibri" panose="020F0502020204030204" pitchFamily="34" charset="0"/>
                <a:cs typeface="Times New Roman" panose="02020603050405020304" pitchFamily="18" charset="0"/>
              </a:endParaRPr>
            </a:p>
          </p:txBody>
        </p:sp>
        <p:sp>
          <p:nvSpPr>
            <p:cNvPr id="8" name="ShapeProperty"/>
            <p:cNvSpPr txBox="1"/>
            <p:nvPr/>
          </p:nvSpPr>
          <p:spPr>
            <a:xfrm>
              <a:off x="4087642" y="4416670"/>
              <a:ext cx="2151315" cy="684583"/>
            </a:xfrm>
            <a:prstGeom prst="rect">
              <a:avLst/>
            </a:prstGeom>
            <a:solidFill>
              <a:srgbClr val="FFFFFF"/>
            </a:solidFill>
            <a:ln w="19050" cmpd="sng">
              <a:solidFill>
                <a:srgbClr val="4D4D4D"/>
              </a:solidFill>
              <a:prstDash val="solid"/>
            </a:ln>
          </p:spPr>
          <p:txBody>
            <a:bodyPr rot="0" spcFirstLastPara="0" vert="horz" wrap="square" lIns="91440" tIns="45720" rIns="91440" bIns="45720" numCol="1" spcCol="0" rtlCol="0" fromWordArt="0" anchor="t" anchorCtr="0" forceAA="0" compatLnSpc="1">
              <a:noAutofit/>
            </a:bodyPr>
            <a:lstStyle/>
            <a:p>
              <a:pPr algn="ctr">
                <a:lnSpc>
                  <a:spcPct val="105000"/>
                </a:lnSpc>
                <a:spcAft>
                  <a:spcPts val="800"/>
                </a:spcAft>
              </a:pPr>
              <a:r>
                <a:rPr lang="en-AU" sz="1800" dirty="0">
                  <a:effectLst/>
                  <a:ea typeface="Calibri" panose="020F0502020204030204" pitchFamily="34" charset="0"/>
                  <a:cs typeface="Times New Roman" panose="02020603050405020304" pitchFamily="18" charset="0"/>
                </a:rPr>
                <a:t>Articles excluded (</a:t>
              </a:r>
              <a:r>
                <a:rPr lang="en-AU" sz="1800" i="1" dirty="0">
                  <a:effectLst/>
                  <a:ea typeface="Calibri" panose="020F0502020204030204" pitchFamily="34" charset="0"/>
                  <a:cs typeface="Times New Roman" panose="02020603050405020304" pitchFamily="18" charset="0"/>
                </a:rPr>
                <a:t>n=215)</a:t>
              </a:r>
              <a:endParaRPr lang="en-AU" sz="1800" dirty="0">
                <a:effectLst/>
                <a:ea typeface="Calibri" panose="020F0502020204030204" pitchFamily="34" charset="0"/>
                <a:cs typeface="Times New Roman" panose="02020603050405020304" pitchFamily="18" charset="0"/>
              </a:endParaRPr>
            </a:p>
          </p:txBody>
        </p:sp>
        <p:sp>
          <p:nvSpPr>
            <p:cNvPr id="9" name="ShapeProperty"/>
            <p:cNvSpPr txBox="1"/>
            <p:nvPr/>
          </p:nvSpPr>
          <p:spPr>
            <a:xfrm>
              <a:off x="890991" y="1475630"/>
              <a:ext cx="2289172" cy="719177"/>
            </a:xfrm>
            <a:prstGeom prst="rect">
              <a:avLst/>
            </a:prstGeom>
            <a:solidFill>
              <a:srgbClr val="FFFFFF"/>
            </a:solidFill>
            <a:ln w="19050" cmpd="sng">
              <a:solidFill>
                <a:srgbClr val="4D4D4D"/>
              </a:solidFill>
              <a:prstDash val="solid"/>
            </a:ln>
          </p:spPr>
          <p:txBody>
            <a:bodyPr rot="0" spcFirstLastPara="0" vert="horz" wrap="square" lIns="91440" tIns="45720" rIns="91440" bIns="45720" numCol="1" spcCol="0" rtlCol="0" fromWordArt="0" anchor="t" anchorCtr="0" forceAA="0" compatLnSpc="1">
              <a:noAutofit/>
            </a:bodyPr>
            <a:lstStyle/>
            <a:p>
              <a:pPr algn="ctr">
                <a:lnSpc>
                  <a:spcPct val="105000"/>
                </a:lnSpc>
                <a:spcAft>
                  <a:spcPts val="800"/>
                </a:spcAft>
              </a:pPr>
              <a:r>
                <a:rPr lang="en-AU" sz="1800" dirty="0">
                  <a:effectLst/>
                  <a:ea typeface="Calibri" panose="020F0502020204030204" pitchFamily="34" charset="0"/>
                  <a:cs typeface="Times New Roman" panose="02020603050405020304" pitchFamily="18" charset="0"/>
                </a:rPr>
                <a:t>Electronic Database Search </a:t>
              </a:r>
              <a:r>
                <a:rPr lang="en-AU" sz="1800" i="1" dirty="0">
                  <a:effectLst/>
                  <a:ea typeface="Calibri" panose="020F0502020204030204" pitchFamily="34" charset="0"/>
                  <a:cs typeface="Times New Roman" panose="02020603050405020304" pitchFamily="18" charset="0"/>
                </a:rPr>
                <a:t>(n=2200)</a:t>
              </a:r>
              <a:endParaRPr lang="en-AU" sz="2400" dirty="0">
                <a:effectLst/>
                <a:ea typeface="Calibri" panose="020F0502020204030204" pitchFamily="34" charset="0"/>
                <a:cs typeface="Times New Roman" panose="02020603050405020304" pitchFamily="18" charset="0"/>
              </a:endParaRPr>
            </a:p>
          </p:txBody>
        </p:sp>
        <p:sp>
          <p:nvSpPr>
            <p:cNvPr id="10" name="ShapeProperty"/>
            <p:cNvSpPr txBox="1"/>
            <p:nvPr/>
          </p:nvSpPr>
          <p:spPr>
            <a:xfrm>
              <a:off x="4070666" y="2052675"/>
              <a:ext cx="2163436" cy="665821"/>
            </a:xfrm>
            <a:prstGeom prst="rect">
              <a:avLst/>
            </a:prstGeom>
            <a:solidFill>
              <a:srgbClr val="FFFFFF"/>
            </a:solidFill>
            <a:ln w="19050" cmpd="sng">
              <a:solidFill>
                <a:srgbClr val="4D4D4D"/>
              </a:solidFill>
              <a:prstDash val="solid"/>
            </a:ln>
          </p:spPr>
          <p:txBody>
            <a:bodyPr rot="0" spcFirstLastPara="0" vert="horz" wrap="square" lIns="91440" tIns="45720" rIns="91440" bIns="45720" numCol="1" spcCol="0" rtlCol="0" fromWordArt="0" anchor="t" anchorCtr="0" forceAA="0" compatLnSpc="1">
              <a:noAutofit/>
            </a:bodyPr>
            <a:lstStyle/>
            <a:p>
              <a:pPr algn="ctr">
                <a:lnSpc>
                  <a:spcPct val="105000"/>
                </a:lnSpc>
                <a:spcAft>
                  <a:spcPts val="800"/>
                </a:spcAft>
              </a:pPr>
              <a:r>
                <a:rPr lang="en-AU" sz="1800" dirty="0">
                  <a:effectLst/>
                  <a:ea typeface="Calibri" panose="020F0502020204030204" pitchFamily="34" charset="0"/>
                  <a:cs typeface="Times New Roman" panose="02020603050405020304" pitchFamily="18" charset="0"/>
                </a:rPr>
                <a:t>Removal of duplicates </a:t>
              </a:r>
              <a:r>
                <a:rPr lang="en-AU" sz="1800" i="1" dirty="0">
                  <a:effectLst/>
                  <a:ea typeface="Calibri" panose="020F0502020204030204" pitchFamily="34" charset="0"/>
                  <a:cs typeface="Times New Roman" panose="02020603050405020304" pitchFamily="18" charset="0"/>
                </a:rPr>
                <a:t>(n=905)</a:t>
              </a:r>
              <a:endParaRPr lang="en-AU" sz="2400" dirty="0">
                <a:effectLst/>
                <a:ea typeface="Calibri" panose="020F0502020204030204" pitchFamily="34" charset="0"/>
                <a:cs typeface="Times New Roman" panose="02020603050405020304" pitchFamily="18" charset="0"/>
              </a:endParaRPr>
            </a:p>
          </p:txBody>
        </p:sp>
        <p:cxnSp>
          <p:nvCxnSpPr>
            <p:cNvPr id="11" name="Straight Arrow Connector 10"/>
            <p:cNvCxnSpPr/>
            <p:nvPr/>
          </p:nvCxnSpPr>
          <p:spPr>
            <a:xfrm>
              <a:off x="2008959" y="2385585"/>
              <a:ext cx="202903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ShapeProperty"/>
            <p:cNvSpPr txBox="1"/>
            <p:nvPr/>
          </p:nvSpPr>
          <p:spPr>
            <a:xfrm>
              <a:off x="4087642" y="3079175"/>
              <a:ext cx="2129484" cy="724802"/>
            </a:xfrm>
            <a:prstGeom prst="rect">
              <a:avLst/>
            </a:prstGeom>
            <a:solidFill>
              <a:srgbClr val="FFFFFF"/>
            </a:solidFill>
            <a:ln w="19050" cmpd="sng">
              <a:solidFill>
                <a:srgbClr val="4D4D4D"/>
              </a:solidFill>
              <a:prstDash val="solid"/>
            </a:ln>
          </p:spPr>
          <p:txBody>
            <a:bodyPr rot="0" spcFirstLastPara="0" vert="horz" wrap="square" lIns="91440" tIns="45720" rIns="91440" bIns="45720" numCol="1" spcCol="0" rtlCol="0" fromWordArt="0" anchor="t" anchorCtr="0" forceAA="0" compatLnSpc="1">
              <a:noAutofit/>
            </a:bodyPr>
            <a:lstStyle/>
            <a:p>
              <a:pPr algn="ctr">
                <a:lnSpc>
                  <a:spcPct val="105000"/>
                </a:lnSpc>
                <a:spcAft>
                  <a:spcPts val="800"/>
                </a:spcAft>
              </a:pPr>
              <a:r>
                <a:rPr lang="en-AU" sz="1800" dirty="0">
                  <a:effectLst/>
                  <a:ea typeface="Calibri" panose="020F0502020204030204" pitchFamily="34" charset="0"/>
                  <a:cs typeface="Times New Roman" panose="02020603050405020304" pitchFamily="18" charset="0"/>
                </a:rPr>
                <a:t>Articles excluded </a:t>
              </a:r>
              <a:r>
                <a:rPr lang="en-AU" sz="1800" i="1" dirty="0">
                  <a:effectLst/>
                  <a:ea typeface="Calibri" panose="020F0502020204030204" pitchFamily="34" charset="0"/>
                  <a:cs typeface="Times New Roman" panose="02020603050405020304" pitchFamily="18" charset="0"/>
                </a:rPr>
                <a:t>(n=1044)</a:t>
              </a:r>
              <a:endParaRPr lang="en-AU" sz="2400" dirty="0">
                <a:effectLst/>
                <a:ea typeface="Calibri" panose="020F0502020204030204" pitchFamily="34" charset="0"/>
                <a:cs typeface="Times New Roman" panose="02020603050405020304" pitchFamily="18" charset="0"/>
              </a:endParaRPr>
            </a:p>
          </p:txBody>
        </p:sp>
        <p:sp>
          <p:nvSpPr>
            <p:cNvPr id="13" name="ShapeProperty"/>
            <p:cNvSpPr txBox="1"/>
            <p:nvPr/>
          </p:nvSpPr>
          <p:spPr>
            <a:xfrm>
              <a:off x="4099706" y="5288084"/>
              <a:ext cx="2134396" cy="931913"/>
            </a:xfrm>
            <a:prstGeom prst="rect">
              <a:avLst/>
            </a:prstGeom>
            <a:solidFill>
              <a:srgbClr val="FFFFFF"/>
            </a:solidFill>
            <a:ln w="19050" cmpd="sng">
              <a:solidFill>
                <a:srgbClr val="4D4D4D"/>
              </a:solidFill>
              <a:prstDash val="solid"/>
            </a:ln>
          </p:spPr>
          <p:txBody>
            <a:bodyPr rot="0" spcFirstLastPara="0" vert="horz" wrap="square" lIns="91440" tIns="45720" rIns="91440" bIns="45720" numCol="1" spcCol="0" rtlCol="0" fromWordArt="0" anchor="t" anchorCtr="0" forceAA="0" compatLnSpc="1">
              <a:noAutofit/>
            </a:bodyPr>
            <a:lstStyle/>
            <a:p>
              <a:pPr algn="l">
                <a:lnSpc>
                  <a:spcPct val="105000"/>
                </a:lnSpc>
                <a:spcAft>
                  <a:spcPts val="800"/>
                </a:spcAft>
              </a:pPr>
              <a:r>
                <a:rPr lang="en-AU" sz="1800" dirty="0">
                  <a:effectLst/>
                  <a:ea typeface="Calibri" panose="020F0502020204030204" pitchFamily="34" charset="0"/>
                  <a:cs typeface="Times New Roman" panose="02020603050405020304" pitchFamily="18" charset="0"/>
                </a:rPr>
                <a:t>Articles included from hand searching </a:t>
              </a:r>
              <a:r>
                <a:rPr lang="en-AU" sz="1800" i="1" dirty="0">
                  <a:effectLst/>
                  <a:ea typeface="Calibri" panose="020F0502020204030204" pitchFamily="34" charset="0"/>
                  <a:cs typeface="Times New Roman" panose="02020603050405020304" pitchFamily="18" charset="0"/>
                </a:rPr>
                <a:t>(n=4)</a:t>
              </a:r>
              <a:endParaRPr lang="en-AU" sz="1800" dirty="0">
                <a:effectLst/>
                <a:ea typeface="Calibri" panose="020F0502020204030204" pitchFamily="34" charset="0"/>
                <a:cs typeface="Times New Roman" panose="02020603050405020304" pitchFamily="18" charset="0"/>
              </a:endParaRPr>
            </a:p>
          </p:txBody>
        </p:sp>
        <p:sp>
          <p:nvSpPr>
            <p:cNvPr id="14" name="ShapeProperty"/>
            <p:cNvSpPr txBox="1"/>
            <p:nvPr/>
          </p:nvSpPr>
          <p:spPr>
            <a:xfrm>
              <a:off x="819152" y="6099330"/>
              <a:ext cx="2406232" cy="920367"/>
            </a:xfrm>
            <a:prstGeom prst="rect">
              <a:avLst/>
            </a:prstGeom>
            <a:solidFill>
              <a:srgbClr val="FFFFFF"/>
            </a:solidFill>
            <a:ln w="19050" cmpd="sng">
              <a:solidFill>
                <a:srgbClr val="4D4D4D"/>
              </a:solidFill>
              <a:prstDash val="solid"/>
            </a:ln>
          </p:spPr>
          <p:txBody>
            <a:bodyPr rot="0" spcFirstLastPara="0" vert="horz" wrap="square" lIns="91440" tIns="45720" rIns="91440" bIns="45720" numCol="1" spcCol="0" rtlCol="0" fromWordArt="0" anchor="t" anchorCtr="0" forceAA="0" compatLnSpc="1">
              <a:noAutofit/>
            </a:bodyPr>
            <a:lstStyle/>
            <a:p>
              <a:pPr algn="ctr">
                <a:lnSpc>
                  <a:spcPct val="105000"/>
                </a:lnSpc>
                <a:spcAft>
                  <a:spcPts val="800"/>
                </a:spcAft>
              </a:pPr>
              <a:r>
                <a:rPr lang="en-AU" sz="1800" dirty="0">
                  <a:effectLst/>
                  <a:ea typeface="Calibri" panose="020F0502020204030204" pitchFamily="34" charset="0"/>
                  <a:cs typeface="Times New Roman" panose="02020603050405020304" pitchFamily="18" charset="0"/>
                </a:rPr>
                <a:t>Articles included for data extraction </a:t>
              </a:r>
              <a:r>
                <a:rPr lang="en-AU" sz="1800" i="1" dirty="0">
                  <a:effectLst/>
                  <a:ea typeface="Calibri" panose="020F0502020204030204" pitchFamily="34" charset="0"/>
                  <a:cs typeface="Times New Roman" panose="02020603050405020304" pitchFamily="18" charset="0"/>
                </a:rPr>
                <a:t>(n=40)</a:t>
              </a:r>
              <a:endParaRPr lang="en-AU" sz="1800" dirty="0">
                <a:effectLst/>
                <a:ea typeface="Calibri" panose="020F0502020204030204" pitchFamily="34" charset="0"/>
                <a:cs typeface="Times New Roman" panose="02020603050405020304" pitchFamily="18" charset="0"/>
              </a:endParaRPr>
            </a:p>
          </p:txBody>
        </p:sp>
        <p:cxnSp>
          <p:nvCxnSpPr>
            <p:cNvPr id="15" name="Straight Arrow Connector 14"/>
            <p:cNvCxnSpPr>
              <a:endCxn id="8" idx="1"/>
            </p:cNvCxnSpPr>
            <p:nvPr/>
          </p:nvCxnSpPr>
          <p:spPr>
            <a:xfrm>
              <a:off x="2022268" y="4758962"/>
              <a:ext cx="206537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a:off x="2022268" y="3441576"/>
              <a:ext cx="202903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H="1">
              <a:off x="2097286" y="5749576"/>
              <a:ext cx="200242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pic>
        <p:nvPicPr>
          <p:cNvPr id="18" name="Picture 17"/>
          <p:cNvPicPr>
            <a:picLocks noChangeAspect="1"/>
          </p:cNvPicPr>
          <p:nvPr/>
        </p:nvPicPr>
        <p:blipFill rotWithShape="1">
          <a:blip r:embed="rId3"/>
          <a:srcRect b="3767"/>
          <a:stretch/>
        </p:blipFill>
        <p:spPr>
          <a:xfrm>
            <a:off x="5577279" y="980074"/>
            <a:ext cx="3410106" cy="4994598"/>
          </a:xfrm>
          <a:prstGeom prst="rect">
            <a:avLst/>
          </a:prstGeom>
        </p:spPr>
      </p:pic>
      <p:sp>
        <p:nvSpPr>
          <p:cNvPr id="19" name="TextBox 18"/>
          <p:cNvSpPr txBox="1"/>
          <p:nvPr/>
        </p:nvSpPr>
        <p:spPr>
          <a:xfrm>
            <a:off x="5845361" y="1096236"/>
            <a:ext cx="3023845" cy="1015663"/>
          </a:xfrm>
          <a:prstGeom prst="rect">
            <a:avLst/>
          </a:prstGeom>
          <a:noFill/>
        </p:spPr>
        <p:txBody>
          <a:bodyPr wrap="square" rtlCol="0">
            <a:spAutoFit/>
          </a:bodyPr>
          <a:lstStyle/>
          <a:p>
            <a:pPr algn="ctr"/>
            <a:r>
              <a:rPr lang="en-AU" sz="2000" b="1" dirty="0"/>
              <a:t>Included Studies:</a:t>
            </a:r>
          </a:p>
          <a:p>
            <a:pPr marL="285750" indent="-285750" algn="ctr">
              <a:buFont typeface="Arial" panose="020B0604020202020204" pitchFamily="34" charset="0"/>
              <a:buChar char="•"/>
            </a:pPr>
            <a:r>
              <a:rPr lang="en-AU" sz="2000" b="1" dirty="0"/>
              <a:t>27 RCTs</a:t>
            </a:r>
          </a:p>
          <a:p>
            <a:pPr marL="285750" indent="-285750" algn="ctr">
              <a:buFont typeface="Arial" panose="020B0604020202020204" pitchFamily="34" charset="0"/>
              <a:buChar char="•"/>
            </a:pPr>
            <a:r>
              <a:rPr lang="en-AU" sz="2000" b="1" dirty="0"/>
              <a:t>13 cohort studies</a:t>
            </a:r>
          </a:p>
        </p:txBody>
      </p:sp>
      <p:sp>
        <p:nvSpPr>
          <p:cNvPr id="20" name="TextBox 19"/>
          <p:cNvSpPr txBox="1"/>
          <p:nvPr/>
        </p:nvSpPr>
        <p:spPr>
          <a:xfrm>
            <a:off x="5674888" y="4882014"/>
            <a:ext cx="3214888" cy="1015663"/>
          </a:xfrm>
          <a:prstGeom prst="rect">
            <a:avLst/>
          </a:prstGeom>
          <a:noFill/>
        </p:spPr>
        <p:txBody>
          <a:bodyPr wrap="square" rtlCol="0">
            <a:spAutoFit/>
          </a:bodyPr>
          <a:lstStyle/>
          <a:p>
            <a:pPr algn="ctr"/>
            <a:r>
              <a:rPr lang="en-AU" sz="2000" b="1" dirty="0"/>
              <a:t>Overall Study Quality:</a:t>
            </a:r>
          </a:p>
          <a:p>
            <a:pPr marL="285750" indent="-285750" algn="ctr">
              <a:buFont typeface="Arial" panose="020B0604020202020204" pitchFamily="34" charset="0"/>
              <a:buChar char="•"/>
            </a:pPr>
            <a:r>
              <a:rPr lang="en-AU" sz="2000" b="1" dirty="0"/>
              <a:t>PEDRO: 4.9</a:t>
            </a:r>
          </a:p>
          <a:p>
            <a:pPr marL="285750" indent="-285750" algn="ctr">
              <a:buFont typeface="Arial" panose="020B0604020202020204" pitchFamily="34" charset="0"/>
              <a:buChar char="•"/>
            </a:pPr>
            <a:r>
              <a:rPr lang="en-AU" sz="2000" b="1" dirty="0"/>
              <a:t>GRADE: moderate </a:t>
            </a:r>
          </a:p>
        </p:txBody>
      </p:sp>
    </p:spTree>
    <p:extLst>
      <p:ext uri="{BB962C8B-B14F-4D97-AF65-F5344CB8AC3E}">
        <p14:creationId xmlns:p14="http://schemas.microsoft.com/office/powerpoint/2010/main" val="4178910582"/>
      </p:ext>
    </p:extLst>
  </p:cSld>
  <p:clrMapOvr>
    <a:masterClrMapping/>
  </p:clrMapOvr>
  <mc:AlternateContent xmlns:mc="http://schemas.openxmlformats.org/markup-compatibility/2006" xmlns:p14="http://schemas.microsoft.com/office/powerpoint/2010/main">
    <mc:Choice Requires="p14">
      <p:transition spd="slow" p14:dur="2000" advTm="52015"/>
    </mc:Choice>
    <mc:Fallback xmlns="">
      <p:transition spd="slow" advTm="5201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723BF-5A8B-4804-BB9A-369F5686DBBE}"/>
              </a:ext>
            </a:extLst>
          </p:cNvPr>
          <p:cNvSpPr>
            <a:spLocks noGrp="1"/>
          </p:cNvSpPr>
          <p:nvPr>
            <p:ph type="title"/>
          </p:nvPr>
        </p:nvSpPr>
        <p:spPr/>
        <p:txBody>
          <a:bodyPr/>
          <a:lstStyle/>
          <a:p>
            <a:r>
              <a:rPr lang="en-NZ" dirty="0"/>
              <a:t>Study Characteristics</a:t>
            </a:r>
          </a:p>
        </p:txBody>
      </p:sp>
      <p:sp>
        <p:nvSpPr>
          <p:cNvPr id="3" name="Content Placeholder 2">
            <a:extLst>
              <a:ext uri="{FF2B5EF4-FFF2-40B4-BE49-F238E27FC236}">
                <a16:creationId xmlns:a16="http://schemas.microsoft.com/office/drawing/2014/main" id="{2C871144-9548-44EB-B282-1E2A5E1BC067}"/>
              </a:ext>
            </a:extLst>
          </p:cNvPr>
          <p:cNvSpPr>
            <a:spLocks noGrp="1"/>
          </p:cNvSpPr>
          <p:nvPr>
            <p:ph sz="half" idx="1"/>
          </p:nvPr>
        </p:nvSpPr>
        <p:spPr>
          <a:xfrm>
            <a:off x="457199" y="822960"/>
            <a:ext cx="8319621" cy="4934263"/>
          </a:xfrm>
        </p:spPr>
        <p:txBody>
          <a:bodyPr/>
          <a:lstStyle/>
          <a:p>
            <a:pPr marL="0" indent="0">
              <a:buNone/>
            </a:pPr>
            <a:r>
              <a:rPr lang="en-AU" sz="2000" dirty="0">
                <a:solidFill>
                  <a:schemeClr val="tx2"/>
                </a:solidFill>
              </a:rPr>
              <a:t>Participant characteristics</a:t>
            </a:r>
            <a:r>
              <a:rPr lang="en-AU" sz="2000" dirty="0">
                <a:solidFill>
                  <a:schemeClr val="accent1"/>
                </a:solidFill>
              </a:rPr>
              <a:t> </a:t>
            </a:r>
            <a:r>
              <a:rPr lang="en-AU" sz="2000" dirty="0"/>
              <a:t>(n=5411)</a:t>
            </a:r>
          </a:p>
          <a:p>
            <a:pPr lvl="1"/>
            <a:r>
              <a:rPr lang="en-AU" sz="1800" dirty="0"/>
              <a:t>Age: 62 years</a:t>
            </a:r>
          </a:p>
          <a:p>
            <a:pPr lvl="1"/>
            <a:r>
              <a:rPr lang="en-AU" sz="1800" dirty="0"/>
              <a:t>Gender: 73% Male</a:t>
            </a:r>
          </a:p>
          <a:p>
            <a:pPr lvl="1"/>
            <a:r>
              <a:rPr lang="en-AU" sz="1800" dirty="0"/>
              <a:t>Left Ventricular Ejection Fraction: 29%</a:t>
            </a:r>
          </a:p>
          <a:p>
            <a:pPr lvl="1"/>
            <a:r>
              <a:rPr lang="en-AU" sz="1800" dirty="0"/>
              <a:t>New York Heart Association Classes: I – IV</a:t>
            </a:r>
          </a:p>
          <a:p>
            <a:pPr marL="0" indent="0">
              <a:buNone/>
            </a:pPr>
            <a:endParaRPr lang="en-AU" sz="2000" dirty="0">
              <a:solidFill>
                <a:schemeClr val="accent1"/>
              </a:solidFill>
            </a:endParaRPr>
          </a:p>
          <a:p>
            <a:pPr marL="0" indent="0">
              <a:buNone/>
            </a:pPr>
            <a:r>
              <a:rPr lang="en-AU" sz="2000" dirty="0">
                <a:solidFill>
                  <a:schemeClr val="tx2"/>
                </a:solidFill>
              </a:rPr>
              <a:t>Intervention characteristics </a:t>
            </a:r>
            <a:r>
              <a:rPr lang="en-AU" sz="2000" dirty="0"/>
              <a:t>(n=40)</a:t>
            </a:r>
          </a:p>
          <a:p>
            <a:pPr lvl="1"/>
            <a:r>
              <a:rPr lang="en-AU" sz="1800" dirty="0"/>
              <a:t>Length: 8 weeks – 10 years</a:t>
            </a:r>
          </a:p>
          <a:p>
            <a:pPr lvl="1"/>
            <a:r>
              <a:rPr lang="en-AU" sz="1800" dirty="0"/>
              <a:t>Exercise Types: Aerobic (Interval, Continuous), Strength, Combined Aerobic and Strength, Hydrotherapy</a:t>
            </a:r>
          </a:p>
          <a:p>
            <a:pPr lvl="1"/>
            <a:r>
              <a:rPr lang="en-AU" sz="1800" dirty="0"/>
              <a:t>Supervision level: Home-based, Gym based (supervised), Mixed</a:t>
            </a:r>
          </a:p>
          <a:p>
            <a:pPr lvl="1"/>
            <a:r>
              <a:rPr lang="en-AU" sz="1800" dirty="0"/>
              <a:t>Intensity: Low, Moderate, Vigorous, High</a:t>
            </a:r>
          </a:p>
          <a:p>
            <a:pPr lvl="1"/>
            <a:r>
              <a:rPr lang="en-AU" sz="1800" dirty="0"/>
              <a:t>Duration: 10 – 60 minutes</a:t>
            </a:r>
          </a:p>
          <a:p>
            <a:pPr lvl="1"/>
            <a:r>
              <a:rPr lang="en-AU" sz="1800" dirty="0"/>
              <a:t>Frequency: 2 – 5 times per week </a:t>
            </a:r>
          </a:p>
          <a:p>
            <a:endParaRPr lang="en-NZ" dirty="0"/>
          </a:p>
        </p:txBody>
      </p:sp>
    </p:spTree>
    <p:extLst>
      <p:ext uri="{BB962C8B-B14F-4D97-AF65-F5344CB8AC3E}">
        <p14:creationId xmlns:p14="http://schemas.microsoft.com/office/powerpoint/2010/main" val="3210517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800" dirty="0"/>
              <a:t>Effect of Exercise on Quality of Life</a:t>
            </a:r>
          </a:p>
        </p:txBody>
      </p:sp>
      <p:pic>
        <p:nvPicPr>
          <p:cNvPr id="4" name="Content Placeholder 7"/>
          <p:cNvPicPr>
            <a:picLocks noGrp="1" noChangeAspect="1"/>
          </p:cNvPicPr>
          <p:nvPr>
            <p:ph idx="1"/>
          </p:nvPr>
        </p:nvPicPr>
        <p:blipFill rotWithShape="1">
          <a:blip r:embed="rId4">
            <a:clrChange>
              <a:clrFrom>
                <a:srgbClr val="EAF2F3"/>
              </a:clrFrom>
              <a:clrTo>
                <a:srgbClr val="EAF2F3">
                  <a:alpha val="0"/>
                </a:srgbClr>
              </a:clrTo>
            </a:clrChange>
          </a:blip>
          <a:srcRect l="65059" t="20234" r="7898" b="5729"/>
          <a:stretch/>
        </p:blipFill>
        <p:spPr>
          <a:xfrm>
            <a:off x="1655676" y="764951"/>
            <a:ext cx="5832648" cy="5664539"/>
          </a:xfrm>
          <a:prstGeom prst="rect">
            <a:avLst/>
          </a:prstGeom>
        </p:spPr>
      </p:pic>
      <p:pic>
        <p:nvPicPr>
          <p:cNvPr id="5" name="Content Placeholder 7"/>
          <p:cNvPicPr>
            <a:picLocks noChangeAspect="1"/>
          </p:cNvPicPr>
          <p:nvPr/>
        </p:nvPicPr>
        <p:blipFill rotWithShape="1">
          <a:blip r:embed="rId4">
            <a:clrChange>
              <a:clrFrom>
                <a:srgbClr val="EAF2F3"/>
              </a:clrFrom>
              <a:clrTo>
                <a:srgbClr val="EAF2F3">
                  <a:alpha val="0"/>
                </a:srgbClr>
              </a:clrTo>
            </a:clrChange>
          </a:blip>
          <a:srcRect l="65059" t="82994" r="8149" b="14542"/>
          <a:stretch/>
        </p:blipFill>
        <p:spPr bwMode="auto">
          <a:xfrm>
            <a:off x="162559" y="5274121"/>
            <a:ext cx="8829041" cy="451548"/>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589475367"/>
      </p:ext>
    </p:extLst>
  </p:cSld>
  <p:clrMapOvr>
    <a:masterClrMapping/>
  </p:clrMapOvr>
  <mc:AlternateContent xmlns:mc="http://schemas.openxmlformats.org/markup-compatibility/2006" xmlns:p14="http://schemas.microsoft.com/office/powerpoint/2010/main">
    <mc:Choice Requires="p14">
      <p:transition spd="slow" p14:dur="2000" advTm="40271"/>
    </mc:Choice>
    <mc:Fallback xmlns="">
      <p:transition spd="slow" advTm="4027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87172"/>
            <a:ext cx="9648497" cy="565550"/>
          </a:xfrm>
        </p:spPr>
        <p:txBody>
          <a:bodyPr/>
          <a:lstStyle/>
          <a:p>
            <a:r>
              <a:rPr lang="en-AU" sz="2600" dirty="0"/>
              <a:t>Effect of Exercise on the Minnesota Living with Heart Failure Questionnaire</a:t>
            </a:r>
          </a:p>
        </p:txBody>
      </p:sp>
      <p:pic>
        <p:nvPicPr>
          <p:cNvPr id="4" name="Picture 3"/>
          <p:cNvPicPr>
            <a:picLocks noChangeAspect="1"/>
          </p:cNvPicPr>
          <p:nvPr/>
        </p:nvPicPr>
        <p:blipFill rotWithShape="1">
          <a:blip r:embed="rId4">
            <a:clrChange>
              <a:clrFrom>
                <a:srgbClr val="EAF2F3"/>
              </a:clrFrom>
              <a:clrTo>
                <a:srgbClr val="EAF2F3">
                  <a:alpha val="0"/>
                </a:srgbClr>
              </a:clrTo>
            </a:clrChange>
          </a:blip>
          <a:srcRect l="61808" t="21986" r="5245" b="4960"/>
          <a:stretch/>
        </p:blipFill>
        <p:spPr>
          <a:xfrm>
            <a:off x="1090471" y="796320"/>
            <a:ext cx="7128792" cy="5607104"/>
          </a:xfrm>
          <a:prstGeom prst="rect">
            <a:avLst/>
          </a:prstGeom>
        </p:spPr>
      </p:pic>
      <p:pic>
        <p:nvPicPr>
          <p:cNvPr id="5" name="Picture 4"/>
          <p:cNvPicPr>
            <a:picLocks noChangeAspect="1"/>
          </p:cNvPicPr>
          <p:nvPr/>
        </p:nvPicPr>
        <p:blipFill rotWithShape="1">
          <a:blip r:embed="rId4">
            <a:clrChange>
              <a:clrFrom>
                <a:srgbClr val="EAF2F3"/>
              </a:clrFrom>
              <a:clrTo>
                <a:srgbClr val="EAF2F3">
                  <a:alpha val="0"/>
                </a:srgbClr>
              </a:clrTo>
            </a:clrChange>
          </a:blip>
          <a:srcRect l="61808" t="80044" r="5245" b="16203"/>
          <a:stretch/>
        </p:blipFill>
        <p:spPr>
          <a:xfrm>
            <a:off x="345440" y="5260003"/>
            <a:ext cx="8696960" cy="434272"/>
          </a:xfrm>
          <a:prstGeom prst="rect">
            <a:avLst/>
          </a:prstGeom>
          <a:ln w="57150">
            <a:solidFill>
              <a:srgbClr val="FF0000"/>
            </a:solidFill>
          </a:ln>
        </p:spPr>
      </p:pic>
    </p:spTree>
    <p:custDataLst>
      <p:tags r:id="rId1"/>
    </p:custDataLst>
    <p:extLst>
      <p:ext uri="{BB962C8B-B14F-4D97-AF65-F5344CB8AC3E}">
        <p14:creationId xmlns:p14="http://schemas.microsoft.com/office/powerpoint/2010/main" val="4039284871"/>
      </p:ext>
    </p:extLst>
  </p:cSld>
  <p:clrMapOvr>
    <a:masterClrMapping/>
  </p:clrMapOvr>
  <mc:AlternateContent xmlns:mc="http://schemas.openxmlformats.org/markup-compatibility/2006" xmlns:p14="http://schemas.microsoft.com/office/powerpoint/2010/main">
    <mc:Choice Requires="p14">
      <p:transition spd="slow" p14:dur="2000" advTm="54325"/>
    </mc:Choice>
    <mc:Fallback xmlns="">
      <p:transition spd="slow" advTm="54325"/>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2"/>
</p:tagLst>
</file>

<file path=ppt/tags/tag2.xml><?xml version="1.0" encoding="utf-8"?>
<p:tagLst xmlns:a="http://schemas.openxmlformats.org/drawingml/2006/main" xmlns:r="http://schemas.openxmlformats.org/officeDocument/2006/relationships" xmlns:p="http://schemas.openxmlformats.org/presentationml/2006/main">
  <p:tag name="TIMING" val="|35.8"/>
</p:tagLst>
</file>

<file path=ppt/tags/tag3.xml><?xml version="1.0" encoding="utf-8"?>
<p:tagLst xmlns:a="http://schemas.openxmlformats.org/drawingml/2006/main" xmlns:r="http://schemas.openxmlformats.org/officeDocument/2006/relationships" xmlns:p="http://schemas.openxmlformats.org/presentationml/2006/main">
  <p:tag name="TIMING" val="|25.8"/>
</p:tagLst>
</file>

<file path=ppt/tags/tag4.xml><?xml version="1.0" encoding="utf-8"?>
<p:tagLst xmlns:a="http://schemas.openxmlformats.org/drawingml/2006/main" xmlns:r="http://schemas.openxmlformats.org/officeDocument/2006/relationships" xmlns:p="http://schemas.openxmlformats.org/presentationml/2006/main">
  <p:tag name="TIMING" val="|7.9"/>
</p:tagLst>
</file>

<file path=ppt/theme/theme1.xml><?xml version="1.0" encoding="utf-8"?>
<a:theme xmlns:a="http://schemas.openxmlformats.org/drawingml/2006/main" name="Title slide_2">
  <a:themeElements>
    <a:clrScheme name="Monash Black">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Standard slide">
  <a:themeElements>
    <a:clrScheme name="Monash University">
      <a:dk1>
        <a:srgbClr val="000000"/>
      </a:dk1>
      <a:lt1>
        <a:srgbClr val="FFFFFF"/>
      </a:lt1>
      <a:dk2>
        <a:srgbClr val="006DAE"/>
      </a:dk2>
      <a:lt2>
        <a:srgbClr val="CCCCCC"/>
      </a:lt2>
      <a:accent1>
        <a:srgbClr val="FF002B"/>
      </a:accent1>
      <a:accent2>
        <a:srgbClr val="FC622E"/>
      </a:accent2>
      <a:accent3>
        <a:srgbClr val="829356"/>
      </a:accent3>
      <a:accent4>
        <a:srgbClr val="00AC3E"/>
      </a:accent4>
      <a:accent5>
        <a:srgbClr val="009FDA"/>
      </a:accent5>
      <a:accent6>
        <a:srgbClr val="8177E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ection break 2">
  <a:themeElements>
    <a:clrScheme name="Monash Colour Palette">
      <a:dk1>
        <a:sysClr val="windowText" lastClr="000000"/>
      </a:dk1>
      <a:lt1>
        <a:sysClr val="window" lastClr="FFFFFF"/>
      </a:lt1>
      <a:dk2>
        <a:srgbClr val="006DAE"/>
      </a:dk2>
      <a:lt2>
        <a:srgbClr val="939597"/>
      </a:lt2>
      <a:accent1>
        <a:srgbClr val="E3E5E5"/>
      </a:accent1>
      <a:accent2>
        <a:srgbClr val="ECECEC"/>
      </a:accent2>
      <a:accent3>
        <a:srgbClr val="FF002B"/>
      </a:accent3>
      <a:accent4>
        <a:srgbClr val="00AC3E"/>
      </a:accent4>
      <a:accent5>
        <a:srgbClr val="009FDA"/>
      </a:accent5>
      <a:accent6>
        <a:srgbClr val="8177E7"/>
      </a:accent6>
      <a:hlink>
        <a:srgbClr val="EE64A4"/>
      </a:hlink>
      <a:folHlink>
        <a:srgbClr val="FC622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Section break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LabArchives xmlns:xsi="http://www.w3.org/2001/XMLSchema-instance" xmlns:xsd="http://www.w3.org/2001/XMLSchema">
  <BaseUri>https://au-mynotebook.labarchives.com</BaseUri>
  <eid>NTIxLjMwMDAwMDAwMDAwMDF8MTMxMDEvNDAxL0VudHJ5UGFydC8zNDA5Mjk4OTQwfDEzMjMuMw==</eid>
  <version>1</version>
  <updated-at>2018-07-26T11:35:18+10:00</updated-at>
</LabArchives>
</file>

<file path=customXml/item2.xml><?xml version="1.0" encoding="utf-8"?>
<LabArchives xmlns:xsi="http://www.w3.org/2001/XMLSchema-instance" xmlns:xsd="http://www.w3.org/2001/XMLSchema">
  <BaseUri>https://au-mynotebook.labarchives.com</BaseUri>
  <eid>NTIxLjMwMDAwMDAwMDAwMDF8MTMxMDEvNDAxL0VudHJ5UGFydC8zNDA5Mjk4OTQwfDEzMjMuMw==</eid>
  <version>1</version>
  <updated-at>2018-07-26T11:35:18+10:00</updated-at>
</LabArchives>
</file>

<file path=customXml/itemProps1.xml><?xml version="1.0" encoding="utf-8"?>
<ds:datastoreItem xmlns:ds="http://schemas.openxmlformats.org/officeDocument/2006/customXml" ds:itemID="{F6B4801D-7F76-4E69-849E-209ECB67DA33}">
  <ds:schemaRefs>
    <ds:schemaRef ds:uri="http://www.w3.org/2001/XMLSchema"/>
  </ds:schemaRefs>
</ds:datastoreItem>
</file>

<file path=customXml/itemProps2.xml><?xml version="1.0" encoding="utf-8"?>
<ds:datastoreItem xmlns:ds="http://schemas.openxmlformats.org/officeDocument/2006/customXml" ds:itemID="{F6B4801D-7F76-4E69-849E-209ECB67DA33}">
  <ds:schemaRef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4224</TotalTime>
  <Words>1870</Words>
  <Application>Microsoft Office PowerPoint</Application>
  <PresentationFormat>On-screen Show (4:3)</PresentationFormat>
  <Paragraphs>185</Paragraphs>
  <Slides>13</Slides>
  <Notes>13</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13</vt:i4>
      </vt:variant>
    </vt:vector>
  </HeadingPairs>
  <TitlesOfParts>
    <vt:vector size="23" baseType="lpstr">
      <vt:lpstr>Arial</vt:lpstr>
      <vt:lpstr>Arial Narrow</vt:lpstr>
      <vt:lpstr>Calibri</vt:lpstr>
      <vt:lpstr>Times New Roman</vt:lpstr>
      <vt:lpstr>Wingdings</vt:lpstr>
      <vt:lpstr>Title slide_2</vt:lpstr>
      <vt:lpstr>1_Standard slide</vt:lpstr>
      <vt:lpstr>Section break 2</vt:lpstr>
      <vt:lpstr>Section break 1</vt:lpstr>
      <vt:lpstr>4_Custom Design</vt:lpstr>
      <vt:lpstr>PowerPoint Presentation</vt:lpstr>
      <vt:lpstr>The Economic Impact</vt:lpstr>
      <vt:lpstr>The Personal Impact</vt:lpstr>
      <vt:lpstr>The Role of Exercise</vt:lpstr>
      <vt:lpstr>Aim and Methods</vt:lpstr>
      <vt:lpstr>Search Results</vt:lpstr>
      <vt:lpstr>Study Characteristics</vt:lpstr>
      <vt:lpstr>Effect of Exercise on Quality of Life</vt:lpstr>
      <vt:lpstr>Effect of Exercise on the Minnesota Living with Heart Failure Questionnaire</vt:lpstr>
      <vt:lpstr>Effect of Exercise on Physical Function</vt:lpstr>
      <vt:lpstr>Effect of Exercise on the Six Minute Walk Test</vt:lpstr>
      <vt:lpstr>Prescription vs Engagement?</vt:lpstr>
      <vt:lpstr>Take Home Messages</vt:lpstr>
    </vt:vector>
  </TitlesOfParts>
  <Company>Monash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 (30pt Arial Narrow)</dc:title>
  <dc:creator>Microsoft Office User</dc:creator>
  <cp:lastModifiedBy>Katie Palmer</cp:lastModifiedBy>
  <cp:revision>139</cp:revision>
  <cp:lastPrinted>2018-05-02T22:22:58Z</cp:lastPrinted>
  <dcterms:created xsi:type="dcterms:W3CDTF">2015-12-11T00:28:24Z</dcterms:created>
  <dcterms:modified xsi:type="dcterms:W3CDTF">2018-07-30T12:26:25Z</dcterms:modified>
</cp:coreProperties>
</file>