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9" r:id="rId2"/>
    <p:sldId id="270" r:id="rId3"/>
    <p:sldId id="279" r:id="rId4"/>
    <p:sldId id="280" r:id="rId5"/>
    <p:sldId id="263" r:id="rId6"/>
    <p:sldId id="265" r:id="rId7"/>
    <p:sldId id="284" r:id="rId8"/>
    <p:sldId id="272" r:id="rId9"/>
    <p:sldId id="268" r:id="rId10"/>
    <p:sldId id="262" r:id="rId11"/>
    <p:sldId id="285" r:id="rId12"/>
    <p:sldId id="287" r:id="rId13"/>
    <p:sldId id="288" r:id="rId14"/>
    <p:sldId id="289" r:id="rId15"/>
    <p:sldId id="273" r:id="rId16"/>
    <p:sldId id="274" r:id="rId17"/>
    <p:sldId id="267" r:id="rId18"/>
    <p:sldId id="276" r:id="rId19"/>
    <p:sldId id="275" r:id="rId20"/>
    <p:sldId id="278" r:id="rId21"/>
    <p:sldId id="282" r:id="rId22"/>
  </p:sldIdLst>
  <p:sldSz cx="9144000" cy="6858000" type="screen4x3"/>
  <p:notesSz cx="7099300" cy="10234613"/>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122"/>
    <a:srgbClr val="E1B50F"/>
    <a:srgbClr val="278EAA"/>
    <a:srgbClr val="C2C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39B73-DCED-428D-AF61-DEB9D1FE5EDB}" type="doc">
      <dgm:prSet loTypeId="urn:microsoft.com/office/officeart/2005/8/layout/hProcess9" loCatId="process" qsTypeId="urn:microsoft.com/office/officeart/2005/8/quickstyle/simple1" qsCatId="simple" csTypeId="urn:microsoft.com/office/officeart/2005/8/colors/accent1_2" csCatId="accent1" phldr="1"/>
      <dgm:spPr/>
    </dgm:pt>
    <dgm:pt modelId="{B16C2F4B-2FDF-4112-BFFE-597245615643}">
      <dgm:prSet phldrT="[Text]"/>
      <dgm:spPr/>
      <dgm:t>
        <a:bodyPr/>
        <a:lstStyle/>
        <a:p>
          <a:r>
            <a:rPr lang="en-US" dirty="0"/>
            <a:t>Baseline</a:t>
          </a:r>
        </a:p>
        <a:p>
          <a:r>
            <a:rPr lang="en-US" dirty="0"/>
            <a:t>Week 0	</a:t>
          </a:r>
        </a:p>
      </dgm:t>
    </dgm:pt>
    <dgm:pt modelId="{8CD10EA2-4BF1-4E20-AA81-FAADAE11548F}" type="parTrans" cxnId="{8FDF4EA3-D55A-4AC4-B758-4BDBF9D92DBF}">
      <dgm:prSet/>
      <dgm:spPr/>
      <dgm:t>
        <a:bodyPr/>
        <a:lstStyle/>
        <a:p>
          <a:endParaRPr lang="en-US"/>
        </a:p>
      </dgm:t>
    </dgm:pt>
    <dgm:pt modelId="{CE518513-6E5A-4FF1-AD9C-2B4DD1957AD0}" type="sibTrans" cxnId="{8FDF4EA3-D55A-4AC4-B758-4BDBF9D92DBF}">
      <dgm:prSet/>
      <dgm:spPr/>
      <dgm:t>
        <a:bodyPr/>
        <a:lstStyle/>
        <a:p>
          <a:endParaRPr lang="en-US"/>
        </a:p>
      </dgm:t>
    </dgm:pt>
    <dgm:pt modelId="{74840B79-6507-4962-92F6-820ACD2700C0}">
      <dgm:prSet phldrT="[Text]"/>
      <dgm:spPr/>
      <dgm:t>
        <a:bodyPr/>
        <a:lstStyle/>
        <a:p>
          <a:r>
            <a:rPr lang="en-US" dirty="0"/>
            <a:t>Complete CR</a:t>
          </a:r>
        </a:p>
        <a:p>
          <a:r>
            <a:rPr lang="en-US" dirty="0"/>
            <a:t>Week 8</a:t>
          </a:r>
        </a:p>
      </dgm:t>
    </dgm:pt>
    <dgm:pt modelId="{701469F7-92C5-4DC3-9989-E9E2BA9285C5}" type="parTrans" cxnId="{15A88C1A-21A8-48AB-9F61-28CF0F510250}">
      <dgm:prSet/>
      <dgm:spPr/>
      <dgm:t>
        <a:bodyPr/>
        <a:lstStyle/>
        <a:p>
          <a:endParaRPr lang="en-US"/>
        </a:p>
      </dgm:t>
    </dgm:pt>
    <dgm:pt modelId="{A6024C34-CD47-4F0C-8169-71F19ADE3876}" type="sibTrans" cxnId="{15A88C1A-21A8-48AB-9F61-28CF0F510250}">
      <dgm:prSet/>
      <dgm:spPr/>
      <dgm:t>
        <a:bodyPr/>
        <a:lstStyle/>
        <a:p>
          <a:endParaRPr lang="en-US"/>
        </a:p>
      </dgm:t>
    </dgm:pt>
    <dgm:pt modelId="{ED394591-4AD6-4980-A334-E1DC60A02469}">
      <dgm:prSet phldrT="[Text]"/>
      <dgm:spPr/>
      <dgm:t>
        <a:bodyPr/>
        <a:lstStyle/>
        <a:p>
          <a:r>
            <a:rPr lang="en-US" dirty="0"/>
            <a:t>Follow-up Ax</a:t>
          </a:r>
        </a:p>
        <a:p>
          <a:r>
            <a:rPr lang="en-US" dirty="0"/>
            <a:t>Week 12</a:t>
          </a:r>
        </a:p>
      </dgm:t>
    </dgm:pt>
    <dgm:pt modelId="{87D8DE01-B0C6-4E3C-8F20-56C744CED2D9}" type="parTrans" cxnId="{7707CED0-B8BD-46C1-B5CE-4FDB5B43B5CE}">
      <dgm:prSet/>
      <dgm:spPr/>
      <dgm:t>
        <a:bodyPr/>
        <a:lstStyle/>
        <a:p>
          <a:endParaRPr lang="en-US"/>
        </a:p>
      </dgm:t>
    </dgm:pt>
    <dgm:pt modelId="{3D790132-A409-4DDE-ADE0-E369FFAC25BE}" type="sibTrans" cxnId="{7707CED0-B8BD-46C1-B5CE-4FDB5B43B5CE}">
      <dgm:prSet/>
      <dgm:spPr/>
      <dgm:t>
        <a:bodyPr/>
        <a:lstStyle/>
        <a:p>
          <a:endParaRPr lang="en-US"/>
        </a:p>
      </dgm:t>
    </dgm:pt>
    <dgm:pt modelId="{B991CC96-9CB9-4997-9EB6-6FEDA750B29E}" type="pres">
      <dgm:prSet presAssocID="{95339B73-DCED-428D-AF61-DEB9D1FE5EDB}" presName="CompostProcess" presStyleCnt="0">
        <dgm:presLayoutVars>
          <dgm:dir/>
          <dgm:resizeHandles val="exact"/>
        </dgm:presLayoutVars>
      </dgm:prSet>
      <dgm:spPr/>
    </dgm:pt>
    <dgm:pt modelId="{45CA793A-0E92-441B-AE47-8B362211AF48}" type="pres">
      <dgm:prSet presAssocID="{95339B73-DCED-428D-AF61-DEB9D1FE5EDB}" presName="arrow" presStyleLbl="bgShp" presStyleIdx="0" presStyleCnt="1" custLinFactX="-65919" custLinFactY="76523" custLinFactNeighborX="-100000" custLinFactNeighborY="100000"/>
      <dgm:spPr/>
    </dgm:pt>
    <dgm:pt modelId="{C513B63B-EA80-4B57-906E-F13566847D17}" type="pres">
      <dgm:prSet presAssocID="{95339B73-DCED-428D-AF61-DEB9D1FE5EDB}" presName="linearProcess" presStyleCnt="0"/>
      <dgm:spPr/>
    </dgm:pt>
    <dgm:pt modelId="{B275B594-1A8E-4505-B968-AA480055D077}" type="pres">
      <dgm:prSet presAssocID="{B16C2F4B-2FDF-4112-BFFE-597245615643}" presName="textNode" presStyleLbl="node1" presStyleIdx="0" presStyleCnt="3" custScaleX="95060">
        <dgm:presLayoutVars>
          <dgm:bulletEnabled val="1"/>
        </dgm:presLayoutVars>
      </dgm:prSet>
      <dgm:spPr/>
    </dgm:pt>
    <dgm:pt modelId="{AFEB5EA2-4A21-4A73-9C90-BD428EC4D720}" type="pres">
      <dgm:prSet presAssocID="{CE518513-6E5A-4FF1-AD9C-2B4DD1957AD0}" presName="sibTrans" presStyleCnt="0"/>
      <dgm:spPr/>
    </dgm:pt>
    <dgm:pt modelId="{5C153264-1BC4-4759-926C-3DDF52B15278}" type="pres">
      <dgm:prSet presAssocID="{74840B79-6507-4962-92F6-820ACD2700C0}" presName="textNode" presStyleLbl="node1" presStyleIdx="1" presStyleCnt="3">
        <dgm:presLayoutVars>
          <dgm:bulletEnabled val="1"/>
        </dgm:presLayoutVars>
      </dgm:prSet>
      <dgm:spPr/>
    </dgm:pt>
    <dgm:pt modelId="{C5752E39-5F22-4C35-A03F-9BC654299B61}" type="pres">
      <dgm:prSet presAssocID="{A6024C34-CD47-4F0C-8169-71F19ADE3876}" presName="sibTrans" presStyleCnt="0"/>
      <dgm:spPr/>
    </dgm:pt>
    <dgm:pt modelId="{A7A9F21F-1005-4E07-91AC-BC4C83344733}" type="pres">
      <dgm:prSet presAssocID="{ED394591-4AD6-4980-A334-E1DC60A02469}" presName="textNode" presStyleLbl="node1" presStyleIdx="2" presStyleCnt="3">
        <dgm:presLayoutVars>
          <dgm:bulletEnabled val="1"/>
        </dgm:presLayoutVars>
      </dgm:prSet>
      <dgm:spPr/>
    </dgm:pt>
  </dgm:ptLst>
  <dgm:cxnLst>
    <dgm:cxn modelId="{03B11801-88AC-4BBC-B6F4-9600B3E96F16}" type="presOf" srcId="{ED394591-4AD6-4980-A334-E1DC60A02469}" destId="{A7A9F21F-1005-4E07-91AC-BC4C83344733}" srcOrd="0" destOrd="0" presId="urn:microsoft.com/office/officeart/2005/8/layout/hProcess9"/>
    <dgm:cxn modelId="{15A88C1A-21A8-48AB-9F61-28CF0F510250}" srcId="{95339B73-DCED-428D-AF61-DEB9D1FE5EDB}" destId="{74840B79-6507-4962-92F6-820ACD2700C0}" srcOrd="1" destOrd="0" parTransId="{701469F7-92C5-4DC3-9989-E9E2BA9285C5}" sibTransId="{A6024C34-CD47-4F0C-8169-71F19ADE3876}"/>
    <dgm:cxn modelId="{925F208E-5E70-44CD-9A30-DB45B72142AE}" type="presOf" srcId="{B16C2F4B-2FDF-4112-BFFE-597245615643}" destId="{B275B594-1A8E-4505-B968-AA480055D077}" srcOrd="0" destOrd="0" presId="urn:microsoft.com/office/officeart/2005/8/layout/hProcess9"/>
    <dgm:cxn modelId="{8FDF4EA3-D55A-4AC4-B758-4BDBF9D92DBF}" srcId="{95339B73-DCED-428D-AF61-DEB9D1FE5EDB}" destId="{B16C2F4B-2FDF-4112-BFFE-597245615643}" srcOrd="0" destOrd="0" parTransId="{8CD10EA2-4BF1-4E20-AA81-FAADAE11548F}" sibTransId="{CE518513-6E5A-4FF1-AD9C-2B4DD1957AD0}"/>
    <dgm:cxn modelId="{D6C3D7B1-4713-48AC-9E6A-3586F41AD0CF}" type="presOf" srcId="{74840B79-6507-4962-92F6-820ACD2700C0}" destId="{5C153264-1BC4-4759-926C-3DDF52B15278}" srcOrd="0" destOrd="0" presId="urn:microsoft.com/office/officeart/2005/8/layout/hProcess9"/>
    <dgm:cxn modelId="{7707CED0-B8BD-46C1-B5CE-4FDB5B43B5CE}" srcId="{95339B73-DCED-428D-AF61-DEB9D1FE5EDB}" destId="{ED394591-4AD6-4980-A334-E1DC60A02469}" srcOrd="2" destOrd="0" parTransId="{87D8DE01-B0C6-4E3C-8F20-56C744CED2D9}" sibTransId="{3D790132-A409-4DDE-ADE0-E369FFAC25BE}"/>
    <dgm:cxn modelId="{0C84DFDE-B235-4A6E-BBF1-11EE503EDD10}" type="presOf" srcId="{95339B73-DCED-428D-AF61-DEB9D1FE5EDB}" destId="{B991CC96-9CB9-4997-9EB6-6FEDA750B29E}" srcOrd="0" destOrd="0" presId="urn:microsoft.com/office/officeart/2005/8/layout/hProcess9"/>
    <dgm:cxn modelId="{68DFCEF5-C808-46E1-B76B-5D3551D99728}" type="presParOf" srcId="{B991CC96-9CB9-4997-9EB6-6FEDA750B29E}" destId="{45CA793A-0E92-441B-AE47-8B362211AF48}" srcOrd="0" destOrd="0" presId="urn:microsoft.com/office/officeart/2005/8/layout/hProcess9"/>
    <dgm:cxn modelId="{9582D8C2-0F28-4B84-ADC0-BC7E1BB36D0F}" type="presParOf" srcId="{B991CC96-9CB9-4997-9EB6-6FEDA750B29E}" destId="{C513B63B-EA80-4B57-906E-F13566847D17}" srcOrd="1" destOrd="0" presId="urn:microsoft.com/office/officeart/2005/8/layout/hProcess9"/>
    <dgm:cxn modelId="{7FC3FB81-8D77-401E-9988-627DABED0363}" type="presParOf" srcId="{C513B63B-EA80-4B57-906E-F13566847D17}" destId="{B275B594-1A8E-4505-B968-AA480055D077}" srcOrd="0" destOrd="0" presId="urn:microsoft.com/office/officeart/2005/8/layout/hProcess9"/>
    <dgm:cxn modelId="{23750204-186A-4E8F-B8C8-5B1AD08F3AB5}" type="presParOf" srcId="{C513B63B-EA80-4B57-906E-F13566847D17}" destId="{AFEB5EA2-4A21-4A73-9C90-BD428EC4D720}" srcOrd="1" destOrd="0" presId="urn:microsoft.com/office/officeart/2005/8/layout/hProcess9"/>
    <dgm:cxn modelId="{D62AF07E-5098-42BC-839A-934CB0973521}" type="presParOf" srcId="{C513B63B-EA80-4B57-906E-F13566847D17}" destId="{5C153264-1BC4-4759-926C-3DDF52B15278}" srcOrd="2" destOrd="0" presId="urn:microsoft.com/office/officeart/2005/8/layout/hProcess9"/>
    <dgm:cxn modelId="{4F8A478D-11A4-4311-B8A1-E3965BA90C4D}" type="presParOf" srcId="{C513B63B-EA80-4B57-906E-F13566847D17}" destId="{C5752E39-5F22-4C35-A03F-9BC654299B61}" srcOrd="3" destOrd="0" presId="urn:microsoft.com/office/officeart/2005/8/layout/hProcess9"/>
    <dgm:cxn modelId="{DEE2CF04-7E4A-498F-9EA0-E1B5F61D5779}" type="presParOf" srcId="{C513B63B-EA80-4B57-906E-F13566847D17}" destId="{A7A9F21F-1005-4E07-91AC-BC4C83344733}"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A793A-0E92-441B-AE47-8B362211AF48}">
      <dsp:nvSpPr>
        <dsp:cNvPr id="0" name=""/>
        <dsp:cNvSpPr/>
      </dsp:nvSpPr>
      <dsp:spPr>
        <a:xfrm>
          <a:off x="0" y="0"/>
          <a:ext cx="5798496" cy="17439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5B594-1A8E-4505-B968-AA480055D077}">
      <dsp:nvSpPr>
        <dsp:cNvPr id="0" name=""/>
        <dsp:cNvSpPr/>
      </dsp:nvSpPr>
      <dsp:spPr>
        <a:xfrm>
          <a:off x="198109" y="523190"/>
          <a:ext cx="1945429" cy="6975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Baseline</a:t>
          </a:r>
        </a:p>
        <a:p>
          <a:pPr marL="0" lvl="0" indent="0" algn="ctr" defTabSz="711200">
            <a:lnSpc>
              <a:spcPct val="90000"/>
            </a:lnSpc>
            <a:spcBef>
              <a:spcPct val="0"/>
            </a:spcBef>
            <a:spcAft>
              <a:spcPct val="35000"/>
            </a:spcAft>
            <a:buNone/>
          </a:pPr>
          <a:r>
            <a:rPr lang="en-US" sz="1600" kern="1200" dirty="0"/>
            <a:t>Week 0	</a:t>
          </a:r>
        </a:p>
      </dsp:txBody>
      <dsp:txXfrm>
        <a:off x="232162" y="557243"/>
        <a:ext cx="1877323" cy="629481"/>
      </dsp:txXfrm>
    </dsp:sp>
    <dsp:sp modelId="{5C153264-1BC4-4759-926C-3DDF52B15278}">
      <dsp:nvSpPr>
        <dsp:cNvPr id="0" name=""/>
        <dsp:cNvSpPr/>
      </dsp:nvSpPr>
      <dsp:spPr>
        <a:xfrm>
          <a:off x="2337066" y="523190"/>
          <a:ext cx="2046528" cy="6975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Complete CR</a:t>
          </a:r>
        </a:p>
        <a:p>
          <a:pPr marL="0" lvl="0" indent="0" algn="ctr" defTabSz="711200">
            <a:lnSpc>
              <a:spcPct val="90000"/>
            </a:lnSpc>
            <a:spcBef>
              <a:spcPct val="0"/>
            </a:spcBef>
            <a:spcAft>
              <a:spcPct val="35000"/>
            </a:spcAft>
            <a:buNone/>
          </a:pPr>
          <a:r>
            <a:rPr lang="en-US" sz="1600" kern="1200" dirty="0"/>
            <a:t>Week 8</a:t>
          </a:r>
        </a:p>
      </dsp:txBody>
      <dsp:txXfrm>
        <a:off x="2371119" y="557243"/>
        <a:ext cx="1978422" cy="629481"/>
      </dsp:txXfrm>
    </dsp:sp>
    <dsp:sp modelId="{A7A9F21F-1005-4E07-91AC-BC4C83344733}">
      <dsp:nvSpPr>
        <dsp:cNvPr id="0" name=""/>
        <dsp:cNvSpPr/>
      </dsp:nvSpPr>
      <dsp:spPr>
        <a:xfrm>
          <a:off x="4577122" y="523190"/>
          <a:ext cx="2046528" cy="6975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Follow-up Ax</a:t>
          </a:r>
        </a:p>
        <a:p>
          <a:pPr marL="0" lvl="0" indent="0" algn="ctr" defTabSz="711200">
            <a:lnSpc>
              <a:spcPct val="90000"/>
            </a:lnSpc>
            <a:spcBef>
              <a:spcPct val="0"/>
            </a:spcBef>
            <a:spcAft>
              <a:spcPct val="35000"/>
            </a:spcAft>
            <a:buNone/>
          </a:pPr>
          <a:r>
            <a:rPr lang="en-US" sz="1600" kern="1200" dirty="0"/>
            <a:t>Week 12</a:t>
          </a:r>
        </a:p>
      </dsp:txBody>
      <dsp:txXfrm>
        <a:off x="4611175" y="557243"/>
        <a:ext cx="1978422" cy="6294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9951A234-7732-4B0A-BDC5-DDC5AD2D3152}" type="datetimeFigureOut">
              <a:rPr lang="en-AU" smtClean="0"/>
              <a:t>1/08/2018</a:t>
            </a:fld>
            <a:endParaRPr lang="en-AU"/>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C33556D3-A186-4A9A-990F-C6CD51686734}" type="slidenum">
              <a:rPr lang="en-AU" smtClean="0"/>
              <a:t>‹#›</a:t>
            </a:fld>
            <a:endParaRPr lang="en-AU"/>
          </a:p>
        </p:txBody>
      </p:sp>
    </p:spTree>
    <p:extLst>
      <p:ext uri="{BB962C8B-B14F-4D97-AF65-F5344CB8AC3E}">
        <p14:creationId xmlns:p14="http://schemas.microsoft.com/office/powerpoint/2010/main" val="36349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Cardiovascular disease in the leading cause of death for Australians.  Despite the known benefits of cardiac rehabilitation on outcomes for the post ACS patient and its ongoing inclusion in clinical guidelines as  gold standard care post an ACS event uptake of cardiac rehabilitation programs remain low, estimated to be between 10-30%.  It is conservatively estimated that one in four patients who have had and myocardial infarction will have a repeat ACS event.   </a:t>
            </a:r>
          </a:p>
          <a:p>
            <a:endParaRPr lang="en-AU" dirty="0"/>
          </a:p>
        </p:txBody>
      </p:sp>
      <p:sp>
        <p:nvSpPr>
          <p:cNvPr id="4" name="Slide Number Placeholder 3"/>
          <p:cNvSpPr>
            <a:spLocks noGrp="1"/>
          </p:cNvSpPr>
          <p:nvPr>
            <p:ph type="sldNum" sz="quarter" idx="10"/>
          </p:nvPr>
        </p:nvSpPr>
        <p:spPr/>
        <p:txBody>
          <a:bodyPr/>
          <a:lstStyle/>
          <a:p>
            <a:fld id="{C33556D3-A186-4A9A-990F-C6CD51686734}" type="slidenum">
              <a:rPr lang="en-AU" smtClean="0"/>
              <a:t>2</a:t>
            </a:fld>
            <a:endParaRPr lang="en-AU"/>
          </a:p>
        </p:txBody>
      </p:sp>
    </p:spTree>
    <p:extLst>
      <p:ext uri="{BB962C8B-B14F-4D97-AF65-F5344CB8AC3E}">
        <p14:creationId xmlns:p14="http://schemas.microsoft.com/office/powerpoint/2010/main" val="162288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mean 6 minute walk test difference was an improvement of 64 meters. This is both clinically and statistically significant. An improvement of 25 meters or more in patients with coronary artery disease post an acute coronary syndrome event based on a 2011 prospective study by </a:t>
            </a:r>
            <a:r>
              <a:rPr lang="en-AU" dirty="0" err="1"/>
              <a:t>Gremeaux</a:t>
            </a:r>
            <a:r>
              <a:rPr lang="en-AU" dirty="0"/>
              <a:t>.. A key finding from the 2012 systematic review by </a:t>
            </a:r>
            <a:r>
              <a:rPr lang="en-AU" dirty="0" err="1"/>
              <a:t>Bellet</a:t>
            </a:r>
            <a:r>
              <a:rPr lang="en-AU" dirty="0"/>
              <a:t> assessing 6MWT distance in outpatient cardiac rehabilitation programs suggested a 6MWT improvement of 60.4 for program comparison of effectiveness.  https://www-sciencedirect-com.ezproxy.library.uq.edu.au/science/article/pii/S0031940612000223   </a:t>
            </a:r>
          </a:p>
          <a:p>
            <a:endParaRPr lang="en-AU" dirty="0"/>
          </a:p>
          <a:p>
            <a:r>
              <a:rPr lang="en-AU" dirty="0"/>
              <a:t>https://www.ncbi.nlm.nih.gov/pubmed/23122432 6MWT</a:t>
            </a:r>
          </a:p>
        </p:txBody>
      </p:sp>
      <p:sp>
        <p:nvSpPr>
          <p:cNvPr id="4" name="Slide Number Placeholder 3"/>
          <p:cNvSpPr>
            <a:spLocks noGrp="1"/>
          </p:cNvSpPr>
          <p:nvPr>
            <p:ph type="sldNum" sz="quarter" idx="10"/>
          </p:nvPr>
        </p:nvSpPr>
        <p:spPr/>
        <p:txBody>
          <a:bodyPr/>
          <a:lstStyle/>
          <a:p>
            <a:fld id="{C33556D3-A186-4A9A-990F-C6CD51686734}" type="slidenum">
              <a:rPr lang="en-AU" smtClean="0"/>
              <a:t>12</a:t>
            </a:fld>
            <a:endParaRPr lang="en-AU"/>
          </a:p>
        </p:txBody>
      </p:sp>
    </p:spTree>
    <p:extLst>
      <p:ext uri="{BB962C8B-B14F-4D97-AF65-F5344CB8AC3E}">
        <p14:creationId xmlns:p14="http://schemas.microsoft.com/office/powerpoint/2010/main" val="360296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mean 6 minute walk test difference was an improvement of 64 meters. This is both clinically and statistically significant. An improvement of 25 meters or more in patients with coronary artery disease post an acute coronary syndrome event based on a 2011 prospective study by </a:t>
            </a:r>
            <a:r>
              <a:rPr lang="en-AU" dirty="0" err="1"/>
              <a:t>Gremeaux</a:t>
            </a:r>
            <a:r>
              <a:rPr lang="en-AU" dirty="0"/>
              <a:t>.. A key finding from the 2012 systematic review by </a:t>
            </a:r>
            <a:r>
              <a:rPr lang="en-AU" dirty="0" err="1"/>
              <a:t>Bellet</a:t>
            </a:r>
            <a:r>
              <a:rPr lang="en-AU" dirty="0"/>
              <a:t> assessing 6MWT distance in outpatient cardiac rehabilitation programs suggested a 6MWT improvement of 60.4 for program comparison of effectiveness.  https://www-sciencedirect-com.ezproxy.library.uq.edu.au/science/article/pii/S0031940612000223   </a:t>
            </a:r>
          </a:p>
          <a:p>
            <a:endParaRPr lang="en-AU" dirty="0"/>
          </a:p>
          <a:p>
            <a:r>
              <a:rPr lang="en-AU" dirty="0"/>
              <a:t>https://www.ncbi.nlm.nih.gov/pubmed/23122432 6MWT</a:t>
            </a:r>
          </a:p>
        </p:txBody>
      </p:sp>
      <p:sp>
        <p:nvSpPr>
          <p:cNvPr id="4" name="Slide Number Placeholder 3"/>
          <p:cNvSpPr>
            <a:spLocks noGrp="1"/>
          </p:cNvSpPr>
          <p:nvPr>
            <p:ph type="sldNum" sz="quarter" idx="10"/>
          </p:nvPr>
        </p:nvSpPr>
        <p:spPr/>
        <p:txBody>
          <a:bodyPr/>
          <a:lstStyle/>
          <a:p>
            <a:fld id="{C33556D3-A186-4A9A-990F-C6CD51686734}" type="slidenum">
              <a:rPr lang="en-AU" smtClean="0"/>
              <a:t>13</a:t>
            </a:fld>
            <a:endParaRPr lang="en-AU"/>
          </a:p>
        </p:txBody>
      </p:sp>
    </p:spTree>
    <p:extLst>
      <p:ext uri="{BB962C8B-B14F-4D97-AF65-F5344CB8AC3E}">
        <p14:creationId xmlns:p14="http://schemas.microsoft.com/office/powerpoint/2010/main" val="94954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mean 6 minute walk test difference was an improvement of 64 meters. This is both clinically and statistically significant. An improvement of 25 meters or more in patients with coronary artery disease post an acute coronary syndrome event based on a 2011 prospective study by </a:t>
            </a:r>
            <a:r>
              <a:rPr lang="en-AU" dirty="0" err="1"/>
              <a:t>Gremeaux</a:t>
            </a:r>
            <a:r>
              <a:rPr lang="en-AU" dirty="0"/>
              <a:t>.. A key finding from the 2012 systematic review by </a:t>
            </a:r>
            <a:r>
              <a:rPr lang="en-AU" dirty="0" err="1"/>
              <a:t>Bellet</a:t>
            </a:r>
            <a:r>
              <a:rPr lang="en-AU" dirty="0"/>
              <a:t> assessing 6MWT distance in outpatient cardiac rehabilitation programs suggested a 6MWT improvement of 60.4 for program comparison of effectiveness.  https://www-sciencedirect-com.ezproxy.library.uq.edu.au/science/article/pii/S0031940612000223   </a:t>
            </a:r>
          </a:p>
          <a:p>
            <a:endParaRPr lang="en-AU" dirty="0"/>
          </a:p>
          <a:p>
            <a:r>
              <a:rPr lang="en-AU" dirty="0"/>
              <a:t>https://www.ncbi.nlm.nih.gov/pubmed/23122432 6MWT</a:t>
            </a:r>
          </a:p>
        </p:txBody>
      </p:sp>
      <p:sp>
        <p:nvSpPr>
          <p:cNvPr id="4" name="Slide Number Placeholder 3"/>
          <p:cNvSpPr>
            <a:spLocks noGrp="1"/>
          </p:cNvSpPr>
          <p:nvPr>
            <p:ph type="sldNum" sz="quarter" idx="10"/>
          </p:nvPr>
        </p:nvSpPr>
        <p:spPr/>
        <p:txBody>
          <a:bodyPr/>
          <a:lstStyle/>
          <a:p>
            <a:fld id="{C33556D3-A186-4A9A-990F-C6CD51686734}" type="slidenum">
              <a:rPr lang="en-AU" smtClean="0"/>
              <a:t>14</a:t>
            </a:fld>
            <a:endParaRPr lang="en-AU"/>
          </a:p>
        </p:txBody>
      </p:sp>
    </p:spTree>
    <p:extLst>
      <p:ext uri="{BB962C8B-B14F-4D97-AF65-F5344CB8AC3E}">
        <p14:creationId xmlns:p14="http://schemas.microsoft.com/office/powerpoint/2010/main" val="316849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556D3-A186-4A9A-990F-C6CD51686734}" type="slidenum">
              <a:rPr lang="en-AU" smtClean="0"/>
              <a:t>15</a:t>
            </a:fld>
            <a:endParaRPr lang="en-AU"/>
          </a:p>
        </p:txBody>
      </p:sp>
    </p:spTree>
    <p:extLst>
      <p:ext uri="{BB962C8B-B14F-4D97-AF65-F5344CB8AC3E}">
        <p14:creationId xmlns:p14="http://schemas.microsoft.com/office/powerpoint/2010/main" val="282832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repeat ACS events are more likely to be fatal as compared to an initial ACS event. As cardiac rehabilitation programs reduce the risk of repeat myocardial infarction, imp</a:t>
            </a:r>
            <a:r>
              <a:rPr lang="en-AU" sz="1200" b="0" i="0" u="none" strike="noStrike" kern="1200" baseline="0" dirty="0">
                <a:solidFill>
                  <a:schemeClr val="tx1"/>
                </a:solidFill>
                <a:latin typeface="+mn-lt"/>
                <a:ea typeface="+mn-ea"/>
                <a:cs typeface="+mn-cs"/>
              </a:rPr>
              <a:t>rove quality</a:t>
            </a:r>
          </a:p>
          <a:p>
            <a:r>
              <a:rPr lang="en-AU" sz="1200" b="0" i="0" u="none" strike="noStrike" kern="1200" baseline="0" dirty="0">
                <a:solidFill>
                  <a:schemeClr val="tx1"/>
                </a:solidFill>
                <a:latin typeface="+mn-lt"/>
                <a:ea typeface="+mn-ea"/>
                <a:cs typeface="+mn-cs"/>
              </a:rPr>
              <a:t>of life, cardiovascular risk factors and survival. A 2013 systematic review by Clark of </a:t>
            </a:r>
            <a:r>
              <a:rPr lang="en-AU" dirty="0"/>
              <a:t>Alternate models of cardiac rehabilitation suggested creativity and flexibility in the model of cardiac rehabilitation offered to patients to improve uptake.</a:t>
            </a:r>
          </a:p>
        </p:txBody>
      </p:sp>
      <p:sp>
        <p:nvSpPr>
          <p:cNvPr id="4" name="Slide Number Placeholder 3"/>
          <p:cNvSpPr>
            <a:spLocks noGrp="1"/>
          </p:cNvSpPr>
          <p:nvPr>
            <p:ph type="sldNum" sz="quarter" idx="10"/>
          </p:nvPr>
        </p:nvSpPr>
        <p:spPr/>
        <p:txBody>
          <a:bodyPr/>
          <a:lstStyle/>
          <a:p>
            <a:fld id="{C33556D3-A186-4A9A-990F-C6CD51686734}" type="slidenum">
              <a:rPr lang="en-AU" smtClean="0"/>
              <a:t>3</a:t>
            </a:fld>
            <a:endParaRPr lang="en-AU"/>
          </a:p>
        </p:txBody>
      </p:sp>
    </p:spTree>
    <p:extLst>
      <p:ext uri="{BB962C8B-B14F-4D97-AF65-F5344CB8AC3E}">
        <p14:creationId xmlns:p14="http://schemas.microsoft.com/office/powerpoint/2010/main" val="107719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Within our service we were receiving growing amounts of requests from our younger patients about an after hours or weekend program. </a:t>
            </a:r>
            <a:r>
              <a:rPr lang="en-AU" sz="1200" dirty="0"/>
              <a:t>PAH program (at the time) operated twice a week for 4 weeks within business hours.</a:t>
            </a:r>
            <a:r>
              <a:rPr lang="en-AU" dirty="0"/>
              <a:t> In 2015 the Queensland government committed $5 million dollars Statewide to increase cardiac rehabilitation participation known to most Queensland CR services as QIP. Metro south cardiac rehabilitation services then establish a steering committee to assist in the direction of funds. Funding was used within </a:t>
            </a:r>
            <a:r>
              <a:rPr lang="en-AU" dirty="0" err="1"/>
              <a:t>metrosouth</a:t>
            </a:r>
            <a:r>
              <a:rPr lang="en-AU" dirty="0"/>
              <a:t> for various alternate models of cardiac rehabilitation including a mobile phone app, a telehealth program and the after hours program. </a:t>
            </a:r>
          </a:p>
        </p:txBody>
      </p:sp>
      <p:sp>
        <p:nvSpPr>
          <p:cNvPr id="4" name="Slide Number Placeholder 3"/>
          <p:cNvSpPr>
            <a:spLocks noGrp="1"/>
          </p:cNvSpPr>
          <p:nvPr>
            <p:ph type="sldNum" sz="quarter" idx="10"/>
          </p:nvPr>
        </p:nvSpPr>
        <p:spPr/>
        <p:txBody>
          <a:bodyPr/>
          <a:lstStyle/>
          <a:p>
            <a:fld id="{C33556D3-A186-4A9A-990F-C6CD51686734}" type="slidenum">
              <a:rPr lang="en-AU" smtClean="0"/>
              <a:t>5</a:t>
            </a:fld>
            <a:endParaRPr lang="en-AU"/>
          </a:p>
        </p:txBody>
      </p:sp>
    </p:spTree>
    <p:extLst>
      <p:ext uri="{BB962C8B-B14F-4D97-AF65-F5344CB8AC3E}">
        <p14:creationId xmlns:p14="http://schemas.microsoft.com/office/powerpoint/2010/main" val="45698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the funding we began the investigatory and </a:t>
            </a:r>
            <a:r>
              <a:rPr lang="en-AU" dirty="0" err="1"/>
              <a:t>implemntary</a:t>
            </a:r>
            <a:r>
              <a:rPr lang="en-AU" dirty="0"/>
              <a:t> processes associated with a new model of care.</a:t>
            </a:r>
          </a:p>
          <a:p>
            <a:r>
              <a:rPr lang="en-AU" dirty="0"/>
              <a:t>Our aim was to introduce an evidence-based cardiac rehabilitation program operating outside of business hours. </a:t>
            </a:r>
          </a:p>
        </p:txBody>
      </p:sp>
      <p:sp>
        <p:nvSpPr>
          <p:cNvPr id="4" name="Slide Number Placeholder 3"/>
          <p:cNvSpPr>
            <a:spLocks noGrp="1"/>
          </p:cNvSpPr>
          <p:nvPr>
            <p:ph type="sldNum" sz="quarter" idx="10"/>
          </p:nvPr>
        </p:nvSpPr>
        <p:spPr/>
        <p:txBody>
          <a:bodyPr/>
          <a:lstStyle/>
          <a:p>
            <a:fld id="{C33556D3-A186-4A9A-990F-C6CD51686734}" type="slidenum">
              <a:rPr lang="en-AU" smtClean="0"/>
              <a:t>6</a:t>
            </a:fld>
            <a:endParaRPr lang="en-AU"/>
          </a:p>
        </p:txBody>
      </p:sp>
    </p:spTree>
    <p:extLst>
      <p:ext uri="{BB962C8B-B14F-4D97-AF65-F5344CB8AC3E}">
        <p14:creationId xmlns:p14="http://schemas.microsoft.com/office/powerpoint/2010/main" val="92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program was started as a trial with a pilot study.</a:t>
            </a:r>
          </a:p>
          <a:p>
            <a:r>
              <a:rPr lang="en-AU" dirty="0"/>
              <a:t>The program included exercise and education  was run weekly for 8 weeks. As opposed to our usual care program which was run twice weekly for 4 weeks. </a:t>
            </a:r>
          </a:p>
          <a:p>
            <a:r>
              <a:rPr lang="en-AU" dirty="0"/>
              <a:t>Functional and clinical data was collected at initial assessment 2-4 weeks post discharge from acute admission.</a:t>
            </a:r>
          </a:p>
          <a:p>
            <a:r>
              <a:rPr lang="en-AU" dirty="0"/>
              <a:t>Final data was collected 12 weeks post the initial assessment. </a:t>
            </a:r>
          </a:p>
          <a:p>
            <a:r>
              <a:rPr lang="en-AU" dirty="0"/>
              <a:t>Although data collection continued until early January, patients attended and completed the exercise and education program between April and November of 2017.</a:t>
            </a:r>
          </a:p>
          <a:p>
            <a:r>
              <a:rPr lang="en-AU" dirty="0"/>
              <a:t>Class sizes were capped to 10 patients per class, the total number of patients able to participate in this pilot would have been 40</a:t>
            </a:r>
          </a:p>
        </p:txBody>
      </p:sp>
      <p:sp>
        <p:nvSpPr>
          <p:cNvPr id="4" name="Slide Number Placeholder 3"/>
          <p:cNvSpPr>
            <a:spLocks noGrp="1"/>
          </p:cNvSpPr>
          <p:nvPr>
            <p:ph type="sldNum" sz="quarter" idx="10"/>
          </p:nvPr>
        </p:nvSpPr>
        <p:spPr/>
        <p:txBody>
          <a:bodyPr/>
          <a:lstStyle/>
          <a:p>
            <a:fld id="{C33556D3-A186-4A9A-990F-C6CD51686734}" type="slidenum">
              <a:rPr lang="en-AU" smtClean="0"/>
              <a:t>7</a:t>
            </a:fld>
            <a:endParaRPr lang="en-AU"/>
          </a:p>
        </p:txBody>
      </p:sp>
    </p:spTree>
    <p:extLst>
      <p:ext uri="{BB962C8B-B14F-4D97-AF65-F5344CB8AC3E}">
        <p14:creationId xmlns:p14="http://schemas.microsoft.com/office/powerpoint/2010/main" val="257450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exercise program is led by a senior physiotherapist and clinical nurse consultant. We thought the use of senior experienced staff  to be particularly important given this program was initiated with a younger male population in mind. In our experience these patients tend enjoy pushing themselves in the gym environment and after 4pm within our clinical environment support is available however not as easily available as during normal business hours. The patients received an individualised exercise program that includes a 10 minute warm up and cool down and 25-30 minutes of cardio and strength training exercises aiming for a modified </a:t>
            </a:r>
            <a:r>
              <a:rPr lang="en-AU" dirty="0" err="1"/>
              <a:t>borg</a:t>
            </a:r>
            <a:r>
              <a:rPr lang="en-AU" dirty="0"/>
              <a:t> scale of 3 indicating moderate exertion. </a:t>
            </a:r>
          </a:p>
          <a:p>
            <a:r>
              <a:rPr lang="en-AU" dirty="0"/>
              <a:t>Clinical observations were routinely collected pre and post exercise and mid way through during a patients first session or ad hoc if any concerns arose. Family, friend or carers were encouraged to attend to participate in the educational activities and watch exercise. </a:t>
            </a:r>
          </a:p>
        </p:txBody>
      </p:sp>
      <p:sp>
        <p:nvSpPr>
          <p:cNvPr id="4" name="Slide Number Placeholder 3"/>
          <p:cNvSpPr>
            <a:spLocks noGrp="1"/>
          </p:cNvSpPr>
          <p:nvPr>
            <p:ph type="sldNum" sz="quarter" idx="10"/>
          </p:nvPr>
        </p:nvSpPr>
        <p:spPr/>
        <p:txBody>
          <a:bodyPr/>
          <a:lstStyle/>
          <a:p>
            <a:fld id="{C33556D3-A186-4A9A-990F-C6CD51686734}" type="slidenum">
              <a:rPr lang="en-AU" smtClean="0"/>
              <a:t>8</a:t>
            </a:fld>
            <a:endParaRPr lang="en-AU"/>
          </a:p>
        </p:txBody>
      </p:sp>
    </p:spTree>
    <p:extLst>
      <p:ext uri="{BB962C8B-B14F-4D97-AF65-F5344CB8AC3E}">
        <p14:creationId xmlns:p14="http://schemas.microsoft.com/office/powerpoint/2010/main" val="278642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the aim of the program was to continue to provide an evidence based program an alternate to our usual class based education in the form of structured lectures was developed.</a:t>
            </a:r>
          </a:p>
          <a:p>
            <a:r>
              <a:rPr lang="en-AU" dirty="0"/>
              <a:t>This comprised of 3 different modes of delivery. Take home multimedia resources, Interactive activities and individual referrals to allied health staff. </a:t>
            </a:r>
          </a:p>
          <a:p>
            <a:r>
              <a:rPr lang="en-AU" dirty="0"/>
              <a:t>Our usual education lecture sessions were scripted by our allied health and recorded by our media and communications team at the PA hospital. These were then offered to the patients either as a DVD or as a USB. As our media team recorded the education free of charge the resources remained fairly cost effective. </a:t>
            </a:r>
          </a:p>
          <a:p>
            <a:r>
              <a:rPr lang="en-AU" dirty="0"/>
              <a:t>The patients were given a weekly roster of education topics and asked to watch the topic for that week at their convenience prior to attending on the Wednesday evening.</a:t>
            </a:r>
          </a:p>
          <a:p>
            <a:r>
              <a:rPr lang="en-AU" dirty="0"/>
              <a:t>On arriving to the class the patients participate in a small 10-15 minute interactive learning activity which was run by the nurse and the physiotherapist in charge of the program. These </a:t>
            </a:r>
            <a:r>
              <a:rPr lang="en-AU" dirty="0" err="1"/>
              <a:t>activites</a:t>
            </a:r>
            <a:r>
              <a:rPr lang="en-AU" dirty="0"/>
              <a:t> were de signed to recap the major points of the education provided on the DVD/USB and provide the patients with an opportunity to ask questions to both the clinicians and each other.</a:t>
            </a:r>
          </a:p>
          <a:p>
            <a:r>
              <a:rPr lang="en-AU" dirty="0"/>
              <a:t>The patients were also offered one on one sessions with allied health if they wanted to learn more about a specific subject or specific concerns arose throughout the program. </a:t>
            </a:r>
          </a:p>
          <a:p>
            <a:endParaRPr lang="en-AU" dirty="0"/>
          </a:p>
        </p:txBody>
      </p:sp>
      <p:sp>
        <p:nvSpPr>
          <p:cNvPr id="4" name="Slide Number Placeholder 3"/>
          <p:cNvSpPr>
            <a:spLocks noGrp="1"/>
          </p:cNvSpPr>
          <p:nvPr>
            <p:ph type="sldNum" sz="quarter" idx="10"/>
          </p:nvPr>
        </p:nvSpPr>
        <p:spPr/>
        <p:txBody>
          <a:bodyPr/>
          <a:lstStyle/>
          <a:p>
            <a:fld id="{C33556D3-A186-4A9A-990F-C6CD51686734}" type="slidenum">
              <a:rPr lang="en-AU" smtClean="0"/>
              <a:t>9</a:t>
            </a:fld>
            <a:endParaRPr lang="en-AU"/>
          </a:p>
        </p:txBody>
      </p:sp>
    </p:spTree>
    <p:extLst>
      <p:ext uri="{BB962C8B-B14F-4D97-AF65-F5344CB8AC3E}">
        <p14:creationId xmlns:p14="http://schemas.microsoft.com/office/powerpoint/2010/main" val="349925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one of the activities we currently do. </a:t>
            </a:r>
          </a:p>
          <a:p>
            <a:r>
              <a:rPr lang="en-AU" dirty="0"/>
              <a:t>In these photos we see our patients putting together a heart healthy plate. Once patients have done this we discuss as a group the national heart foundation recommendations </a:t>
            </a:r>
          </a:p>
        </p:txBody>
      </p:sp>
      <p:sp>
        <p:nvSpPr>
          <p:cNvPr id="4" name="Slide Number Placeholder 3"/>
          <p:cNvSpPr>
            <a:spLocks noGrp="1"/>
          </p:cNvSpPr>
          <p:nvPr>
            <p:ph type="sldNum" sz="quarter" idx="10"/>
          </p:nvPr>
        </p:nvSpPr>
        <p:spPr/>
        <p:txBody>
          <a:bodyPr/>
          <a:lstStyle/>
          <a:p>
            <a:fld id="{C33556D3-A186-4A9A-990F-C6CD51686734}" type="slidenum">
              <a:rPr lang="en-AU" smtClean="0"/>
              <a:t>10</a:t>
            </a:fld>
            <a:endParaRPr lang="en-AU"/>
          </a:p>
        </p:txBody>
      </p:sp>
    </p:spTree>
    <p:extLst>
      <p:ext uri="{BB962C8B-B14F-4D97-AF65-F5344CB8AC3E}">
        <p14:creationId xmlns:p14="http://schemas.microsoft.com/office/powerpoint/2010/main" val="37191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 the 7 months between April and November 26 patients agreed to attend. 77% attended at least one class of these 90% completed the program with a 12 week assessment. The majority of patients were male at 91% , with a mean age of 53yrs with a standard deviation of 9.5 years. As you can see in the graph over the same time period the mean age of the patients within our usual cardiac rehabilitation program was statistically significantly older at 62yrs with a standard deviation of 11.1 years. </a:t>
            </a:r>
          </a:p>
          <a:p>
            <a:r>
              <a:rPr lang="en-AU" dirty="0"/>
              <a:t>As you can see here the gender of patients within the usual care business hours program reflects what is expected within the literature an article by Hawkes 2016 based on hospital separations for coronary syndromes participant gender should likely reflect 70% male and 30% female.</a:t>
            </a:r>
          </a:p>
          <a:p>
            <a:endParaRPr lang="en-AU" dirty="0"/>
          </a:p>
          <a:p>
            <a:r>
              <a:rPr lang="en-AU" dirty="0"/>
              <a:t>https://link.springer.com/article/10.1186/1471-2261-9-16 </a:t>
            </a:r>
          </a:p>
        </p:txBody>
      </p:sp>
      <p:sp>
        <p:nvSpPr>
          <p:cNvPr id="4" name="Slide Number Placeholder 3"/>
          <p:cNvSpPr>
            <a:spLocks noGrp="1"/>
          </p:cNvSpPr>
          <p:nvPr>
            <p:ph type="sldNum" sz="quarter" idx="10"/>
          </p:nvPr>
        </p:nvSpPr>
        <p:spPr/>
        <p:txBody>
          <a:bodyPr/>
          <a:lstStyle/>
          <a:p>
            <a:fld id="{C33556D3-A186-4A9A-990F-C6CD51686734}" type="slidenum">
              <a:rPr lang="en-AU" smtClean="0"/>
              <a:t>11</a:t>
            </a:fld>
            <a:endParaRPr lang="en-AU"/>
          </a:p>
        </p:txBody>
      </p:sp>
    </p:spTree>
    <p:extLst>
      <p:ext uri="{BB962C8B-B14F-4D97-AF65-F5344CB8AC3E}">
        <p14:creationId xmlns:p14="http://schemas.microsoft.com/office/powerpoint/2010/main" val="533705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412875"/>
            <a:ext cx="7772400" cy="1470025"/>
          </a:xfrm>
        </p:spPr>
        <p:txBody>
          <a:bodyPr/>
          <a:lstStyle>
            <a:lvl1pPr>
              <a:defRPr sz="4200" b="1">
                <a:solidFill>
                  <a:schemeClr val="bg1"/>
                </a:solidFill>
              </a:defRPr>
            </a:lvl1pPr>
          </a:lstStyle>
          <a:p>
            <a:pPr lvl="0"/>
            <a:r>
              <a:rPr lang="en-AU" noProof="0" dirty="0"/>
              <a:t>Click to edit Master title style</a:t>
            </a:r>
          </a:p>
        </p:txBody>
      </p:sp>
      <p:sp>
        <p:nvSpPr>
          <p:cNvPr id="5123" name="Rectangle 3"/>
          <p:cNvSpPr>
            <a:spLocks noGrp="1" noChangeArrowheads="1"/>
          </p:cNvSpPr>
          <p:nvPr>
            <p:ph type="subTitle" idx="1"/>
          </p:nvPr>
        </p:nvSpPr>
        <p:spPr>
          <a:xfrm>
            <a:off x="683568" y="2924175"/>
            <a:ext cx="7776864" cy="1296913"/>
          </a:xfrm>
        </p:spPr>
        <p:txBody>
          <a:bodyPr/>
          <a:lstStyle>
            <a:lvl1pPr marL="0" indent="0">
              <a:buFontTx/>
              <a:buNone/>
              <a:defRPr>
                <a:solidFill>
                  <a:schemeClr val="bg1"/>
                </a:solidFill>
              </a:defRPr>
            </a:lvl1pPr>
          </a:lstStyle>
          <a:p>
            <a:pPr lvl="0"/>
            <a:r>
              <a:rPr lang="en-AU" noProof="0" dirty="0"/>
              <a:t>Click to edit Master subtitle style</a:t>
            </a:r>
          </a:p>
        </p:txBody>
      </p:sp>
      <p:sp>
        <p:nvSpPr>
          <p:cNvPr id="11" name="Text Placeholder 10"/>
          <p:cNvSpPr>
            <a:spLocks noGrp="1"/>
          </p:cNvSpPr>
          <p:nvPr>
            <p:ph type="body" sz="quarter" idx="11" hasCustomPrompt="1"/>
          </p:nvPr>
        </p:nvSpPr>
        <p:spPr>
          <a:xfrm>
            <a:off x="1187624" y="507381"/>
            <a:ext cx="7776914" cy="329332"/>
          </a:xfrm>
        </p:spPr>
        <p:txBody>
          <a:bodyPr/>
          <a:lstStyle>
            <a:lvl1pPr marL="0" indent="0" algn="r">
              <a:buNone/>
              <a:defRPr sz="1500" baseline="0">
                <a:solidFill>
                  <a:schemeClr val="bg1"/>
                </a:solidFill>
              </a:defRPr>
            </a:lvl1pPr>
          </a:lstStyle>
          <a:p>
            <a:pPr lvl="0"/>
            <a:r>
              <a:rPr lang="en-US" dirty="0"/>
              <a:t>Click to add facility/service name</a:t>
            </a:r>
          </a:p>
        </p:txBody>
      </p:sp>
      <p:sp>
        <p:nvSpPr>
          <p:cNvPr id="13" name="Text Placeholder 12"/>
          <p:cNvSpPr>
            <a:spLocks noGrp="1"/>
          </p:cNvSpPr>
          <p:nvPr>
            <p:ph type="body" sz="quarter" idx="12" hasCustomPrompt="1"/>
          </p:nvPr>
        </p:nvSpPr>
        <p:spPr>
          <a:xfrm>
            <a:off x="683568" y="4581128"/>
            <a:ext cx="7776864" cy="864096"/>
          </a:xfrm>
        </p:spPr>
        <p:txBody>
          <a:bodyPr/>
          <a:lstStyle>
            <a:lvl1pPr marL="0" indent="0">
              <a:buNone/>
              <a:defRPr sz="1400" baseline="0">
                <a:solidFill>
                  <a:schemeClr val="bg1"/>
                </a:solidFill>
              </a:defRPr>
            </a:lvl1pPr>
          </a:lstStyle>
          <a:p>
            <a:pPr lvl="0"/>
            <a:r>
              <a:rPr lang="en-US" dirty="0"/>
              <a:t>Click to insert date/author/additional information</a:t>
            </a:r>
            <a:endParaRPr lang="en-AU" dirty="0"/>
          </a:p>
        </p:txBody>
      </p:sp>
    </p:spTree>
    <p:extLst>
      <p:ext uri="{BB962C8B-B14F-4D97-AF65-F5344CB8AC3E}">
        <p14:creationId xmlns:p14="http://schemas.microsoft.com/office/powerpoint/2010/main" val="223986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3374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6010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5818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157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6873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2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700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492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3868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2" name="Picture 1"/>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6692473"/>
            <a:ext cx="9144000" cy="192911"/>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rtl="0" eaLnBrk="0" fontAlgn="base" hangingPunct="0">
        <a:spcBef>
          <a:spcPct val="0"/>
        </a:spcBef>
        <a:spcAft>
          <a:spcPct val="0"/>
        </a:spcAft>
        <a:defRPr sz="3000">
          <a:solidFill>
            <a:srgbClr val="278EAA"/>
          </a:solidFill>
          <a:latin typeface="+mj-lt"/>
          <a:ea typeface="+mj-ea"/>
          <a:cs typeface="+mj-cs"/>
        </a:defRPr>
      </a:lvl1pPr>
      <a:lvl2pPr algn="l" rtl="0" eaLnBrk="0" fontAlgn="base" hangingPunct="0">
        <a:spcBef>
          <a:spcPct val="0"/>
        </a:spcBef>
        <a:spcAft>
          <a:spcPct val="0"/>
        </a:spcAft>
        <a:defRPr sz="3000">
          <a:solidFill>
            <a:srgbClr val="278EAA"/>
          </a:solidFill>
          <a:latin typeface="Arial" pitchFamily="34" charset="0"/>
        </a:defRPr>
      </a:lvl2pPr>
      <a:lvl3pPr algn="l" rtl="0" eaLnBrk="0" fontAlgn="base" hangingPunct="0">
        <a:spcBef>
          <a:spcPct val="0"/>
        </a:spcBef>
        <a:spcAft>
          <a:spcPct val="0"/>
        </a:spcAft>
        <a:defRPr sz="3000">
          <a:solidFill>
            <a:srgbClr val="278EAA"/>
          </a:solidFill>
          <a:latin typeface="Arial" pitchFamily="34" charset="0"/>
        </a:defRPr>
      </a:lvl3pPr>
      <a:lvl4pPr algn="l" rtl="0" eaLnBrk="0" fontAlgn="base" hangingPunct="0">
        <a:spcBef>
          <a:spcPct val="0"/>
        </a:spcBef>
        <a:spcAft>
          <a:spcPct val="0"/>
        </a:spcAft>
        <a:defRPr sz="3000">
          <a:solidFill>
            <a:srgbClr val="278EAA"/>
          </a:solidFill>
          <a:latin typeface="Arial" pitchFamily="34" charset="0"/>
        </a:defRPr>
      </a:lvl4pPr>
      <a:lvl5pPr algn="l" rtl="0" eaLnBrk="0" fontAlgn="base" hangingPunct="0">
        <a:spcBef>
          <a:spcPct val="0"/>
        </a:spcBef>
        <a:spcAft>
          <a:spcPct val="0"/>
        </a:spcAft>
        <a:defRPr sz="3000">
          <a:solidFill>
            <a:srgbClr val="278EAA"/>
          </a:solidFill>
          <a:latin typeface="Arial" pitchFamily="34" charset="0"/>
        </a:defRPr>
      </a:lvl5pPr>
      <a:lvl6pPr marL="457200" algn="l" rtl="0" fontAlgn="base">
        <a:spcBef>
          <a:spcPct val="0"/>
        </a:spcBef>
        <a:spcAft>
          <a:spcPct val="0"/>
        </a:spcAft>
        <a:defRPr sz="3000">
          <a:solidFill>
            <a:srgbClr val="278EAA"/>
          </a:solidFill>
          <a:latin typeface="Arial" pitchFamily="34" charset="0"/>
        </a:defRPr>
      </a:lvl6pPr>
      <a:lvl7pPr marL="914400" algn="l" rtl="0" fontAlgn="base">
        <a:spcBef>
          <a:spcPct val="0"/>
        </a:spcBef>
        <a:spcAft>
          <a:spcPct val="0"/>
        </a:spcAft>
        <a:defRPr sz="3000">
          <a:solidFill>
            <a:srgbClr val="278EAA"/>
          </a:solidFill>
          <a:latin typeface="Arial" pitchFamily="34" charset="0"/>
        </a:defRPr>
      </a:lvl7pPr>
      <a:lvl8pPr marL="1371600" algn="l" rtl="0" fontAlgn="base">
        <a:spcBef>
          <a:spcPct val="0"/>
        </a:spcBef>
        <a:spcAft>
          <a:spcPct val="0"/>
        </a:spcAft>
        <a:defRPr sz="3000">
          <a:solidFill>
            <a:srgbClr val="278EAA"/>
          </a:solidFill>
          <a:latin typeface="Arial" pitchFamily="34" charset="0"/>
        </a:defRPr>
      </a:lvl8pPr>
      <a:lvl9pPr marL="1828800" algn="l" rtl="0" fontAlgn="base">
        <a:spcBef>
          <a:spcPct val="0"/>
        </a:spcBef>
        <a:spcAft>
          <a:spcPct val="0"/>
        </a:spcAft>
        <a:defRPr sz="3000">
          <a:solidFill>
            <a:srgbClr val="278EAA"/>
          </a:solidFill>
          <a:latin typeface="Arial" pitchFamily="34" charset="0"/>
        </a:defRPr>
      </a:lvl9pPr>
    </p:titleStyle>
    <p:bodyStyle>
      <a:lvl1pPr marL="342900" indent="-342900" algn="l" rtl="0" eaLnBrk="0" fontAlgn="base" hangingPunct="0">
        <a:spcBef>
          <a:spcPct val="20000"/>
        </a:spcBef>
        <a:spcAft>
          <a:spcPct val="0"/>
        </a:spcAft>
        <a:buClr>
          <a:srgbClr val="278EAA"/>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0.svg"/><Relationship Id="rId3" Type="http://schemas.openxmlformats.org/officeDocument/2006/relationships/image" Target="../media/image34.svg"/><Relationship Id="rId7" Type="http://schemas.openxmlformats.org/officeDocument/2006/relationships/image" Target="../media/image24.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8.svg"/><Relationship Id="rId5" Type="http://schemas.openxmlformats.org/officeDocument/2006/relationships/image" Target="../media/image36.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22.sv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Layout" Target="../diagrams/layout1.xml"/><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diagramData" Target="../diagrams/data1.xml"/><Relationship Id="rId2" Type="http://schemas.openxmlformats.org/officeDocument/2006/relationships/notesSlide" Target="../notesSlides/notesSlide5.xml"/><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After Hours Cardiac Rehabilitation</a:t>
            </a:r>
          </a:p>
        </p:txBody>
      </p:sp>
      <p:sp>
        <p:nvSpPr>
          <p:cNvPr id="3" name="Subtitle 2"/>
          <p:cNvSpPr>
            <a:spLocks noGrp="1"/>
          </p:cNvSpPr>
          <p:nvPr>
            <p:ph type="subTitle" idx="1"/>
          </p:nvPr>
        </p:nvSpPr>
        <p:spPr/>
        <p:txBody>
          <a:bodyPr/>
          <a:lstStyle/>
          <a:p>
            <a:r>
              <a:rPr lang="en-AU" dirty="0"/>
              <a:t>Meeting the needs of our younger patients</a:t>
            </a:r>
          </a:p>
        </p:txBody>
      </p:sp>
      <p:sp>
        <p:nvSpPr>
          <p:cNvPr id="4" name="Text Placeholder 3"/>
          <p:cNvSpPr>
            <a:spLocks noGrp="1"/>
          </p:cNvSpPr>
          <p:nvPr>
            <p:ph type="body" sz="quarter" idx="11"/>
          </p:nvPr>
        </p:nvSpPr>
        <p:spPr/>
        <p:txBody>
          <a:bodyPr/>
          <a:lstStyle/>
          <a:p>
            <a:r>
              <a:rPr lang="en-AU" dirty="0"/>
              <a:t>Princess Alexandra Hospital</a:t>
            </a:r>
          </a:p>
        </p:txBody>
      </p:sp>
      <p:sp>
        <p:nvSpPr>
          <p:cNvPr id="5" name="Text Placeholder 4"/>
          <p:cNvSpPr>
            <a:spLocks noGrp="1"/>
          </p:cNvSpPr>
          <p:nvPr>
            <p:ph type="body" sz="quarter" idx="12"/>
          </p:nvPr>
        </p:nvSpPr>
        <p:spPr/>
        <p:txBody>
          <a:bodyPr/>
          <a:lstStyle/>
          <a:p>
            <a:r>
              <a:rPr lang="en-AU" u="sng" dirty="0"/>
              <a:t>Emma </a:t>
            </a:r>
            <a:r>
              <a:rPr lang="en-AU" u="sng" dirty="0" err="1"/>
              <a:t>Mcglynn</a:t>
            </a:r>
            <a:endParaRPr lang="en-AU" u="sng" dirty="0"/>
          </a:p>
          <a:p>
            <a:r>
              <a:rPr lang="en-AU" dirty="0"/>
              <a:t>Mary Boyde, Robyn Peters, Ben Shea, Sharyn Furze, Rita Hwang</a:t>
            </a:r>
          </a:p>
        </p:txBody>
      </p:sp>
    </p:spTree>
    <p:extLst>
      <p:ext uri="{BB962C8B-B14F-4D97-AF65-F5344CB8AC3E}">
        <p14:creationId xmlns:p14="http://schemas.microsoft.com/office/powerpoint/2010/main" val="146538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0DB1-D542-4DE6-8948-ECB19B828EAD}"/>
              </a:ext>
            </a:extLst>
          </p:cNvPr>
          <p:cNvSpPr>
            <a:spLocks noGrp="1"/>
          </p:cNvSpPr>
          <p:nvPr>
            <p:ph type="title"/>
          </p:nvPr>
        </p:nvSpPr>
        <p:spPr/>
        <p:txBody>
          <a:bodyPr/>
          <a:lstStyle/>
          <a:p>
            <a:r>
              <a:rPr lang="en-AU" dirty="0"/>
              <a:t>And educational activities </a:t>
            </a:r>
          </a:p>
        </p:txBody>
      </p:sp>
      <p:pic>
        <p:nvPicPr>
          <p:cNvPr id="5" name="Content Placeholder 4">
            <a:extLst>
              <a:ext uri="{FF2B5EF4-FFF2-40B4-BE49-F238E27FC236}">
                <a16:creationId xmlns:a16="http://schemas.microsoft.com/office/drawing/2014/main" id="{4ED51ADE-4465-49FD-BBC3-B2794BEBF04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2060848"/>
            <a:ext cx="4104456" cy="3259129"/>
          </a:xfrm>
        </p:spPr>
      </p:pic>
      <p:pic>
        <p:nvPicPr>
          <p:cNvPr id="7" name="Picture 6">
            <a:extLst>
              <a:ext uri="{FF2B5EF4-FFF2-40B4-BE49-F238E27FC236}">
                <a16:creationId xmlns:a16="http://schemas.microsoft.com/office/drawing/2014/main" id="{25CFF770-76F4-43B9-AA82-963EA5FE1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6259" y="2075626"/>
            <a:ext cx="4747079" cy="3244351"/>
          </a:xfrm>
          <a:prstGeom prst="rect">
            <a:avLst/>
          </a:prstGeom>
        </p:spPr>
      </p:pic>
    </p:spTree>
    <p:extLst>
      <p:ext uri="{BB962C8B-B14F-4D97-AF65-F5344CB8AC3E}">
        <p14:creationId xmlns:p14="http://schemas.microsoft.com/office/powerpoint/2010/main" val="291857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AU" dirty="0"/>
              <a:t>Results</a:t>
            </a:r>
            <a:br>
              <a:rPr lang="en-AU" dirty="0"/>
            </a:br>
            <a:r>
              <a:rPr lang="en-AU" dirty="0"/>
              <a:t>	</a:t>
            </a:r>
          </a:p>
        </p:txBody>
      </p:sp>
      <p:sp>
        <p:nvSpPr>
          <p:cNvPr id="3" name="Content Placeholder 2"/>
          <p:cNvSpPr>
            <a:spLocks noGrp="1"/>
          </p:cNvSpPr>
          <p:nvPr>
            <p:ph idx="1"/>
          </p:nvPr>
        </p:nvSpPr>
        <p:spPr>
          <a:xfrm>
            <a:off x="395536" y="1412776"/>
            <a:ext cx="8229600" cy="4525963"/>
          </a:xfrm>
        </p:spPr>
        <p:txBody>
          <a:bodyPr/>
          <a:lstStyle/>
          <a:p>
            <a:r>
              <a:rPr lang="en-AU" dirty="0"/>
              <a:t>26 patients agreed to attend</a:t>
            </a:r>
          </a:p>
          <a:p>
            <a:r>
              <a:rPr lang="en-AU" dirty="0"/>
              <a:t>20 (77%) attended at least one class</a:t>
            </a:r>
          </a:p>
          <a:p>
            <a:r>
              <a:rPr lang="en-AU" dirty="0"/>
              <a:t>18 (90%) completed</a:t>
            </a:r>
          </a:p>
          <a:p>
            <a:pPr marL="0" indent="0">
              <a:buNone/>
            </a:pPr>
            <a:endParaRPr lang="en-AU" dirty="0"/>
          </a:p>
          <a:p>
            <a:pPr marL="0" indent="0">
              <a:buNone/>
            </a:pPr>
            <a:r>
              <a:rPr lang="en-AU" dirty="0"/>
              <a:t>Demographics:-</a:t>
            </a:r>
          </a:p>
          <a:p>
            <a:pPr marL="0" indent="0">
              <a:buNone/>
            </a:pPr>
            <a:endParaRPr lang="en-AU" sz="1000" dirty="0"/>
          </a:p>
        </p:txBody>
      </p:sp>
      <p:graphicFrame>
        <p:nvGraphicFramePr>
          <p:cNvPr id="4" name="Table 3">
            <a:extLst>
              <a:ext uri="{FF2B5EF4-FFF2-40B4-BE49-F238E27FC236}">
                <a16:creationId xmlns:a16="http://schemas.microsoft.com/office/drawing/2014/main" id="{EF1EBB4A-CC90-4882-A5AE-5D5C6D39D836}"/>
              </a:ext>
            </a:extLst>
          </p:cNvPr>
          <p:cNvGraphicFramePr>
            <a:graphicFrameLocks noGrp="1"/>
          </p:cNvGraphicFramePr>
          <p:nvPr>
            <p:extLst/>
          </p:nvPr>
        </p:nvGraphicFramePr>
        <p:xfrm>
          <a:off x="457200" y="3933056"/>
          <a:ext cx="7648364" cy="1651000"/>
        </p:xfrm>
        <a:graphic>
          <a:graphicData uri="http://schemas.openxmlformats.org/drawingml/2006/table">
            <a:tbl>
              <a:tblPr firstRow="1" bandRow="1">
                <a:tableStyleId>{5C22544A-7EE6-4342-B048-85BDC9FD1C3A}</a:tableStyleId>
              </a:tblPr>
              <a:tblGrid>
                <a:gridCol w="1810544">
                  <a:extLst>
                    <a:ext uri="{9D8B030D-6E8A-4147-A177-3AD203B41FA5}">
                      <a16:colId xmlns:a16="http://schemas.microsoft.com/office/drawing/2014/main" val="297843093"/>
                    </a:ext>
                  </a:extLst>
                </a:gridCol>
                <a:gridCol w="1872208">
                  <a:extLst>
                    <a:ext uri="{9D8B030D-6E8A-4147-A177-3AD203B41FA5}">
                      <a16:colId xmlns:a16="http://schemas.microsoft.com/office/drawing/2014/main" val="4005330946"/>
                    </a:ext>
                  </a:extLst>
                </a:gridCol>
                <a:gridCol w="2160240">
                  <a:extLst>
                    <a:ext uri="{9D8B030D-6E8A-4147-A177-3AD203B41FA5}">
                      <a16:colId xmlns:a16="http://schemas.microsoft.com/office/drawing/2014/main" val="2030967344"/>
                    </a:ext>
                  </a:extLst>
                </a:gridCol>
                <a:gridCol w="1805372">
                  <a:extLst>
                    <a:ext uri="{9D8B030D-6E8A-4147-A177-3AD203B41FA5}">
                      <a16:colId xmlns:a16="http://schemas.microsoft.com/office/drawing/2014/main" val="2431941432"/>
                    </a:ext>
                  </a:extLst>
                </a:gridCol>
              </a:tblGrid>
              <a:tr h="370840">
                <a:tc>
                  <a:txBody>
                    <a:bodyPr/>
                    <a:lstStyle/>
                    <a:p>
                      <a:endParaRPr lang="en-AU" dirty="0"/>
                    </a:p>
                  </a:txBody>
                  <a:tcPr/>
                </a:tc>
                <a:tc>
                  <a:txBody>
                    <a:bodyPr/>
                    <a:lstStyle/>
                    <a:p>
                      <a:r>
                        <a:rPr lang="en-AU" dirty="0"/>
                        <a:t>After Hours group</a:t>
                      </a:r>
                    </a:p>
                  </a:txBody>
                  <a:tcPr/>
                </a:tc>
                <a:tc>
                  <a:txBody>
                    <a:bodyPr/>
                    <a:lstStyle/>
                    <a:p>
                      <a:r>
                        <a:rPr lang="en-AU" dirty="0"/>
                        <a:t>Business hours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P-value</a:t>
                      </a:r>
                    </a:p>
                  </a:txBody>
                  <a:tcPr/>
                </a:tc>
                <a:extLst>
                  <a:ext uri="{0D108BD9-81ED-4DB2-BD59-A6C34878D82A}">
                    <a16:rowId xmlns:a16="http://schemas.microsoft.com/office/drawing/2014/main" val="471085845"/>
                  </a:ext>
                </a:extLst>
              </a:tr>
              <a:tr h="370840">
                <a:tc>
                  <a:txBody>
                    <a:bodyPr/>
                    <a:lstStyle/>
                    <a:p>
                      <a:r>
                        <a:rPr lang="en-AU" dirty="0"/>
                        <a:t>Age, mean (SD)</a:t>
                      </a:r>
                      <a:r>
                        <a:rPr lang="en-AU" sz="1800" dirty="0"/>
                        <a:t> years</a:t>
                      </a:r>
                      <a:endParaRPr lang="en-AU" dirty="0"/>
                    </a:p>
                  </a:txBody>
                  <a:tcPr/>
                </a:tc>
                <a:tc>
                  <a:txBody>
                    <a:bodyPr/>
                    <a:lstStyle/>
                    <a:p>
                      <a:r>
                        <a:rPr lang="en-AU" sz="1800" dirty="0"/>
                        <a:t>53 (9.5)</a:t>
                      </a:r>
                      <a:endParaRPr lang="en-AU" dirty="0"/>
                    </a:p>
                  </a:txBody>
                  <a:tcPr/>
                </a:tc>
                <a:tc>
                  <a:txBody>
                    <a:bodyPr/>
                    <a:lstStyle/>
                    <a:p>
                      <a:r>
                        <a:rPr lang="en-AU" dirty="0"/>
                        <a:t>62 (11.1)</a:t>
                      </a:r>
                    </a:p>
                  </a:txBody>
                  <a:tcPr/>
                </a:tc>
                <a:tc>
                  <a:txBody>
                    <a:bodyPr/>
                    <a:lstStyle/>
                    <a:p>
                      <a:r>
                        <a:rPr lang="en-AU" dirty="0"/>
                        <a:t>0.0008*</a:t>
                      </a:r>
                    </a:p>
                  </a:txBody>
                  <a:tcPr/>
                </a:tc>
                <a:extLst>
                  <a:ext uri="{0D108BD9-81ED-4DB2-BD59-A6C34878D82A}">
                    <a16:rowId xmlns:a16="http://schemas.microsoft.com/office/drawing/2014/main" val="2693524684"/>
                  </a:ext>
                </a:extLst>
              </a:tr>
              <a:tr h="370840">
                <a:tc>
                  <a:txBody>
                    <a:bodyPr/>
                    <a:lstStyle/>
                    <a:p>
                      <a:r>
                        <a:rPr lang="en-AU" dirty="0"/>
                        <a:t>Male, %</a:t>
                      </a:r>
                    </a:p>
                  </a:txBody>
                  <a:tcPr/>
                </a:tc>
                <a:tc>
                  <a:txBody>
                    <a:bodyPr/>
                    <a:lstStyle/>
                    <a:p>
                      <a:r>
                        <a:rPr lang="en-AU" dirty="0"/>
                        <a:t>91</a:t>
                      </a:r>
                    </a:p>
                  </a:txBody>
                  <a:tcPr/>
                </a:tc>
                <a:tc>
                  <a:txBody>
                    <a:bodyPr/>
                    <a:lstStyle/>
                    <a:p>
                      <a:r>
                        <a:rPr lang="en-AU" dirty="0"/>
                        <a:t>72</a:t>
                      </a:r>
                    </a:p>
                  </a:txBody>
                  <a:tcPr/>
                </a:tc>
                <a:tc>
                  <a:txBody>
                    <a:bodyPr/>
                    <a:lstStyle/>
                    <a:p>
                      <a:endParaRPr lang="en-AU" dirty="0"/>
                    </a:p>
                  </a:txBody>
                  <a:tcPr/>
                </a:tc>
                <a:extLst>
                  <a:ext uri="{0D108BD9-81ED-4DB2-BD59-A6C34878D82A}">
                    <a16:rowId xmlns:a16="http://schemas.microsoft.com/office/drawing/2014/main" val="2287630674"/>
                  </a:ext>
                </a:extLst>
              </a:tr>
            </a:tbl>
          </a:graphicData>
        </a:graphic>
      </p:graphicFrame>
      <p:sp>
        <p:nvSpPr>
          <p:cNvPr id="5" name="Rectangle 4">
            <a:extLst>
              <a:ext uri="{FF2B5EF4-FFF2-40B4-BE49-F238E27FC236}">
                <a16:creationId xmlns:a16="http://schemas.microsoft.com/office/drawing/2014/main" id="{5A00AEE8-ABC6-482C-BA4A-07F10A8346C9}"/>
              </a:ext>
            </a:extLst>
          </p:cNvPr>
          <p:cNvSpPr/>
          <p:nvPr/>
        </p:nvSpPr>
        <p:spPr>
          <a:xfrm>
            <a:off x="2092320" y="5629683"/>
            <a:ext cx="437812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70% Vs 30% </a:t>
            </a:r>
          </a:p>
        </p:txBody>
      </p:sp>
      <p:sp>
        <p:nvSpPr>
          <p:cNvPr id="6" name="TextBox 5">
            <a:extLst>
              <a:ext uri="{FF2B5EF4-FFF2-40B4-BE49-F238E27FC236}">
                <a16:creationId xmlns:a16="http://schemas.microsoft.com/office/drawing/2014/main" id="{76290585-1AF5-4EFA-9A00-41601B35EDF4}"/>
              </a:ext>
            </a:extLst>
          </p:cNvPr>
          <p:cNvSpPr txBox="1"/>
          <p:nvPr/>
        </p:nvSpPr>
        <p:spPr>
          <a:xfrm>
            <a:off x="6156176" y="5805264"/>
            <a:ext cx="314267" cy="646331"/>
          </a:xfrm>
          <a:prstGeom prst="rect">
            <a:avLst/>
          </a:prstGeom>
          <a:noFill/>
        </p:spPr>
        <p:txBody>
          <a:bodyPr wrap="square" rtlCol="0">
            <a:spAutoFit/>
          </a:bodyPr>
          <a:lstStyle/>
          <a:p>
            <a:r>
              <a:rPr lang="en-AU" baseline="30000" dirty="0"/>
              <a:t>8</a:t>
            </a:r>
          </a:p>
          <a:p>
            <a:endParaRPr lang="en-AU" baseline="30000" dirty="0"/>
          </a:p>
          <a:p>
            <a:endParaRPr lang="en-AU" baseline="30000" dirty="0"/>
          </a:p>
        </p:txBody>
      </p:sp>
      <p:sp>
        <p:nvSpPr>
          <p:cNvPr id="7" name="TextBox 6">
            <a:extLst>
              <a:ext uri="{FF2B5EF4-FFF2-40B4-BE49-F238E27FC236}">
                <a16:creationId xmlns:a16="http://schemas.microsoft.com/office/drawing/2014/main" id="{3735E389-CEAC-4B2D-A8B7-3094A55A4303}"/>
              </a:ext>
            </a:extLst>
          </p:cNvPr>
          <p:cNvSpPr txBox="1"/>
          <p:nvPr/>
        </p:nvSpPr>
        <p:spPr>
          <a:xfrm>
            <a:off x="1691680" y="6405429"/>
            <a:ext cx="5472608" cy="646331"/>
          </a:xfrm>
          <a:prstGeom prst="rect">
            <a:avLst/>
          </a:prstGeom>
          <a:noFill/>
        </p:spPr>
        <p:txBody>
          <a:bodyPr wrap="square" rtlCol="0">
            <a:spAutoFit/>
          </a:bodyPr>
          <a:lstStyle/>
          <a:p>
            <a:r>
              <a:rPr lang="en-AU" dirty="0"/>
              <a:t>Hawkes, A.L et al, 20019, </a:t>
            </a:r>
            <a:r>
              <a:rPr lang="en-AU" i="1" dirty="0"/>
              <a:t>BMC Cardiovasc </a:t>
            </a:r>
            <a:r>
              <a:rPr lang="en-AU" i="1" dirty="0" err="1"/>
              <a:t>Disord</a:t>
            </a:r>
            <a:endParaRPr lang="en-AU" dirty="0"/>
          </a:p>
          <a:p>
            <a:endParaRPr lang="en-AU" dirty="0"/>
          </a:p>
        </p:txBody>
      </p:sp>
    </p:spTree>
    <p:extLst>
      <p:ext uri="{BB962C8B-B14F-4D97-AF65-F5344CB8AC3E}">
        <p14:creationId xmlns:p14="http://schemas.microsoft.com/office/powerpoint/2010/main" val="22943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A63C-00AE-4BFC-97AB-CD046333FDBF}"/>
              </a:ext>
            </a:extLst>
          </p:cNvPr>
          <p:cNvSpPr>
            <a:spLocks noGrp="1"/>
          </p:cNvSpPr>
          <p:nvPr>
            <p:ph type="title"/>
          </p:nvPr>
        </p:nvSpPr>
        <p:spPr/>
        <p:txBody>
          <a:bodyPr/>
          <a:lstStyle/>
          <a:p>
            <a:r>
              <a:rPr lang="en-AU" dirty="0"/>
              <a:t>Results </a:t>
            </a:r>
          </a:p>
        </p:txBody>
      </p:sp>
      <p:graphicFrame>
        <p:nvGraphicFramePr>
          <p:cNvPr id="10" name="Content Placeholder 9">
            <a:extLst>
              <a:ext uri="{FF2B5EF4-FFF2-40B4-BE49-F238E27FC236}">
                <a16:creationId xmlns:a16="http://schemas.microsoft.com/office/drawing/2014/main" id="{B3807510-6624-467F-8DEF-ABC50564BC21}"/>
              </a:ext>
            </a:extLst>
          </p:cNvPr>
          <p:cNvGraphicFramePr>
            <a:graphicFrameLocks noGrp="1"/>
          </p:cNvGraphicFramePr>
          <p:nvPr>
            <p:ph idx="1"/>
            <p:extLst/>
          </p:nvPr>
        </p:nvGraphicFramePr>
        <p:xfrm>
          <a:off x="457200" y="1600200"/>
          <a:ext cx="8435279" cy="4205064"/>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3202785264"/>
                    </a:ext>
                  </a:extLst>
                </a:gridCol>
                <a:gridCol w="1800200">
                  <a:extLst>
                    <a:ext uri="{9D8B030D-6E8A-4147-A177-3AD203B41FA5}">
                      <a16:colId xmlns:a16="http://schemas.microsoft.com/office/drawing/2014/main" val="4042138996"/>
                    </a:ext>
                  </a:extLst>
                </a:gridCol>
                <a:gridCol w="1733313">
                  <a:extLst>
                    <a:ext uri="{9D8B030D-6E8A-4147-A177-3AD203B41FA5}">
                      <a16:colId xmlns:a16="http://schemas.microsoft.com/office/drawing/2014/main" val="1527830298"/>
                    </a:ext>
                  </a:extLst>
                </a:gridCol>
                <a:gridCol w="1651063">
                  <a:extLst>
                    <a:ext uri="{9D8B030D-6E8A-4147-A177-3AD203B41FA5}">
                      <a16:colId xmlns:a16="http://schemas.microsoft.com/office/drawing/2014/main" val="119320013"/>
                    </a:ext>
                  </a:extLst>
                </a:gridCol>
                <a:gridCol w="1512167">
                  <a:extLst>
                    <a:ext uri="{9D8B030D-6E8A-4147-A177-3AD203B41FA5}">
                      <a16:colId xmlns:a16="http://schemas.microsoft.com/office/drawing/2014/main" val="1160337834"/>
                    </a:ext>
                  </a:extLst>
                </a:gridCol>
              </a:tblGrid>
              <a:tr h="1134057">
                <a:tc>
                  <a:txBody>
                    <a:bodyPr/>
                    <a:lstStyle/>
                    <a:p>
                      <a:r>
                        <a:rPr lang="en-AU" dirty="0"/>
                        <a:t>Within group difference</a:t>
                      </a:r>
                    </a:p>
                  </a:txBody>
                  <a:tcPr/>
                </a:tc>
                <a:tc>
                  <a:txBody>
                    <a:bodyPr/>
                    <a:lstStyle/>
                    <a:p>
                      <a:r>
                        <a:rPr lang="en-AU" dirty="0"/>
                        <a:t>Baseline mean</a:t>
                      </a:r>
                    </a:p>
                  </a:txBody>
                  <a:tcPr/>
                </a:tc>
                <a:tc>
                  <a:txBody>
                    <a:bodyPr/>
                    <a:lstStyle/>
                    <a:p>
                      <a:r>
                        <a:rPr lang="en-AU" dirty="0"/>
                        <a:t>12 week mean </a:t>
                      </a:r>
                    </a:p>
                  </a:txBody>
                  <a:tcPr/>
                </a:tc>
                <a:tc>
                  <a:txBody>
                    <a:bodyPr/>
                    <a:lstStyle/>
                    <a:p>
                      <a:r>
                        <a:rPr lang="en-AU" dirty="0"/>
                        <a:t>Mean improvement</a:t>
                      </a:r>
                    </a:p>
                  </a:txBody>
                  <a:tcPr/>
                </a:tc>
                <a:tc>
                  <a:txBody>
                    <a:bodyPr/>
                    <a:lstStyle/>
                    <a:p>
                      <a:r>
                        <a:rPr lang="en-AU" dirty="0"/>
                        <a:t>P-value</a:t>
                      </a:r>
                    </a:p>
                  </a:txBody>
                  <a:tcPr/>
                </a:tc>
                <a:extLst>
                  <a:ext uri="{0D108BD9-81ED-4DB2-BD59-A6C34878D82A}">
                    <a16:rowId xmlns:a16="http://schemas.microsoft.com/office/drawing/2014/main" val="1178289711"/>
                  </a:ext>
                </a:extLst>
              </a:tr>
              <a:tr h="645650">
                <a:tc>
                  <a:txBody>
                    <a:bodyPr/>
                    <a:lstStyle/>
                    <a:p>
                      <a:r>
                        <a:rPr lang="en-AU" dirty="0"/>
                        <a:t>6MWT</a:t>
                      </a:r>
                    </a:p>
                    <a:p>
                      <a:r>
                        <a:rPr lang="en-AU" dirty="0"/>
                        <a:t>(meters)</a:t>
                      </a:r>
                    </a:p>
                  </a:txBody>
                  <a:tcPr/>
                </a:tc>
                <a:tc>
                  <a:txBody>
                    <a:bodyPr/>
                    <a:lstStyle/>
                    <a:p>
                      <a:r>
                        <a:rPr lang="en-AU" dirty="0"/>
                        <a:t>522</a:t>
                      </a:r>
                    </a:p>
                  </a:txBody>
                  <a:tcPr/>
                </a:tc>
                <a:tc>
                  <a:txBody>
                    <a:bodyPr/>
                    <a:lstStyle/>
                    <a:p>
                      <a:r>
                        <a:rPr lang="en-AU" dirty="0"/>
                        <a:t>586</a:t>
                      </a:r>
                    </a:p>
                  </a:txBody>
                  <a:tcPr/>
                </a:tc>
                <a:tc>
                  <a:txBody>
                    <a:bodyPr/>
                    <a:lstStyle/>
                    <a:p>
                      <a:r>
                        <a:rPr lang="en-AU" dirty="0"/>
                        <a:t>+ 64</a:t>
                      </a:r>
                    </a:p>
                  </a:txBody>
                  <a:tcPr/>
                </a:tc>
                <a:tc>
                  <a:txBody>
                    <a:bodyPr/>
                    <a:lstStyle/>
                    <a:p>
                      <a:r>
                        <a:rPr lang="en-AU" dirty="0"/>
                        <a:t>0.0005*</a:t>
                      </a:r>
                    </a:p>
                  </a:txBody>
                  <a:tcPr/>
                </a:tc>
                <a:extLst>
                  <a:ext uri="{0D108BD9-81ED-4DB2-BD59-A6C34878D82A}">
                    <a16:rowId xmlns:a16="http://schemas.microsoft.com/office/drawing/2014/main" val="3423288187"/>
                  </a:ext>
                </a:extLst>
              </a:tr>
              <a:tr h="1134057">
                <a:tc>
                  <a:txBody>
                    <a:bodyPr/>
                    <a:lstStyle/>
                    <a:p>
                      <a:r>
                        <a:rPr lang="en-AU" dirty="0"/>
                        <a:t>Total Cholesterol (</a:t>
                      </a:r>
                      <a:r>
                        <a:rPr lang="en-AU" dirty="0" err="1"/>
                        <a:t>mmol</a:t>
                      </a:r>
                      <a:r>
                        <a:rPr lang="en-AU" dirty="0"/>
                        <a:t>/L)</a:t>
                      </a:r>
                    </a:p>
                  </a:txBody>
                  <a:tcPr/>
                </a:tc>
                <a:tc>
                  <a:txBody>
                    <a:bodyPr/>
                    <a:lstStyle/>
                    <a:p>
                      <a:r>
                        <a:rPr lang="en-AU" dirty="0"/>
                        <a:t>5.22</a:t>
                      </a:r>
                    </a:p>
                  </a:txBody>
                  <a:tcPr/>
                </a:tc>
                <a:tc>
                  <a:txBody>
                    <a:bodyPr/>
                    <a:lstStyle/>
                    <a:p>
                      <a:r>
                        <a:rPr lang="en-AU" dirty="0"/>
                        <a:t>3.46</a:t>
                      </a:r>
                    </a:p>
                  </a:txBody>
                  <a:tcPr/>
                </a:tc>
                <a:tc>
                  <a:txBody>
                    <a:bodyPr/>
                    <a:lstStyle/>
                    <a:p>
                      <a:r>
                        <a:rPr lang="en-AU" dirty="0"/>
                        <a:t>-1.74</a:t>
                      </a:r>
                    </a:p>
                  </a:txBody>
                  <a:tcPr/>
                </a:tc>
                <a:tc>
                  <a:txBody>
                    <a:bodyPr/>
                    <a:lstStyle/>
                    <a:p>
                      <a:r>
                        <a:rPr lang="en-AU" dirty="0"/>
                        <a:t>0.0019*</a:t>
                      </a:r>
                    </a:p>
                  </a:txBody>
                  <a:tcPr/>
                </a:tc>
                <a:extLst>
                  <a:ext uri="{0D108BD9-81ED-4DB2-BD59-A6C34878D82A}">
                    <a16:rowId xmlns:a16="http://schemas.microsoft.com/office/drawing/2014/main" val="4204473587"/>
                  </a:ext>
                </a:extLst>
              </a:tr>
              <a:tr h="645650">
                <a:tc>
                  <a:txBody>
                    <a:bodyPr/>
                    <a:lstStyle/>
                    <a:p>
                      <a:r>
                        <a:rPr lang="en-AU" dirty="0"/>
                        <a:t>LDL (</a:t>
                      </a:r>
                      <a:r>
                        <a:rPr lang="en-AU" dirty="0" err="1"/>
                        <a:t>mmol</a:t>
                      </a:r>
                      <a:r>
                        <a:rPr lang="en-AU" dirty="0"/>
                        <a:t>/L)</a:t>
                      </a:r>
                    </a:p>
                  </a:txBody>
                  <a:tcPr/>
                </a:tc>
                <a:tc>
                  <a:txBody>
                    <a:bodyPr/>
                    <a:lstStyle/>
                    <a:p>
                      <a:r>
                        <a:rPr lang="en-AU" dirty="0"/>
                        <a:t>3.45</a:t>
                      </a:r>
                    </a:p>
                  </a:txBody>
                  <a:tcPr/>
                </a:tc>
                <a:tc>
                  <a:txBody>
                    <a:bodyPr/>
                    <a:lstStyle/>
                    <a:p>
                      <a:r>
                        <a:rPr lang="en-AU" dirty="0"/>
                        <a:t>1.82</a:t>
                      </a:r>
                    </a:p>
                  </a:txBody>
                  <a:tcPr/>
                </a:tc>
                <a:tc>
                  <a:txBody>
                    <a:bodyPr/>
                    <a:lstStyle/>
                    <a:p>
                      <a:r>
                        <a:rPr lang="en-AU" dirty="0"/>
                        <a:t>-1.63</a:t>
                      </a:r>
                    </a:p>
                  </a:txBody>
                  <a:tcPr/>
                </a:tc>
                <a:tc>
                  <a:txBody>
                    <a:bodyPr/>
                    <a:lstStyle/>
                    <a:p>
                      <a:r>
                        <a:rPr lang="en-AU" dirty="0"/>
                        <a:t>0.0002*</a:t>
                      </a:r>
                    </a:p>
                  </a:txBody>
                  <a:tcPr/>
                </a:tc>
                <a:extLst>
                  <a:ext uri="{0D108BD9-81ED-4DB2-BD59-A6C34878D82A}">
                    <a16:rowId xmlns:a16="http://schemas.microsoft.com/office/drawing/2014/main" val="2503379947"/>
                  </a:ext>
                </a:extLst>
              </a:tr>
              <a:tr h="645650">
                <a:tc>
                  <a:txBody>
                    <a:bodyPr/>
                    <a:lstStyle/>
                    <a:p>
                      <a:r>
                        <a:rPr lang="en-AU" dirty="0"/>
                        <a:t>Weight (BMI)</a:t>
                      </a:r>
                    </a:p>
                  </a:txBody>
                  <a:tcPr/>
                </a:tc>
                <a:tc>
                  <a:txBody>
                    <a:bodyPr/>
                    <a:lstStyle/>
                    <a:p>
                      <a:r>
                        <a:rPr lang="en-AU" dirty="0"/>
                        <a:t>30.65</a:t>
                      </a:r>
                    </a:p>
                  </a:txBody>
                  <a:tcPr/>
                </a:tc>
                <a:tc>
                  <a:txBody>
                    <a:bodyPr/>
                    <a:lstStyle/>
                    <a:p>
                      <a:r>
                        <a:rPr lang="en-AU" dirty="0"/>
                        <a:t>30.31</a:t>
                      </a:r>
                    </a:p>
                  </a:txBody>
                  <a:tcPr/>
                </a:tc>
                <a:tc>
                  <a:txBody>
                    <a:bodyPr/>
                    <a:lstStyle/>
                    <a:p>
                      <a:r>
                        <a:rPr lang="en-AU" dirty="0"/>
                        <a:t>-0.34</a:t>
                      </a:r>
                    </a:p>
                  </a:txBody>
                  <a:tcPr/>
                </a:tc>
                <a:tc>
                  <a:txBody>
                    <a:bodyPr/>
                    <a:lstStyle/>
                    <a:p>
                      <a:r>
                        <a:rPr lang="en-AU" dirty="0"/>
                        <a:t>0.1402</a:t>
                      </a:r>
                    </a:p>
                  </a:txBody>
                  <a:tcPr/>
                </a:tc>
                <a:extLst>
                  <a:ext uri="{0D108BD9-81ED-4DB2-BD59-A6C34878D82A}">
                    <a16:rowId xmlns:a16="http://schemas.microsoft.com/office/drawing/2014/main" val="3624007415"/>
                  </a:ext>
                </a:extLst>
              </a:tr>
            </a:tbl>
          </a:graphicData>
        </a:graphic>
      </p:graphicFrame>
      <p:sp>
        <p:nvSpPr>
          <p:cNvPr id="3" name="TextBox 2">
            <a:extLst>
              <a:ext uri="{FF2B5EF4-FFF2-40B4-BE49-F238E27FC236}">
                <a16:creationId xmlns:a16="http://schemas.microsoft.com/office/drawing/2014/main" id="{550D8609-7DD9-4ED1-A7AF-1566265DBCB7}"/>
              </a:ext>
            </a:extLst>
          </p:cNvPr>
          <p:cNvSpPr txBox="1"/>
          <p:nvPr/>
        </p:nvSpPr>
        <p:spPr>
          <a:xfrm>
            <a:off x="323528" y="6275585"/>
            <a:ext cx="4474840" cy="307777"/>
          </a:xfrm>
          <a:prstGeom prst="rect">
            <a:avLst/>
          </a:prstGeom>
          <a:noFill/>
        </p:spPr>
        <p:txBody>
          <a:bodyPr wrap="square" rtlCol="0">
            <a:spAutoFit/>
          </a:bodyPr>
          <a:lstStyle/>
          <a:p>
            <a:r>
              <a:rPr lang="en-AU" sz="1400" dirty="0"/>
              <a:t>* statistically significant</a:t>
            </a:r>
          </a:p>
        </p:txBody>
      </p:sp>
    </p:spTree>
    <p:extLst>
      <p:ext uri="{BB962C8B-B14F-4D97-AF65-F5344CB8AC3E}">
        <p14:creationId xmlns:p14="http://schemas.microsoft.com/office/powerpoint/2010/main" val="4150782451"/>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A63C-00AE-4BFC-97AB-CD046333FDBF}"/>
              </a:ext>
            </a:extLst>
          </p:cNvPr>
          <p:cNvSpPr>
            <a:spLocks noGrp="1"/>
          </p:cNvSpPr>
          <p:nvPr>
            <p:ph type="title"/>
          </p:nvPr>
        </p:nvSpPr>
        <p:spPr/>
        <p:txBody>
          <a:bodyPr/>
          <a:lstStyle/>
          <a:p>
            <a:r>
              <a:rPr lang="en-AU" dirty="0"/>
              <a:t>Results </a:t>
            </a:r>
          </a:p>
        </p:txBody>
      </p:sp>
      <p:graphicFrame>
        <p:nvGraphicFramePr>
          <p:cNvPr id="10" name="Content Placeholder 9">
            <a:extLst>
              <a:ext uri="{FF2B5EF4-FFF2-40B4-BE49-F238E27FC236}">
                <a16:creationId xmlns:a16="http://schemas.microsoft.com/office/drawing/2014/main" id="{B3807510-6624-467F-8DEF-ABC50564BC21}"/>
              </a:ext>
            </a:extLst>
          </p:cNvPr>
          <p:cNvGraphicFramePr>
            <a:graphicFrameLocks noGrp="1"/>
          </p:cNvGraphicFramePr>
          <p:nvPr>
            <p:ph idx="1"/>
            <p:extLst/>
          </p:nvPr>
        </p:nvGraphicFramePr>
        <p:xfrm>
          <a:off x="457200" y="1600200"/>
          <a:ext cx="8435279" cy="4205064"/>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3202785264"/>
                    </a:ext>
                  </a:extLst>
                </a:gridCol>
                <a:gridCol w="1800200">
                  <a:extLst>
                    <a:ext uri="{9D8B030D-6E8A-4147-A177-3AD203B41FA5}">
                      <a16:colId xmlns:a16="http://schemas.microsoft.com/office/drawing/2014/main" val="4042138996"/>
                    </a:ext>
                  </a:extLst>
                </a:gridCol>
                <a:gridCol w="1733313">
                  <a:extLst>
                    <a:ext uri="{9D8B030D-6E8A-4147-A177-3AD203B41FA5}">
                      <a16:colId xmlns:a16="http://schemas.microsoft.com/office/drawing/2014/main" val="1527830298"/>
                    </a:ext>
                  </a:extLst>
                </a:gridCol>
                <a:gridCol w="1651063">
                  <a:extLst>
                    <a:ext uri="{9D8B030D-6E8A-4147-A177-3AD203B41FA5}">
                      <a16:colId xmlns:a16="http://schemas.microsoft.com/office/drawing/2014/main" val="119320013"/>
                    </a:ext>
                  </a:extLst>
                </a:gridCol>
                <a:gridCol w="1512167">
                  <a:extLst>
                    <a:ext uri="{9D8B030D-6E8A-4147-A177-3AD203B41FA5}">
                      <a16:colId xmlns:a16="http://schemas.microsoft.com/office/drawing/2014/main" val="1160337834"/>
                    </a:ext>
                  </a:extLst>
                </a:gridCol>
              </a:tblGrid>
              <a:tr h="1134057">
                <a:tc>
                  <a:txBody>
                    <a:bodyPr/>
                    <a:lstStyle/>
                    <a:p>
                      <a:r>
                        <a:rPr lang="en-AU" dirty="0"/>
                        <a:t>Within group difference</a:t>
                      </a:r>
                    </a:p>
                  </a:txBody>
                  <a:tcPr/>
                </a:tc>
                <a:tc>
                  <a:txBody>
                    <a:bodyPr/>
                    <a:lstStyle/>
                    <a:p>
                      <a:r>
                        <a:rPr lang="en-AU" dirty="0"/>
                        <a:t>Baseline mean</a:t>
                      </a:r>
                    </a:p>
                  </a:txBody>
                  <a:tcPr/>
                </a:tc>
                <a:tc>
                  <a:txBody>
                    <a:bodyPr/>
                    <a:lstStyle/>
                    <a:p>
                      <a:r>
                        <a:rPr lang="en-AU" dirty="0"/>
                        <a:t>12 week mean </a:t>
                      </a:r>
                    </a:p>
                  </a:txBody>
                  <a:tcPr/>
                </a:tc>
                <a:tc>
                  <a:txBody>
                    <a:bodyPr/>
                    <a:lstStyle/>
                    <a:p>
                      <a:r>
                        <a:rPr lang="en-AU" dirty="0"/>
                        <a:t>Mean improvement</a:t>
                      </a:r>
                    </a:p>
                  </a:txBody>
                  <a:tcPr/>
                </a:tc>
                <a:tc>
                  <a:txBody>
                    <a:bodyPr/>
                    <a:lstStyle/>
                    <a:p>
                      <a:r>
                        <a:rPr lang="en-AU" dirty="0"/>
                        <a:t>P-value</a:t>
                      </a:r>
                    </a:p>
                  </a:txBody>
                  <a:tcPr/>
                </a:tc>
                <a:extLst>
                  <a:ext uri="{0D108BD9-81ED-4DB2-BD59-A6C34878D82A}">
                    <a16:rowId xmlns:a16="http://schemas.microsoft.com/office/drawing/2014/main" val="1178289711"/>
                  </a:ext>
                </a:extLst>
              </a:tr>
              <a:tr h="645650">
                <a:tc>
                  <a:txBody>
                    <a:bodyPr/>
                    <a:lstStyle/>
                    <a:p>
                      <a:r>
                        <a:rPr lang="en-AU" dirty="0"/>
                        <a:t>6MWT</a:t>
                      </a:r>
                    </a:p>
                    <a:p>
                      <a:r>
                        <a:rPr lang="en-AU" dirty="0"/>
                        <a:t>(meters)</a:t>
                      </a:r>
                    </a:p>
                  </a:txBody>
                  <a:tcPr/>
                </a:tc>
                <a:tc>
                  <a:txBody>
                    <a:bodyPr/>
                    <a:lstStyle/>
                    <a:p>
                      <a:r>
                        <a:rPr lang="en-AU" dirty="0"/>
                        <a:t>522</a:t>
                      </a:r>
                    </a:p>
                  </a:txBody>
                  <a:tcPr/>
                </a:tc>
                <a:tc>
                  <a:txBody>
                    <a:bodyPr/>
                    <a:lstStyle/>
                    <a:p>
                      <a:r>
                        <a:rPr lang="en-AU" dirty="0"/>
                        <a:t>586</a:t>
                      </a:r>
                    </a:p>
                  </a:txBody>
                  <a:tcPr/>
                </a:tc>
                <a:tc>
                  <a:txBody>
                    <a:bodyPr/>
                    <a:lstStyle/>
                    <a:p>
                      <a:r>
                        <a:rPr lang="en-AU" dirty="0"/>
                        <a:t>+ 64</a:t>
                      </a:r>
                    </a:p>
                  </a:txBody>
                  <a:tcPr/>
                </a:tc>
                <a:tc>
                  <a:txBody>
                    <a:bodyPr/>
                    <a:lstStyle/>
                    <a:p>
                      <a:r>
                        <a:rPr lang="en-AU" dirty="0"/>
                        <a:t>0.0005*</a:t>
                      </a:r>
                    </a:p>
                  </a:txBody>
                  <a:tcPr/>
                </a:tc>
                <a:extLst>
                  <a:ext uri="{0D108BD9-81ED-4DB2-BD59-A6C34878D82A}">
                    <a16:rowId xmlns:a16="http://schemas.microsoft.com/office/drawing/2014/main" val="3423288187"/>
                  </a:ext>
                </a:extLst>
              </a:tr>
              <a:tr h="1134057">
                <a:tc>
                  <a:txBody>
                    <a:bodyPr/>
                    <a:lstStyle/>
                    <a:p>
                      <a:r>
                        <a:rPr lang="en-AU" dirty="0"/>
                        <a:t>Total Cholesterol (</a:t>
                      </a:r>
                      <a:r>
                        <a:rPr lang="en-AU" dirty="0" err="1"/>
                        <a:t>mmol</a:t>
                      </a:r>
                      <a:r>
                        <a:rPr lang="en-AU" dirty="0"/>
                        <a:t>/L)</a:t>
                      </a:r>
                    </a:p>
                  </a:txBody>
                  <a:tcPr/>
                </a:tc>
                <a:tc>
                  <a:txBody>
                    <a:bodyPr/>
                    <a:lstStyle/>
                    <a:p>
                      <a:r>
                        <a:rPr lang="en-AU" dirty="0"/>
                        <a:t>5.22</a:t>
                      </a:r>
                    </a:p>
                  </a:txBody>
                  <a:tcPr/>
                </a:tc>
                <a:tc>
                  <a:txBody>
                    <a:bodyPr/>
                    <a:lstStyle/>
                    <a:p>
                      <a:r>
                        <a:rPr lang="en-AU" dirty="0"/>
                        <a:t>3.46</a:t>
                      </a:r>
                    </a:p>
                  </a:txBody>
                  <a:tcPr/>
                </a:tc>
                <a:tc>
                  <a:txBody>
                    <a:bodyPr/>
                    <a:lstStyle/>
                    <a:p>
                      <a:r>
                        <a:rPr lang="en-AU" dirty="0"/>
                        <a:t>-1.74</a:t>
                      </a:r>
                    </a:p>
                  </a:txBody>
                  <a:tcPr/>
                </a:tc>
                <a:tc>
                  <a:txBody>
                    <a:bodyPr/>
                    <a:lstStyle/>
                    <a:p>
                      <a:r>
                        <a:rPr lang="en-AU" dirty="0"/>
                        <a:t>0.0019*</a:t>
                      </a:r>
                    </a:p>
                  </a:txBody>
                  <a:tcPr/>
                </a:tc>
                <a:extLst>
                  <a:ext uri="{0D108BD9-81ED-4DB2-BD59-A6C34878D82A}">
                    <a16:rowId xmlns:a16="http://schemas.microsoft.com/office/drawing/2014/main" val="4204473587"/>
                  </a:ext>
                </a:extLst>
              </a:tr>
              <a:tr h="645650">
                <a:tc>
                  <a:txBody>
                    <a:bodyPr/>
                    <a:lstStyle/>
                    <a:p>
                      <a:r>
                        <a:rPr lang="en-AU" dirty="0"/>
                        <a:t>LDL (</a:t>
                      </a:r>
                      <a:r>
                        <a:rPr lang="en-AU" dirty="0" err="1"/>
                        <a:t>mmol</a:t>
                      </a:r>
                      <a:r>
                        <a:rPr lang="en-AU" dirty="0"/>
                        <a:t>/L)</a:t>
                      </a:r>
                    </a:p>
                  </a:txBody>
                  <a:tcPr/>
                </a:tc>
                <a:tc>
                  <a:txBody>
                    <a:bodyPr/>
                    <a:lstStyle/>
                    <a:p>
                      <a:r>
                        <a:rPr lang="en-AU" dirty="0"/>
                        <a:t>3.45</a:t>
                      </a:r>
                    </a:p>
                  </a:txBody>
                  <a:tcPr/>
                </a:tc>
                <a:tc>
                  <a:txBody>
                    <a:bodyPr/>
                    <a:lstStyle/>
                    <a:p>
                      <a:r>
                        <a:rPr lang="en-AU" dirty="0"/>
                        <a:t>1.82</a:t>
                      </a:r>
                    </a:p>
                  </a:txBody>
                  <a:tcPr/>
                </a:tc>
                <a:tc>
                  <a:txBody>
                    <a:bodyPr/>
                    <a:lstStyle/>
                    <a:p>
                      <a:r>
                        <a:rPr lang="en-AU" dirty="0"/>
                        <a:t>-1.63</a:t>
                      </a:r>
                    </a:p>
                  </a:txBody>
                  <a:tcPr/>
                </a:tc>
                <a:tc>
                  <a:txBody>
                    <a:bodyPr/>
                    <a:lstStyle/>
                    <a:p>
                      <a:r>
                        <a:rPr lang="en-AU" dirty="0"/>
                        <a:t>0.0002*</a:t>
                      </a:r>
                    </a:p>
                  </a:txBody>
                  <a:tcPr/>
                </a:tc>
                <a:extLst>
                  <a:ext uri="{0D108BD9-81ED-4DB2-BD59-A6C34878D82A}">
                    <a16:rowId xmlns:a16="http://schemas.microsoft.com/office/drawing/2014/main" val="2503379947"/>
                  </a:ext>
                </a:extLst>
              </a:tr>
              <a:tr h="645650">
                <a:tc>
                  <a:txBody>
                    <a:bodyPr/>
                    <a:lstStyle/>
                    <a:p>
                      <a:r>
                        <a:rPr lang="en-AU" dirty="0"/>
                        <a:t>Weight (BMI)</a:t>
                      </a:r>
                    </a:p>
                  </a:txBody>
                  <a:tcPr/>
                </a:tc>
                <a:tc>
                  <a:txBody>
                    <a:bodyPr/>
                    <a:lstStyle/>
                    <a:p>
                      <a:r>
                        <a:rPr lang="en-AU" dirty="0"/>
                        <a:t>30.65</a:t>
                      </a:r>
                    </a:p>
                  </a:txBody>
                  <a:tcPr/>
                </a:tc>
                <a:tc>
                  <a:txBody>
                    <a:bodyPr/>
                    <a:lstStyle/>
                    <a:p>
                      <a:r>
                        <a:rPr lang="en-AU" dirty="0"/>
                        <a:t>30.31</a:t>
                      </a:r>
                    </a:p>
                  </a:txBody>
                  <a:tcPr/>
                </a:tc>
                <a:tc>
                  <a:txBody>
                    <a:bodyPr/>
                    <a:lstStyle/>
                    <a:p>
                      <a:r>
                        <a:rPr lang="en-AU" dirty="0"/>
                        <a:t>-0.34</a:t>
                      </a:r>
                    </a:p>
                  </a:txBody>
                  <a:tcPr/>
                </a:tc>
                <a:tc>
                  <a:txBody>
                    <a:bodyPr/>
                    <a:lstStyle/>
                    <a:p>
                      <a:r>
                        <a:rPr lang="en-AU" dirty="0"/>
                        <a:t>0.1402</a:t>
                      </a:r>
                    </a:p>
                  </a:txBody>
                  <a:tcPr/>
                </a:tc>
                <a:extLst>
                  <a:ext uri="{0D108BD9-81ED-4DB2-BD59-A6C34878D82A}">
                    <a16:rowId xmlns:a16="http://schemas.microsoft.com/office/drawing/2014/main" val="3624007415"/>
                  </a:ext>
                </a:extLst>
              </a:tr>
            </a:tbl>
          </a:graphicData>
        </a:graphic>
      </p:graphicFrame>
      <p:sp>
        <p:nvSpPr>
          <p:cNvPr id="3" name="TextBox 2">
            <a:extLst>
              <a:ext uri="{FF2B5EF4-FFF2-40B4-BE49-F238E27FC236}">
                <a16:creationId xmlns:a16="http://schemas.microsoft.com/office/drawing/2014/main" id="{550D8609-7DD9-4ED1-A7AF-1566265DBCB7}"/>
              </a:ext>
            </a:extLst>
          </p:cNvPr>
          <p:cNvSpPr txBox="1"/>
          <p:nvPr/>
        </p:nvSpPr>
        <p:spPr>
          <a:xfrm>
            <a:off x="323528" y="6275585"/>
            <a:ext cx="4474840" cy="307777"/>
          </a:xfrm>
          <a:prstGeom prst="rect">
            <a:avLst/>
          </a:prstGeom>
          <a:noFill/>
        </p:spPr>
        <p:txBody>
          <a:bodyPr wrap="square" rtlCol="0">
            <a:spAutoFit/>
          </a:bodyPr>
          <a:lstStyle/>
          <a:p>
            <a:r>
              <a:rPr lang="en-AU" sz="1400" dirty="0"/>
              <a:t>* statistically significant</a:t>
            </a:r>
          </a:p>
        </p:txBody>
      </p:sp>
      <p:sp>
        <p:nvSpPr>
          <p:cNvPr id="4" name="Oval 3">
            <a:extLst>
              <a:ext uri="{FF2B5EF4-FFF2-40B4-BE49-F238E27FC236}">
                <a16:creationId xmlns:a16="http://schemas.microsoft.com/office/drawing/2014/main" id="{2C68EB19-129D-405D-B441-7B8CB7E4C874}"/>
              </a:ext>
            </a:extLst>
          </p:cNvPr>
          <p:cNvSpPr/>
          <p:nvPr/>
        </p:nvSpPr>
        <p:spPr>
          <a:xfrm>
            <a:off x="5653548" y="2636912"/>
            <a:ext cx="9346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41999DF-3C48-4792-B0DD-F0285F6AD106}"/>
              </a:ext>
            </a:extLst>
          </p:cNvPr>
          <p:cNvSpPr/>
          <p:nvPr/>
        </p:nvSpPr>
        <p:spPr>
          <a:xfrm>
            <a:off x="2388838" y="5770698"/>
            <a:ext cx="6431633" cy="646331"/>
          </a:xfrm>
          <a:prstGeom prst="rect">
            <a:avLst/>
          </a:prstGeom>
        </p:spPr>
        <p:txBody>
          <a:bodyPr wrap="square">
            <a:spAutoFit/>
          </a:bodyPr>
          <a:lstStyle/>
          <a:p>
            <a:r>
              <a:rPr lang="en-AU" b="1" dirty="0"/>
              <a:t>9.</a:t>
            </a:r>
            <a:r>
              <a:rPr lang="en-AU" dirty="0"/>
              <a:t> </a:t>
            </a:r>
            <a:r>
              <a:rPr lang="en-AU" dirty="0" err="1"/>
              <a:t>Gremeaux</a:t>
            </a:r>
            <a:r>
              <a:rPr lang="en-AU" dirty="0"/>
              <a:t> et al, 2011, </a:t>
            </a:r>
            <a:r>
              <a:rPr lang="en-AU" i="1" dirty="0"/>
              <a:t>Archives of Physical Medicine and Rehabilitation</a:t>
            </a:r>
            <a:r>
              <a:rPr lang="en-AU" dirty="0"/>
              <a:t> 10</a:t>
            </a:r>
            <a:r>
              <a:rPr lang="en-AU" b="1" dirty="0"/>
              <a:t>.</a:t>
            </a:r>
            <a:r>
              <a:rPr lang="en-AU" dirty="0"/>
              <a:t> </a:t>
            </a:r>
            <a:r>
              <a:rPr lang="en-AU" dirty="0" err="1"/>
              <a:t>Bellet</a:t>
            </a:r>
            <a:r>
              <a:rPr lang="en-AU" dirty="0"/>
              <a:t> et al, 2012, Journal of </a:t>
            </a:r>
            <a:r>
              <a:rPr lang="en-AU" i="1" dirty="0"/>
              <a:t>Physiotherapy</a:t>
            </a:r>
            <a:endParaRPr lang="en-AU" dirty="0"/>
          </a:p>
        </p:txBody>
      </p:sp>
    </p:spTree>
    <p:extLst>
      <p:ext uri="{BB962C8B-B14F-4D97-AF65-F5344CB8AC3E}">
        <p14:creationId xmlns:p14="http://schemas.microsoft.com/office/powerpoint/2010/main" val="2443901526"/>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A63C-00AE-4BFC-97AB-CD046333FDBF}"/>
              </a:ext>
            </a:extLst>
          </p:cNvPr>
          <p:cNvSpPr>
            <a:spLocks noGrp="1"/>
          </p:cNvSpPr>
          <p:nvPr>
            <p:ph type="title"/>
          </p:nvPr>
        </p:nvSpPr>
        <p:spPr/>
        <p:txBody>
          <a:bodyPr/>
          <a:lstStyle/>
          <a:p>
            <a:r>
              <a:rPr lang="en-AU" dirty="0"/>
              <a:t>Results </a:t>
            </a:r>
          </a:p>
        </p:txBody>
      </p:sp>
      <p:graphicFrame>
        <p:nvGraphicFramePr>
          <p:cNvPr id="10" name="Content Placeholder 9">
            <a:extLst>
              <a:ext uri="{FF2B5EF4-FFF2-40B4-BE49-F238E27FC236}">
                <a16:creationId xmlns:a16="http://schemas.microsoft.com/office/drawing/2014/main" id="{B3807510-6624-467F-8DEF-ABC50564BC21}"/>
              </a:ext>
            </a:extLst>
          </p:cNvPr>
          <p:cNvGraphicFramePr>
            <a:graphicFrameLocks noGrp="1"/>
          </p:cNvGraphicFramePr>
          <p:nvPr>
            <p:ph idx="1"/>
            <p:extLst/>
          </p:nvPr>
        </p:nvGraphicFramePr>
        <p:xfrm>
          <a:off x="457200" y="1600200"/>
          <a:ext cx="8435279" cy="4205064"/>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3202785264"/>
                    </a:ext>
                  </a:extLst>
                </a:gridCol>
                <a:gridCol w="1800200">
                  <a:extLst>
                    <a:ext uri="{9D8B030D-6E8A-4147-A177-3AD203B41FA5}">
                      <a16:colId xmlns:a16="http://schemas.microsoft.com/office/drawing/2014/main" val="4042138996"/>
                    </a:ext>
                  </a:extLst>
                </a:gridCol>
                <a:gridCol w="1733313">
                  <a:extLst>
                    <a:ext uri="{9D8B030D-6E8A-4147-A177-3AD203B41FA5}">
                      <a16:colId xmlns:a16="http://schemas.microsoft.com/office/drawing/2014/main" val="1527830298"/>
                    </a:ext>
                  </a:extLst>
                </a:gridCol>
                <a:gridCol w="1651063">
                  <a:extLst>
                    <a:ext uri="{9D8B030D-6E8A-4147-A177-3AD203B41FA5}">
                      <a16:colId xmlns:a16="http://schemas.microsoft.com/office/drawing/2014/main" val="119320013"/>
                    </a:ext>
                  </a:extLst>
                </a:gridCol>
                <a:gridCol w="1512167">
                  <a:extLst>
                    <a:ext uri="{9D8B030D-6E8A-4147-A177-3AD203B41FA5}">
                      <a16:colId xmlns:a16="http://schemas.microsoft.com/office/drawing/2014/main" val="1160337834"/>
                    </a:ext>
                  </a:extLst>
                </a:gridCol>
              </a:tblGrid>
              <a:tr h="1134057">
                <a:tc>
                  <a:txBody>
                    <a:bodyPr/>
                    <a:lstStyle/>
                    <a:p>
                      <a:r>
                        <a:rPr lang="en-AU" dirty="0"/>
                        <a:t>Within group difference</a:t>
                      </a:r>
                    </a:p>
                  </a:txBody>
                  <a:tcPr/>
                </a:tc>
                <a:tc>
                  <a:txBody>
                    <a:bodyPr/>
                    <a:lstStyle/>
                    <a:p>
                      <a:r>
                        <a:rPr lang="en-AU" dirty="0"/>
                        <a:t>Baseline mean</a:t>
                      </a:r>
                    </a:p>
                  </a:txBody>
                  <a:tcPr/>
                </a:tc>
                <a:tc>
                  <a:txBody>
                    <a:bodyPr/>
                    <a:lstStyle/>
                    <a:p>
                      <a:r>
                        <a:rPr lang="en-AU" dirty="0"/>
                        <a:t>12 week mean </a:t>
                      </a:r>
                    </a:p>
                  </a:txBody>
                  <a:tcPr/>
                </a:tc>
                <a:tc>
                  <a:txBody>
                    <a:bodyPr/>
                    <a:lstStyle/>
                    <a:p>
                      <a:r>
                        <a:rPr lang="en-AU" dirty="0"/>
                        <a:t>Mean improvement</a:t>
                      </a:r>
                    </a:p>
                  </a:txBody>
                  <a:tcPr/>
                </a:tc>
                <a:tc>
                  <a:txBody>
                    <a:bodyPr/>
                    <a:lstStyle/>
                    <a:p>
                      <a:r>
                        <a:rPr lang="en-AU" dirty="0"/>
                        <a:t>P-value</a:t>
                      </a:r>
                    </a:p>
                  </a:txBody>
                  <a:tcPr/>
                </a:tc>
                <a:extLst>
                  <a:ext uri="{0D108BD9-81ED-4DB2-BD59-A6C34878D82A}">
                    <a16:rowId xmlns:a16="http://schemas.microsoft.com/office/drawing/2014/main" val="1178289711"/>
                  </a:ext>
                </a:extLst>
              </a:tr>
              <a:tr h="645650">
                <a:tc>
                  <a:txBody>
                    <a:bodyPr/>
                    <a:lstStyle/>
                    <a:p>
                      <a:r>
                        <a:rPr lang="en-AU" dirty="0"/>
                        <a:t>6MWT</a:t>
                      </a:r>
                    </a:p>
                    <a:p>
                      <a:r>
                        <a:rPr lang="en-AU" dirty="0"/>
                        <a:t>(meters)</a:t>
                      </a:r>
                    </a:p>
                  </a:txBody>
                  <a:tcPr/>
                </a:tc>
                <a:tc>
                  <a:txBody>
                    <a:bodyPr/>
                    <a:lstStyle/>
                    <a:p>
                      <a:r>
                        <a:rPr lang="en-AU" dirty="0"/>
                        <a:t>522</a:t>
                      </a:r>
                    </a:p>
                  </a:txBody>
                  <a:tcPr/>
                </a:tc>
                <a:tc>
                  <a:txBody>
                    <a:bodyPr/>
                    <a:lstStyle/>
                    <a:p>
                      <a:r>
                        <a:rPr lang="en-AU" dirty="0"/>
                        <a:t>586</a:t>
                      </a:r>
                    </a:p>
                  </a:txBody>
                  <a:tcPr/>
                </a:tc>
                <a:tc>
                  <a:txBody>
                    <a:bodyPr/>
                    <a:lstStyle/>
                    <a:p>
                      <a:r>
                        <a:rPr lang="en-AU" dirty="0"/>
                        <a:t>+ 64</a:t>
                      </a:r>
                    </a:p>
                  </a:txBody>
                  <a:tcPr/>
                </a:tc>
                <a:tc>
                  <a:txBody>
                    <a:bodyPr/>
                    <a:lstStyle/>
                    <a:p>
                      <a:r>
                        <a:rPr lang="en-AU" dirty="0"/>
                        <a:t>0.0005*</a:t>
                      </a:r>
                    </a:p>
                  </a:txBody>
                  <a:tcPr/>
                </a:tc>
                <a:extLst>
                  <a:ext uri="{0D108BD9-81ED-4DB2-BD59-A6C34878D82A}">
                    <a16:rowId xmlns:a16="http://schemas.microsoft.com/office/drawing/2014/main" val="3423288187"/>
                  </a:ext>
                </a:extLst>
              </a:tr>
              <a:tr h="1134057">
                <a:tc>
                  <a:txBody>
                    <a:bodyPr/>
                    <a:lstStyle/>
                    <a:p>
                      <a:r>
                        <a:rPr lang="en-AU" dirty="0"/>
                        <a:t>Total Cholesterol (</a:t>
                      </a:r>
                      <a:r>
                        <a:rPr lang="en-AU" dirty="0" err="1"/>
                        <a:t>mmol</a:t>
                      </a:r>
                      <a:r>
                        <a:rPr lang="en-AU" dirty="0"/>
                        <a:t>/L)</a:t>
                      </a:r>
                    </a:p>
                  </a:txBody>
                  <a:tcPr/>
                </a:tc>
                <a:tc>
                  <a:txBody>
                    <a:bodyPr/>
                    <a:lstStyle/>
                    <a:p>
                      <a:r>
                        <a:rPr lang="en-AU" dirty="0"/>
                        <a:t>5.22</a:t>
                      </a:r>
                    </a:p>
                  </a:txBody>
                  <a:tcPr/>
                </a:tc>
                <a:tc>
                  <a:txBody>
                    <a:bodyPr/>
                    <a:lstStyle/>
                    <a:p>
                      <a:r>
                        <a:rPr lang="en-AU" dirty="0"/>
                        <a:t>3.46</a:t>
                      </a:r>
                    </a:p>
                  </a:txBody>
                  <a:tcPr/>
                </a:tc>
                <a:tc>
                  <a:txBody>
                    <a:bodyPr/>
                    <a:lstStyle/>
                    <a:p>
                      <a:r>
                        <a:rPr lang="en-AU" dirty="0"/>
                        <a:t>-1.74</a:t>
                      </a:r>
                    </a:p>
                  </a:txBody>
                  <a:tcPr/>
                </a:tc>
                <a:tc>
                  <a:txBody>
                    <a:bodyPr/>
                    <a:lstStyle/>
                    <a:p>
                      <a:r>
                        <a:rPr lang="en-AU" dirty="0"/>
                        <a:t>0.0019*</a:t>
                      </a:r>
                    </a:p>
                  </a:txBody>
                  <a:tcPr/>
                </a:tc>
                <a:extLst>
                  <a:ext uri="{0D108BD9-81ED-4DB2-BD59-A6C34878D82A}">
                    <a16:rowId xmlns:a16="http://schemas.microsoft.com/office/drawing/2014/main" val="4204473587"/>
                  </a:ext>
                </a:extLst>
              </a:tr>
              <a:tr h="645650">
                <a:tc>
                  <a:txBody>
                    <a:bodyPr/>
                    <a:lstStyle/>
                    <a:p>
                      <a:r>
                        <a:rPr lang="en-AU" dirty="0"/>
                        <a:t>LDL (</a:t>
                      </a:r>
                      <a:r>
                        <a:rPr lang="en-AU" dirty="0" err="1"/>
                        <a:t>mmol</a:t>
                      </a:r>
                      <a:r>
                        <a:rPr lang="en-AU" dirty="0"/>
                        <a:t>/L)</a:t>
                      </a:r>
                    </a:p>
                  </a:txBody>
                  <a:tcPr/>
                </a:tc>
                <a:tc>
                  <a:txBody>
                    <a:bodyPr/>
                    <a:lstStyle/>
                    <a:p>
                      <a:r>
                        <a:rPr lang="en-AU" dirty="0"/>
                        <a:t>3.45</a:t>
                      </a:r>
                    </a:p>
                  </a:txBody>
                  <a:tcPr/>
                </a:tc>
                <a:tc>
                  <a:txBody>
                    <a:bodyPr/>
                    <a:lstStyle/>
                    <a:p>
                      <a:r>
                        <a:rPr lang="en-AU" dirty="0"/>
                        <a:t>1.82</a:t>
                      </a:r>
                    </a:p>
                  </a:txBody>
                  <a:tcPr/>
                </a:tc>
                <a:tc>
                  <a:txBody>
                    <a:bodyPr/>
                    <a:lstStyle/>
                    <a:p>
                      <a:r>
                        <a:rPr lang="en-AU" dirty="0"/>
                        <a:t>-1.63</a:t>
                      </a:r>
                    </a:p>
                  </a:txBody>
                  <a:tcPr/>
                </a:tc>
                <a:tc>
                  <a:txBody>
                    <a:bodyPr/>
                    <a:lstStyle/>
                    <a:p>
                      <a:r>
                        <a:rPr lang="en-AU" dirty="0"/>
                        <a:t>0.0002*</a:t>
                      </a:r>
                    </a:p>
                  </a:txBody>
                  <a:tcPr/>
                </a:tc>
                <a:extLst>
                  <a:ext uri="{0D108BD9-81ED-4DB2-BD59-A6C34878D82A}">
                    <a16:rowId xmlns:a16="http://schemas.microsoft.com/office/drawing/2014/main" val="2503379947"/>
                  </a:ext>
                </a:extLst>
              </a:tr>
              <a:tr h="645650">
                <a:tc>
                  <a:txBody>
                    <a:bodyPr/>
                    <a:lstStyle/>
                    <a:p>
                      <a:r>
                        <a:rPr lang="en-AU" dirty="0"/>
                        <a:t>Weight (BMI)</a:t>
                      </a:r>
                    </a:p>
                  </a:txBody>
                  <a:tcPr/>
                </a:tc>
                <a:tc>
                  <a:txBody>
                    <a:bodyPr/>
                    <a:lstStyle/>
                    <a:p>
                      <a:r>
                        <a:rPr lang="en-AU" dirty="0"/>
                        <a:t>30.65</a:t>
                      </a:r>
                    </a:p>
                  </a:txBody>
                  <a:tcPr/>
                </a:tc>
                <a:tc>
                  <a:txBody>
                    <a:bodyPr/>
                    <a:lstStyle/>
                    <a:p>
                      <a:r>
                        <a:rPr lang="en-AU" dirty="0"/>
                        <a:t>30.31</a:t>
                      </a:r>
                    </a:p>
                  </a:txBody>
                  <a:tcPr/>
                </a:tc>
                <a:tc>
                  <a:txBody>
                    <a:bodyPr/>
                    <a:lstStyle/>
                    <a:p>
                      <a:r>
                        <a:rPr lang="en-AU" dirty="0"/>
                        <a:t>-0.34</a:t>
                      </a:r>
                    </a:p>
                  </a:txBody>
                  <a:tcPr/>
                </a:tc>
                <a:tc>
                  <a:txBody>
                    <a:bodyPr/>
                    <a:lstStyle/>
                    <a:p>
                      <a:r>
                        <a:rPr lang="en-AU" dirty="0"/>
                        <a:t>0.1402</a:t>
                      </a:r>
                    </a:p>
                  </a:txBody>
                  <a:tcPr/>
                </a:tc>
                <a:extLst>
                  <a:ext uri="{0D108BD9-81ED-4DB2-BD59-A6C34878D82A}">
                    <a16:rowId xmlns:a16="http://schemas.microsoft.com/office/drawing/2014/main" val="3624007415"/>
                  </a:ext>
                </a:extLst>
              </a:tr>
            </a:tbl>
          </a:graphicData>
        </a:graphic>
      </p:graphicFrame>
      <p:sp>
        <p:nvSpPr>
          <p:cNvPr id="3" name="TextBox 2">
            <a:extLst>
              <a:ext uri="{FF2B5EF4-FFF2-40B4-BE49-F238E27FC236}">
                <a16:creationId xmlns:a16="http://schemas.microsoft.com/office/drawing/2014/main" id="{550D8609-7DD9-4ED1-A7AF-1566265DBCB7}"/>
              </a:ext>
            </a:extLst>
          </p:cNvPr>
          <p:cNvSpPr txBox="1"/>
          <p:nvPr/>
        </p:nvSpPr>
        <p:spPr>
          <a:xfrm>
            <a:off x="323528" y="6275585"/>
            <a:ext cx="4474840" cy="307777"/>
          </a:xfrm>
          <a:prstGeom prst="rect">
            <a:avLst/>
          </a:prstGeom>
          <a:noFill/>
        </p:spPr>
        <p:txBody>
          <a:bodyPr wrap="square" rtlCol="0">
            <a:spAutoFit/>
          </a:bodyPr>
          <a:lstStyle/>
          <a:p>
            <a:r>
              <a:rPr lang="en-AU" sz="1400" dirty="0"/>
              <a:t>* statistically significant</a:t>
            </a:r>
          </a:p>
        </p:txBody>
      </p:sp>
      <p:sp>
        <p:nvSpPr>
          <p:cNvPr id="4" name="Oval 3">
            <a:extLst>
              <a:ext uri="{FF2B5EF4-FFF2-40B4-BE49-F238E27FC236}">
                <a16:creationId xmlns:a16="http://schemas.microsoft.com/office/drawing/2014/main" id="{2C68EB19-129D-405D-B441-7B8CB7E4C874}"/>
              </a:ext>
            </a:extLst>
          </p:cNvPr>
          <p:cNvSpPr/>
          <p:nvPr/>
        </p:nvSpPr>
        <p:spPr>
          <a:xfrm>
            <a:off x="5652120" y="3284984"/>
            <a:ext cx="9346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74C561DA-7AEC-4B8F-99DB-7E1428C159BB}"/>
              </a:ext>
            </a:extLst>
          </p:cNvPr>
          <p:cNvSpPr/>
          <p:nvPr/>
        </p:nvSpPr>
        <p:spPr>
          <a:xfrm>
            <a:off x="5652120" y="4437112"/>
            <a:ext cx="9346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1AD47A8C-62AB-4314-A79B-73D10B087C2E}"/>
              </a:ext>
            </a:extLst>
          </p:cNvPr>
          <p:cNvSpPr/>
          <p:nvPr/>
        </p:nvSpPr>
        <p:spPr>
          <a:xfrm>
            <a:off x="2388838" y="5805264"/>
            <a:ext cx="6431633" cy="923330"/>
          </a:xfrm>
          <a:prstGeom prst="rect">
            <a:avLst/>
          </a:prstGeom>
        </p:spPr>
        <p:txBody>
          <a:bodyPr wrap="square">
            <a:spAutoFit/>
          </a:bodyPr>
          <a:lstStyle/>
          <a:p>
            <a:r>
              <a:rPr lang="en-AU" sz="1200" b="1" dirty="0"/>
              <a:t>11.</a:t>
            </a:r>
            <a:r>
              <a:rPr lang="en-AU" sz="1200" dirty="0"/>
              <a:t> Chen, Y., et al, 2017, </a:t>
            </a:r>
            <a:r>
              <a:rPr lang="en-AU" sz="1200" i="1" dirty="0"/>
              <a:t>European Journal of Cardiovascular Nursing </a:t>
            </a:r>
            <a:r>
              <a:rPr lang="en-AU" sz="1200" b="1" i="1" dirty="0"/>
              <a:t>12. </a:t>
            </a:r>
            <a:r>
              <a:rPr lang="en-AU" sz="1200" dirty="0" err="1"/>
              <a:t>Chatziefstratiou</a:t>
            </a:r>
            <a:r>
              <a:rPr lang="en-AU" sz="1200" dirty="0"/>
              <a:t>, et al, 2013, </a:t>
            </a:r>
            <a:r>
              <a:rPr lang="en-AU" sz="1200" i="1" dirty="0"/>
              <a:t>British Journal of Nursing </a:t>
            </a:r>
            <a:r>
              <a:rPr lang="en-AU" sz="1200" b="1" i="1" dirty="0"/>
              <a:t>13. </a:t>
            </a:r>
            <a:r>
              <a:rPr lang="en-AU" sz="1200" dirty="0" err="1"/>
              <a:t>Vergès</a:t>
            </a:r>
            <a:r>
              <a:rPr lang="en-AU" sz="1200" dirty="0"/>
              <a:t>, B. L. et al, 1998, </a:t>
            </a:r>
            <a:r>
              <a:rPr lang="en-AU" sz="1200" i="1" dirty="0"/>
              <a:t>Journal of Cardiopulmonary Rehabilitation</a:t>
            </a:r>
            <a:r>
              <a:rPr lang="en-AU" sz="1200" dirty="0"/>
              <a:t> </a:t>
            </a:r>
          </a:p>
          <a:p>
            <a:endParaRPr lang="en-AU" b="1" dirty="0"/>
          </a:p>
        </p:txBody>
      </p:sp>
    </p:spTree>
    <p:extLst>
      <p:ext uri="{BB962C8B-B14F-4D97-AF65-F5344CB8AC3E}">
        <p14:creationId xmlns:p14="http://schemas.microsoft.com/office/powerpoint/2010/main" val="2926984462"/>
      </p:ext>
    </p:extLst>
  </p:cSld>
  <p:clrMapOvr>
    <a:masterClrMapping/>
  </p:clrMapOvr>
  <mc:AlternateContent xmlns:mc="http://schemas.openxmlformats.org/markup-compatibility/2006" xmlns:p14="http://schemas.microsoft.com/office/powerpoint/2010/main">
    <mc:Choice Requires="p14">
      <p:transition spd="slow" p14:dur="37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7381-5018-4215-B0FD-E26D40282956}"/>
              </a:ext>
            </a:extLst>
          </p:cNvPr>
          <p:cNvSpPr>
            <a:spLocks noGrp="1"/>
          </p:cNvSpPr>
          <p:nvPr>
            <p:ph type="title"/>
          </p:nvPr>
        </p:nvSpPr>
        <p:spPr/>
        <p:txBody>
          <a:bodyPr/>
          <a:lstStyle/>
          <a:p>
            <a:r>
              <a:rPr lang="en-AU" dirty="0"/>
              <a:t>Satisfaction</a:t>
            </a:r>
          </a:p>
        </p:txBody>
      </p:sp>
      <p:sp>
        <p:nvSpPr>
          <p:cNvPr id="3" name="Content Placeholder 2">
            <a:extLst>
              <a:ext uri="{FF2B5EF4-FFF2-40B4-BE49-F238E27FC236}">
                <a16:creationId xmlns:a16="http://schemas.microsoft.com/office/drawing/2014/main" id="{F9B45E3D-124D-4ADE-AB92-44818B8A2971}"/>
              </a:ext>
            </a:extLst>
          </p:cNvPr>
          <p:cNvSpPr>
            <a:spLocks noGrp="1"/>
          </p:cNvSpPr>
          <p:nvPr>
            <p:ph idx="1"/>
          </p:nvPr>
        </p:nvSpPr>
        <p:spPr/>
        <p:txBody>
          <a:bodyPr/>
          <a:lstStyle/>
          <a:p>
            <a:r>
              <a:rPr lang="en-AU" dirty="0"/>
              <a:t>Patient perceptions measured with survey</a:t>
            </a:r>
          </a:p>
          <a:p>
            <a:r>
              <a:rPr lang="en-AU" dirty="0"/>
              <a:t>9 questions</a:t>
            </a:r>
          </a:p>
          <a:p>
            <a:r>
              <a:rPr lang="en-AU" dirty="0"/>
              <a:t>Response rate  n= 13 (72%)</a:t>
            </a:r>
          </a:p>
          <a:p>
            <a:r>
              <a:rPr lang="en-AU" dirty="0"/>
              <a:t>Completed at 12 week assessment visit</a:t>
            </a:r>
          </a:p>
          <a:p>
            <a:endParaRPr lang="en-AU" dirty="0"/>
          </a:p>
          <a:p>
            <a:r>
              <a:rPr lang="en-AU" dirty="0"/>
              <a:t>Reason for choosing after hours program</a:t>
            </a:r>
          </a:p>
          <a:p>
            <a:pPr lvl="2" indent="-342900">
              <a:buFont typeface="Courier New" panose="02070309020205020404" pitchFamily="49" charset="0"/>
              <a:buChar char="o"/>
            </a:pPr>
            <a:r>
              <a:rPr lang="en-AU" dirty="0"/>
              <a:t>Work commitments n=11</a:t>
            </a:r>
          </a:p>
          <a:p>
            <a:pPr lvl="2" indent="-342900">
              <a:buFont typeface="Courier New" panose="02070309020205020404" pitchFamily="49" charset="0"/>
              <a:buChar char="o"/>
            </a:pPr>
            <a:r>
              <a:rPr lang="en-AU" dirty="0"/>
              <a:t>Travel commitments n=1</a:t>
            </a:r>
          </a:p>
          <a:p>
            <a:pPr lvl="2" indent="-342900">
              <a:buFont typeface="Courier New" panose="02070309020205020404" pitchFamily="49" charset="0"/>
              <a:buChar char="o"/>
            </a:pPr>
            <a:r>
              <a:rPr lang="en-AU" dirty="0"/>
              <a:t>Other : convenience n=1</a:t>
            </a:r>
          </a:p>
          <a:p>
            <a:endParaRPr lang="en-AU" dirty="0"/>
          </a:p>
          <a:p>
            <a:endParaRPr lang="en-AU" dirty="0"/>
          </a:p>
        </p:txBody>
      </p:sp>
      <p:pic>
        <p:nvPicPr>
          <p:cNvPr id="4" name="Picture 3">
            <a:extLst>
              <a:ext uri="{FF2B5EF4-FFF2-40B4-BE49-F238E27FC236}">
                <a16:creationId xmlns:a16="http://schemas.microsoft.com/office/drawing/2014/main" id="{88849CF3-836C-41FF-84AD-6C603C049335}"/>
              </a:ext>
            </a:extLst>
          </p:cNvPr>
          <p:cNvPicPr>
            <a:picLocks noChangeAspect="1"/>
          </p:cNvPicPr>
          <p:nvPr/>
        </p:nvPicPr>
        <p:blipFill>
          <a:blip r:embed="rId3"/>
          <a:stretch>
            <a:fillRect/>
          </a:stretch>
        </p:blipFill>
        <p:spPr>
          <a:xfrm>
            <a:off x="6012160" y="4686368"/>
            <a:ext cx="1685771" cy="1622357"/>
          </a:xfrm>
          <a:prstGeom prst="rect">
            <a:avLst/>
          </a:prstGeom>
        </p:spPr>
      </p:pic>
    </p:spTree>
    <p:extLst>
      <p:ext uri="{BB962C8B-B14F-4D97-AF65-F5344CB8AC3E}">
        <p14:creationId xmlns:p14="http://schemas.microsoft.com/office/powerpoint/2010/main" val="11728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25B3-DB75-4EED-AECF-717183AF3485}"/>
              </a:ext>
            </a:extLst>
          </p:cNvPr>
          <p:cNvSpPr>
            <a:spLocks noGrp="1"/>
          </p:cNvSpPr>
          <p:nvPr>
            <p:ph type="title"/>
          </p:nvPr>
        </p:nvSpPr>
        <p:spPr/>
        <p:txBody>
          <a:bodyPr/>
          <a:lstStyle/>
          <a:p>
            <a:r>
              <a:rPr lang="en-AU" dirty="0"/>
              <a:t>Satisfaction survey n=13</a:t>
            </a:r>
          </a:p>
        </p:txBody>
      </p:sp>
      <p:graphicFrame>
        <p:nvGraphicFramePr>
          <p:cNvPr id="4" name="Content Placeholder 3">
            <a:extLst>
              <a:ext uri="{FF2B5EF4-FFF2-40B4-BE49-F238E27FC236}">
                <a16:creationId xmlns:a16="http://schemas.microsoft.com/office/drawing/2014/main" id="{345B7292-9B77-4CFC-8645-4BD0BCAC62F2}"/>
              </a:ext>
            </a:extLst>
          </p:cNvPr>
          <p:cNvGraphicFramePr>
            <a:graphicFrameLocks noGrp="1"/>
          </p:cNvGraphicFramePr>
          <p:nvPr>
            <p:ph idx="1"/>
            <p:extLst>
              <p:ext uri="{D42A27DB-BD31-4B8C-83A1-F6EECF244321}">
                <p14:modId xmlns:p14="http://schemas.microsoft.com/office/powerpoint/2010/main" val="1657873282"/>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20631534"/>
                    </a:ext>
                  </a:extLst>
                </a:gridCol>
                <a:gridCol w="4114800">
                  <a:extLst>
                    <a:ext uri="{9D8B030D-6E8A-4147-A177-3AD203B41FA5}">
                      <a16:colId xmlns:a16="http://schemas.microsoft.com/office/drawing/2014/main" val="3174725290"/>
                    </a:ext>
                  </a:extLst>
                </a:gridCol>
              </a:tblGrid>
              <a:tr h="370840">
                <a:tc>
                  <a:txBody>
                    <a:bodyPr/>
                    <a:lstStyle/>
                    <a:p>
                      <a:r>
                        <a:rPr lang="en-AU" dirty="0"/>
                        <a:t>Question</a:t>
                      </a:r>
                    </a:p>
                  </a:txBody>
                  <a:tcPr/>
                </a:tc>
                <a:tc>
                  <a:txBody>
                    <a:bodyPr/>
                    <a:lstStyle/>
                    <a:p>
                      <a:r>
                        <a:rPr lang="en-AU" dirty="0"/>
                        <a:t>Yes</a:t>
                      </a:r>
                    </a:p>
                  </a:txBody>
                  <a:tcPr/>
                </a:tc>
                <a:extLst>
                  <a:ext uri="{0D108BD9-81ED-4DB2-BD59-A6C34878D82A}">
                    <a16:rowId xmlns:a16="http://schemas.microsoft.com/office/drawing/2014/main" val="1941084386"/>
                  </a:ext>
                </a:extLst>
              </a:tr>
              <a:tr h="370840">
                <a:tc>
                  <a:txBody>
                    <a:bodyPr/>
                    <a:lstStyle/>
                    <a:p>
                      <a:r>
                        <a:rPr lang="en-AU" dirty="0"/>
                        <a:t>Meet your needs</a:t>
                      </a:r>
                    </a:p>
                  </a:txBody>
                  <a:tcPr/>
                </a:tc>
                <a:tc>
                  <a:txBody>
                    <a:bodyPr/>
                    <a:lstStyle/>
                    <a:p>
                      <a:r>
                        <a:rPr lang="en-AU" dirty="0"/>
                        <a:t>100%</a:t>
                      </a:r>
                    </a:p>
                  </a:txBody>
                  <a:tcPr/>
                </a:tc>
                <a:extLst>
                  <a:ext uri="{0D108BD9-81ED-4DB2-BD59-A6C34878D82A}">
                    <a16:rowId xmlns:a16="http://schemas.microsoft.com/office/drawing/2014/main" val="3354974578"/>
                  </a:ext>
                </a:extLst>
              </a:tr>
              <a:tr h="370840">
                <a:tc>
                  <a:txBody>
                    <a:bodyPr/>
                    <a:lstStyle/>
                    <a:p>
                      <a:r>
                        <a:rPr lang="en-AU" dirty="0"/>
                        <a:t>Educational activities assisted learning</a:t>
                      </a:r>
                    </a:p>
                  </a:txBody>
                  <a:tcPr/>
                </a:tc>
                <a:tc>
                  <a:txBody>
                    <a:bodyPr/>
                    <a:lstStyle/>
                    <a:p>
                      <a:r>
                        <a:rPr lang="en-AU" dirty="0"/>
                        <a:t>100%</a:t>
                      </a:r>
                    </a:p>
                  </a:txBody>
                  <a:tcPr/>
                </a:tc>
                <a:extLst>
                  <a:ext uri="{0D108BD9-81ED-4DB2-BD59-A6C34878D82A}">
                    <a16:rowId xmlns:a16="http://schemas.microsoft.com/office/drawing/2014/main" val="2649713236"/>
                  </a:ext>
                </a:extLst>
              </a:tr>
              <a:tr h="370840">
                <a:tc>
                  <a:txBody>
                    <a:bodyPr/>
                    <a:lstStyle/>
                    <a:p>
                      <a:r>
                        <a:rPr lang="en-AU" dirty="0"/>
                        <a:t>Preference for joining in</a:t>
                      </a:r>
                    </a:p>
                  </a:txBody>
                  <a:tcPr/>
                </a:tc>
                <a:tc>
                  <a:txBody>
                    <a:bodyPr/>
                    <a:lstStyle/>
                    <a:p>
                      <a:r>
                        <a:rPr lang="en-AU" dirty="0"/>
                        <a:t>  77%</a:t>
                      </a:r>
                    </a:p>
                  </a:txBody>
                  <a:tcPr/>
                </a:tc>
                <a:extLst>
                  <a:ext uri="{0D108BD9-81ED-4DB2-BD59-A6C34878D82A}">
                    <a16:rowId xmlns:a16="http://schemas.microsoft.com/office/drawing/2014/main" val="141070530"/>
                  </a:ext>
                </a:extLst>
              </a:tr>
              <a:tr h="370840">
                <a:tc>
                  <a:txBody>
                    <a:bodyPr/>
                    <a:lstStyle/>
                    <a:p>
                      <a:r>
                        <a:rPr lang="en-AU" dirty="0"/>
                        <a:t>Questions answered</a:t>
                      </a:r>
                    </a:p>
                  </a:txBody>
                  <a:tcPr/>
                </a:tc>
                <a:tc>
                  <a:txBody>
                    <a:bodyPr/>
                    <a:lstStyle/>
                    <a:p>
                      <a:r>
                        <a:rPr lang="en-AU" dirty="0"/>
                        <a:t> 100%</a:t>
                      </a:r>
                    </a:p>
                  </a:txBody>
                  <a:tcPr/>
                </a:tc>
                <a:extLst>
                  <a:ext uri="{0D108BD9-81ED-4DB2-BD59-A6C34878D82A}">
                    <a16:rowId xmlns:a16="http://schemas.microsoft.com/office/drawing/2014/main" val="3294845560"/>
                  </a:ext>
                </a:extLst>
              </a:tr>
              <a:tr h="370840">
                <a:tc>
                  <a:txBody>
                    <a:bodyPr/>
                    <a:lstStyle/>
                    <a:p>
                      <a:r>
                        <a:rPr lang="en-AU" dirty="0"/>
                        <a:t>Use the DVD</a:t>
                      </a:r>
                    </a:p>
                  </a:txBody>
                  <a:tcPr/>
                </a:tc>
                <a:tc>
                  <a:txBody>
                    <a:bodyPr/>
                    <a:lstStyle/>
                    <a:p>
                      <a:r>
                        <a:rPr lang="en-AU" dirty="0"/>
                        <a:t> 69%</a:t>
                      </a:r>
                    </a:p>
                  </a:txBody>
                  <a:tcPr/>
                </a:tc>
                <a:extLst>
                  <a:ext uri="{0D108BD9-81ED-4DB2-BD59-A6C34878D82A}">
                    <a16:rowId xmlns:a16="http://schemas.microsoft.com/office/drawing/2014/main" val="2782471256"/>
                  </a:ext>
                </a:extLst>
              </a:tr>
              <a:tr h="370840">
                <a:tc>
                  <a:txBody>
                    <a:bodyPr/>
                    <a:lstStyle/>
                    <a:p>
                      <a:r>
                        <a:rPr lang="en-AU" dirty="0"/>
                        <a:t>USB helpful</a:t>
                      </a:r>
                    </a:p>
                  </a:txBody>
                  <a:tcPr/>
                </a:tc>
                <a:tc>
                  <a:txBody>
                    <a:bodyPr/>
                    <a:lstStyle/>
                    <a:p>
                      <a:r>
                        <a:rPr lang="en-AU" dirty="0"/>
                        <a:t> 69%</a:t>
                      </a:r>
                    </a:p>
                  </a:txBody>
                  <a:tcPr/>
                </a:tc>
                <a:extLst>
                  <a:ext uri="{0D108BD9-81ED-4DB2-BD59-A6C34878D82A}">
                    <a16:rowId xmlns:a16="http://schemas.microsoft.com/office/drawing/2014/main" val="3698411991"/>
                  </a:ext>
                </a:extLst>
              </a:tr>
              <a:tr h="370840">
                <a:tc>
                  <a:txBody>
                    <a:bodyPr/>
                    <a:lstStyle/>
                    <a:p>
                      <a:r>
                        <a:rPr lang="en-AU" dirty="0"/>
                        <a:t>Program beneficial</a:t>
                      </a:r>
                    </a:p>
                  </a:txBody>
                  <a:tcPr/>
                </a:tc>
                <a:tc>
                  <a:txBody>
                    <a:bodyPr/>
                    <a:lstStyle/>
                    <a:p>
                      <a:r>
                        <a:rPr lang="en-AU" dirty="0"/>
                        <a:t>100%</a:t>
                      </a:r>
                    </a:p>
                  </a:txBody>
                  <a:tcPr/>
                </a:tc>
                <a:extLst>
                  <a:ext uri="{0D108BD9-81ED-4DB2-BD59-A6C34878D82A}">
                    <a16:rowId xmlns:a16="http://schemas.microsoft.com/office/drawing/2014/main" val="2239519506"/>
                  </a:ext>
                </a:extLst>
              </a:tr>
            </a:tbl>
          </a:graphicData>
        </a:graphic>
      </p:graphicFrame>
      <p:sp>
        <p:nvSpPr>
          <p:cNvPr id="5" name="TextBox 4">
            <a:extLst>
              <a:ext uri="{FF2B5EF4-FFF2-40B4-BE49-F238E27FC236}">
                <a16:creationId xmlns:a16="http://schemas.microsoft.com/office/drawing/2014/main" id="{08D7AD5C-31F7-4073-892F-EC2AD24CD530}"/>
              </a:ext>
            </a:extLst>
          </p:cNvPr>
          <p:cNvSpPr txBox="1"/>
          <p:nvPr/>
        </p:nvSpPr>
        <p:spPr>
          <a:xfrm>
            <a:off x="476591" y="4737880"/>
            <a:ext cx="7200800" cy="1600438"/>
          </a:xfrm>
          <a:prstGeom prst="rect">
            <a:avLst/>
          </a:prstGeom>
          <a:noFill/>
        </p:spPr>
        <p:txBody>
          <a:bodyPr wrap="square" rtlCol="0">
            <a:spAutoFit/>
          </a:bodyPr>
          <a:lstStyle/>
          <a:p>
            <a:r>
              <a:rPr lang="en-AU" b="1" dirty="0"/>
              <a:t>Other comments:</a:t>
            </a:r>
          </a:p>
          <a:p>
            <a:pPr lvl="1"/>
            <a:r>
              <a:rPr lang="en-AU" sz="1600" dirty="0"/>
              <a:t>Great program</a:t>
            </a:r>
          </a:p>
          <a:p>
            <a:pPr lvl="1"/>
            <a:r>
              <a:rPr lang="en-AU" sz="1600" dirty="0"/>
              <a:t>Enjoyed interactive education</a:t>
            </a:r>
          </a:p>
          <a:p>
            <a:pPr lvl="1"/>
            <a:r>
              <a:rPr lang="en-AU" sz="1600" dirty="0"/>
              <a:t>Allowed me to ask questions</a:t>
            </a:r>
          </a:p>
          <a:p>
            <a:pPr lvl="1"/>
            <a:r>
              <a:rPr lang="en-AU" sz="1600" dirty="0"/>
              <a:t>Would have preferred more variation in warm-up exercises</a:t>
            </a:r>
          </a:p>
          <a:p>
            <a:pPr lvl="1"/>
            <a:endParaRPr lang="en-AU" sz="1600" dirty="0"/>
          </a:p>
        </p:txBody>
      </p:sp>
    </p:spTree>
    <p:extLst>
      <p:ext uri="{BB962C8B-B14F-4D97-AF65-F5344CB8AC3E}">
        <p14:creationId xmlns:p14="http://schemas.microsoft.com/office/powerpoint/2010/main" val="56533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5899-9169-4A8D-AFB8-FA0645248ACE}"/>
              </a:ext>
            </a:extLst>
          </p:cNvPr>
          <p:cNvSpPr>
            <a:spLocks noGrp="1"/>
          </p:cNvSpPr>
          <p:nvPr>
            <p:ph type="title"/>
          </p:nvPr>
        </p:nvSpPr>
        <p:spPr/>
        <p:txBody>
          <a:bodyPr/>
          <a:lstStyle/>
          <a:p>
            <a:r>
              <a:rPr lang="en-AU" dirty="0"/>
              <a:t>Discussion</a:t>
            </a:r>
          </a:p>
        </p:txBody>
      </p:sp>
      <p:sp>
        <p:nvSpPr>
          <p:cNvPr id="3" name="Content Placeholder 2">
            <a:extLst>
              <a:ext uri="{FF2B5EF4-FFF2-40B4-BE49-F238E27FC236}">
                <a16:creationId xmlns:a16="http://schemas.microsoft.com/office/drawing/2014/main" id="{AD0BB52C-E2B7-4C89-8A82-E7F0C08DFF00}"/>
              </a:ext>
            </a:extLst>
          </p:cNvPr>
          <p:cNvSpPr>
            <a:spLocks noGrp="1"/>
          </p:cNvSpPr>
          <p:nvPr>
            <p:ph idx="1"/>
          </p:nvPr>
        </p:nvSpPr>
        <p:spPr>
          <a:xfrm>
            <a:off x="457200" y="1340768"/>
            <a:ext cx="8229600" cy="5112568"/>
          </a:xfrm>
        </p:spPr>
        <p:txBody>
          <a:bodyPr/>
          <a:lstStyle/>
          <a:p>
            <a:r>
              <a:rPr lang="en-AU" dirty="0"/>
              <a:t>Met the needs of</a:t>
            </a:r>
          </a:p>
          <a:p>
            <a:pPr lvl="1"/>
            <a:r>
              <a:rPr lang="en-AU" dirty="0"/>
              <a:t>Younger</a:t>
            </a:r>
          </a:p>
          <a:p>
            <a:pPr lvl="1"/>
            <a:r>
              <a:rPr lang="en-AU" dirty="0"/>
              <a:t>Male</a:t>
            </a:r>
          </a:p>
          <a:p>
            <a:pPr lvl="1"/>
            <a:r>
              <a:rPr lang="en-AU" dirty="0"/>
              <a:t>Working</a:t>
            </a:r>
          </a:p>
          <a:p>
            <a:r>
              <a:rPr lang="en-AU" dirty="0"/>
              <a:t>Improved clinical outcomes</a:t>
            </a:r>
          </a:p>
          <a:p>
            <a:pPr lvl="1"/>
            <a:r>
              <a:rPr lang="en-AU" dirty="0"/>
              <a:t>Effective exercise program </a:t>
            </a:r>
          </a:p>
          <a:p>
            <a:pPr lvl="1"/>
            <a:r>
              <a:rPr lang="en-AU" dirty="0"/>
              <a:t>Effective education program</a:t>
            </a:r>
          </a:p>
          <a:p>
            <a:r>
              <a:rPr lang="en-AU" dirty="0"/>
              <a:t>Satisfaction</a:t>
            </a:r>
          </a:p>
          <a:p>
            <a:pPr lvl="1"/>
            <a:r>
              <a:rPr lang="en-AU" dirty="0"/>
              <a:t>High overall satisfaction</a:t>
            </a:r>
          </a:p>
          <a:p>
            <a:pPr lvl="1"/>
            <a:r>
              <a:rPr lang="en-AU" dirty="0"/>
              <a:t>High satisfaction in educational resources and activities</a:t>
            </a:r>
          </a:p>
        </p:txBody>
      </p:sp>
      <p:pic>
        <p:nvPicPr>
          <p:cNvPr id="4" name="Graphic 15" descr="Male">
            <a:extLst>
              <a:ext uri="{FF2B5EF4-FFF2-40B4-BE49-F238E27FC236}">
                <a16:creationId xmlns:a16="http://schemas.microsoft.com/office/drawing/2014/main" id="{9990A5F9-4CB9-4AFF-9915-6961FD19C6F9}"/>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7585" y="1177063"/>
            <a:ext cx="914400" cy="914400"/>
          </a:xfrm>
          <a:prstGeom prst="rect">
            <a:avLst/>
          </a:prstGeom>
        </p:spPr>
      </p:pic>
      <p:pic>
        <p:nvPicPr>
          <p:cNvPr id="5" name="Graphic 13" descr="Smiling Face with No Fill">
            <a:extLst>
              <a:ext uri="{FF2B5EF4-FFF2-40B4-BE49-F238E27FC236}">
                <a16:creationId xmlns:a16="http://schemas.microsoft.com/office/drawing/2014/main" id="{0452F3CC-F33D-4B58-B218-05C3A54620D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0392" y="5502331"/>
            <a:ext cx="914400" cy="914400"/>
          </a:xfrm>
          <a:prstGeom prst="rect">
            <a:avLst/>
          </a:prstGeom>
        </p:spPr>
      </p:pic>
      <p:pic>
        <p:nvPicPr>
          <p:cNvPr id="6" name="Graphic 11" descr="Books">
            <a:extLst>
              <a:ext uri="{FF2B5EF4-FFF2-40B4-BE49-F238E27FC236}">
                <a16:creationId xmlns:a16="http://schemas.microsoft.com/office/drawing/2014/main" id="{DC4747C2-AFEF-48A0-9F9C-FE529D9A3F8A}"/>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7585" y="4458068"/>
            <a:ext cx="914400" cy="914400"/>
          </a:xfrm>
          <a:prstGeom prst="rect">
            <a:avLst/>
          </a:prstGeom>
        </p:spPr>
      </p:pic>
      <p:pic>
        <p:nvPicPr>
          <p:cNvPr id="7" name="Graphic 7" descr="Crawl">
            <a:extLst>
              <a:ext uri="{FF2B5EF4-FFF2-40B4-BE49-F238E27FC236}">
                <a16:creationId xmlns:a16="http://schemas.microsoft.com/office/drawing/2014/main" id="{335A4F71-830A-4505-836D-79EDBBC447CD}"/>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7585" y="3346807"/>
            <a:ext cx="914400" cy="914400"/>
          </a:xfrm>
          <a:prstGeom prst="rect">
            <a:avLst/>
          </a:prstGeom>
        </p:spPr>
      </p:pic>
      <p:pic>
        <p:nvPicPr>
          <p:cNvPr id="8" name="Graphic 16" descr="Suitcase">
            <a:extLst>
              <a:ext uri="{FF2B5EF4-FFF2-40B4-BE49-F238E27FC236}">
                <a16:creationId xmlns:a16="http://schemas.microsoft.com/office/drawing/2014/main" id="{3B087643-0CC7-4783-BF74-745DC09ED5E3}"/>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8423" y="2329111"/>
            <a:ext cx="914400" cy="914400"/>
          </a:xfrm>
          <a:prstGeom prst="rect">
            <a:avLst/>
          </a:prstGeom>
        </p:spPr>
      </p:pic>
      <p:pic>
        <p:nvPicPr>
          <p:cNvPr id="9" name="Graphic 17" descr="Tie">
            <a:extLst>
              <a:ext uri="{FF2B5EF4-FFF2-40B4-BE49-F238E27FC236}">
                <a16:creationId xmlns:a16="http://schemas.microsoft.com/office/drawing/2014/main" id="{34DBF28E-39F7-4234-B1AB-5BD11FA8CBF3}"/>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147339">
            <a:off x="8222129" y="2329111"/>
            <a:ext cx="914400" cy="914400"/>
          </a:xfrm>
          <a:prstGeom prst="rect">
            <a:avLst/>
          </a:prstGeom>
        </p:spPr>
      </p:pic>
      <p:pic>
        <p:nvPicPr>
          <p:cNvPr id="10" name="Graphic 8" descr="Team">
            <a:extLst>
              <a:ext uri="{FF2B5EF4-FFF2-40B4-BE49-F238E27FC236}">
                <a16:creationId xmlns:a16="http://schemas.microsoft.com/office/drawing/2014/main" id="{C04ECB0A-017C-496B-A3E1-7065ED08B0BA}"/>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97585" y="93201"/>
            <a:ext cx="914400" cy="914400"/>
          </a:xfrm>
          <a:prstGeom prst="rect">
            <a:avLst/>
          </a:prstGeom>
        </p:spPr>
      </p:pic>
    </p:spTree>
    <p:extLst>
      <p:ext uri="{BB962C8B-B14F-4D97-AF65-F5344CB8AC3E}">
        <p14:creationId xmlns:p14="http://schemas.microsoft.com/office/powerpoint/2010/main" val="331257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D678-69B0-4E5E-9AFF-B9F88B95FD2D}"/>
              </a:ext>
            </a:extLst>
          </p:cNvPr>
          <p:cNvSpPr>
            <a:spLocks noGrp="1"/>
          </p:cNvSpPr>
          <p:nvPr>
            <p:ph type="title"/>
          </p:nvPr>
        </p:nvSpPr>
        <p:spPr/>
        <p:txBody>
          <a:bodyPr/>
          <a:lstStyle/>
          <a:p>
            <a:r>
              <a:rPr lang="en-AU" dirty="0"/>
              <a:t>Considerations for an after hours program</a:t>
            </a:r>
          </a:p>
        </p:txBody>
      </p:sp>
      <p:sp>
        <p:nvSpPr>
          <p:cNvPr id="3" name="Content Placeholder 2">
            <a:extLst>
              <a:ext uri="{FF2B5EF4-FFF2-40B4-BE49-F238E27FC236}">
                <a16:creationId xmlns:a16="http://schemas.microsoft.com/office/drawing/2014/main" id="{5721CADB-2D33-4E9D-A62C-160447F2DA6E}"/>
              </a:ext>
            </a:extLst>
          </p:cNvPr>
          <p:cNvSpPr>
            <a:spLocks noGrp="1"/>
          </p:cNvSpPr>
          <p:nvPr>
            <p:ph idx="1"/>
          </p:nvPr>
        </p:nvSpPr>
        <p:spPr>
          <a:xfrm>
            <a:off x="4572000" y="3586316"/>
            <a:ext cx="3970784" cy="4525963"/>
          </a:xfrm>
        </p:spPr>
        <p:txBody>
          <a:bodyPr/>
          <a:lstStyle/>
          <a:p>
            <a:r>
              <a:rPr lang="en-AU" dirty="0"/>
              <a:t>Staffing</a:t>
            </a:r>
          </a:p>
          <a:p>
            <a:pPr lvl="1"/>
            <a:r>
              <a:rPr lang="en-AU" dirty="0"/>
              <a:t>Working hours change</a:t>
            </a:r>
          </a:p>
          <a:p>
            <a:pPr lvl="1"/>
            <a:r>
              <a:rPr lang="en-AU" dirty="0"/>
              <a:t>Financial investment </a:t>
            </a:r>
          </a:p>
          <a:p>
            <a:pPr lvl="1"/>
            <a:r>
              <a:rPr lang="en-AU" dirty="0"/>
              <a:t>Difficulty covering emergent leave</a:t>
            </a:r>
          </a:p>
          <a:p>
            <a:endParaRPr lang="en-AU" dirty="0"/>
          </a:p>
        </p:txBody>
      </p:sp>
      <p:sp>
        <p:nvSpPr>
          <p:cNvPr id="4" name="Content Placeholder 2">
            <a:extLst>
              <a:ext uri="{FF2B5EF4-FFF2-40B4-BE49-F238E27FC236}">
                <a16:creationId xmlns:a16="http://schemas.microsoft.com/office/drawing/2014/main" id="{0178C0F1-794A-498D-9E6E-BA151AA3E23B}"/>
              </a:ext>
            </a:extLst>
          </p:cNvPr>
          <p:cNvSpPr txBox="1">
            <a:spLocks/>
          </p:cNvSpPr>
          <p:nvPr/>
        </p:nvSpPr>
        <p:spPr bwMode="auto">
          <a:xfrm>
            <a:off x="4211960" y="1262371"/>
            <a:ext cx="3970784" cy="24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78EAA"/>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kern="0" dirty="0"/>
              <a:t>Education</a:t>
            </a:r>
          </a:p>
          <a:p>
            <a:pPr lvl="1"/>
            <a:r>
              <a:rPr lang="en-AU" kern="0" dirty="0"/>
              <a:t>Cost effective, time consuming</a:t>
            </a:r>
          </a:p>
          <a:p>
            <a:pPr lvl="1"/>
            <a:r>
              <a:rPr lang="en-AU" kern="0" dirty="0"/>
              <a:t>Trial and error</a:t>
            </a:r>
          </a:p>
          <a:p>
            <a:pPr lvl="1"/>
            <a:endParaRPr lang="en-AU" kern="0" dirty="0"/>
          </a:p>
          <a:p>
            <a:endParaRPr lang="en-AU" kern="0" dirty="0"/>
          </a:p>
        </p:txBody>
      </p:sp>
      <p:sp>
        <p:nvSpPr>
          <p:cNvPr id="5" name="Content Placeholder 2">
            <a:extLst>
              <a:ext uri="{FF2B5EF4-FFF2-40B4-BE49-F238E27FC236}">
                <a16:creationId xmlns:a16="http://schemas.microsoft.com/office/drawing/2014/main" id="{75A1123B-ED56-4514-8EEA-E2426EB74550}"/>
              </a:ext>
            </a:extLst>
          </p:cNvPr>
          <p:cNvSpPr txBox="1">
            <a:spLocks/>
          </p:cNvSpPr>
          <p:nvPr/>
        </p:nvSpPr>
        <p:spPr bwMode="auto">
          <a:xfrm>
            <a:off x="254722" y="1263055"/>
            <a:ext cx="4330824" cy="373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78EAA"/>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kern="0" dirty="0"/>
              <a:t>Safety</a:t>
            </a:r>
          </a:p>
          <a:p>
            <a:pPr lvl="1"/>
            <a:r>
              <a:rPr lang="en-AU" dirty="0"/>
              <a:t>Senior staff</a:t>
            </a:r>
            <a:endParaRPr lang="en-AU" kern="0" dirty="0"/>
          </a:p>
          <a:p>
            <a:pPr lvl="1"/>
            <a:r>
              <a:rPr lang="en-AU" kern="0" dirty="0"/>
              <a:t>Development of  procedures</a:t>
            </a:r>
          </a:p>
          <a:p>
            <a:pPr lvl="1"/>
            <a:r>
              <a:rPr lang="en-AU" kern="0" dirty="0"/>
              <a:t>Ensure rapid support available</a:t>
            </a:r>
          </a:p>
          <a:p>
            <a:pPr lvl="1"/>
            <a:endParaRPr lang="en-AU" kern="0" dirty="0"/>
          </a:p>
          <a:p>
            <a:endParaRPr lang="en-AU" kern="0" dirty="0"/>
          </a:p>
        </p:txBody>
      </p:sp>
    </p:spTree>
    <p:extLst>
      <p:ext uri="{BB962C8B-B14F-4D97-AF65-F5344CB8AC3E}">
        <p14:creationId xmlns:p14="http://schemas.microsoft.com/office/powerpoint/2010/main" val="275996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BD439E-5FEE-4E38-81C7-F3F44E751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8477"/>
            <a:ext cx="4530987" cy="3267178"/>
          </a:xfrm>
          <a:prstGeom prst="rect">
            <a:avLst/>
          </a:prstGeom>
        </p:spPr>
      </p:pic>
      <p:sp>
        <p:nvSpPr>
          <p:cNvPr id="2" name="Title 1">
            <a:extLst>
              <a:ext uri="{FF2B5EF4-FFF2-40B4-BE49-F238E27FC236}">
                <a16:creationId xmlns:a16="http://schemas.microsoft.com/office/drawing/2014/main" id="{C1005981-9240-4C9A-AA5E-C3A9E1A671B5}"/>
              </a:ext>
            </a:extLst>
          </p:cNvPr>
          <p:cNvSpPr>
            <a:spLocks noGrp="1"/>
          </p:cNvSpPr>
          <p:nvPr>
            <p:ph type="title"/>
          </p:nvPr>
        </p:nvSpPr>
        <p:spPr/>
        <p:txBody>
          <a:bodyPr/>
          <a:lstStyle/>
          <a:p>
            <a:r>
              <a:rPr lang="en-AU" dirty="0"/>
              <a:t>Conclusion</a:t>
            </a:r>
          </a:p>
        </p:txBody>
      </p:sp>
      <p:sp>
        <p:nvSpPr>
          <p:cNvPr id="3" name="Content Placeholder 2">
            <a:extLst>
              <a:ext uri="{FF2B5EF4-FFF2-40B4-BE49-F238E27FC236}">
                <a16:creationId xmlns:a16="http://schemas.microsoft.com/office/drawing/2014/main" id="{61B81F6A-D0D0-48F3-98A8-1133ACEA2257}"/>
              </a:ext>
            </a:extLst>
          </p:cNvPr>
          <p:cNvSpPr>
            <a:spLocks noGrp="1"/>
          </p:cNvSpPr>
          <p:nvPr>
            <p:ph idx="1"/>
          </p:nvPr>
        </p:nvSpPr>
        <p:spPr>
          <a:xfrm>
            <a:off x="457200" y="1196752"/>
            <a:ext cx="7571184" cy="4929411"/>
          </a:xfrm>
        </p:spPr>
        <p:txBody>
          <a:bodyPr/>
          <a:lstStyle/>
          <a:p>
            <a:r>
              <a:rPr lang="en-AU" dirty="0">
                <a:solidFill>
                  <a:schemeClr val="accent4">
                    <a:lumMod val="25000"/>
                  </a:schemeClr>
                </a:solidFill>
              </a:rPr>
              <a:t>As the demographics of our </a:t>
            </a:r>
          </a:p>
          <a:p>
            <a:pPr marL="0" indent="0">
              <a:buNone/>
            </a:pPr>
            <a:r>
              <a:rPr lang="en-AU" dirty="0">
                <a:solidFill>
                  <a:schemeClr val="accent4">
                    <a:lumMod val="25000"/>
                  </a:schemeClr>
                </a:solidFill>
              </a:rPr>
              <a:t>   patients change, younger </a:t>
            </a:r>
          </a:p>
          <a:p>
            <a:pPr marL="0" indent="0">
              <a:buNone/>
            </a:pPr>
            <a:r>
              <a:rPr lang="en-AU" dirty="0">
                <a:solidFill>
                  <a:schemeClr val="accent4">
                    <a:lumMod val="25000"/>
                  </a:schemeClr>
                </a:solidFill>
              </a:rPr>
              <a:t>   patients need CR programs </a:t>
            </a:r>
          </a:p>
          <a:p>
            <a:pPr marL="0" indent="0">
              <a:buNone/>
            </a:pPr>
            <a:r>
              <a:rPr lang="en-AU" dirty="0">
                <a:solidFill>
                  <a:schemeClr val="accent4">
                    <a:lumMod val="25000"/>
                  </a:schemeClr>
                </a:solidFill>
              </a:rPr>
              <a:t>   that are flexible and promote a </a:t>
            </a:r>
          </a:p>
          <a:p>
            <a:pPr marL="0" indent="0">
              <a:buNone/>
            </a:pPr>
            <a:r>
              <a:rPr lang="en-AU" dirty="0">
                <a:solidFill>
                  <a:schemeClr val="accent4">
                    <a:lumMod val="25000"/>
                  </a:schemeClr>
                </a:solidFill>
              </a:rPr>
              <a:t>   work/rehabilitation balance</a:t>
            </a:r>
          </a:p>
          <a:p>
            <a:r>
              <a:rPr lang="en-AU" dirty="0">
                <a:solidFill>
                  <a:schemeClr val="accent2">
                    <a:lumMod val="75000"/>
                  </a:schemeClr>
                </a:solidFill>
              </a:rPr>
              <a:t>Aim introduce an evidence-based cardiac rehabilitation program operating outside of business hours </a:t>
            </a:r>
          </a:p>
          <a:p>
            <a:r>
              <a:rPr lang="en-AU" dirty="0">
                <a:solidFill>
                  <a:schemeClr val="accent4">
                    <a:lumMod val="25000"/>
                  </a:schemeClr>
                </a:solidFill>
              </a:rPr>
              <a:t>The Princess Alexandra after hours cardiac rehabilitation program has been an effective alternate model of care for patients</a:t>
            </a:r>
            <a:r>
              <a:rPr lang="en-AU" dirty="0"/>
              <a:t>  </a:t>
            </a:r>
          </a:p>
          <a:p>
            <a:endParaRPr lang="en-AU" dirty="0"/>
          </a:p>
          <a:p>
            <a:endParaRPr lang="en-AU" dirty="0"/>
          </a:p>
        </p:txBody>
      </p:sp>
      <p:pic>
        <p:nvPicPr>
          <p:cNvPr id="4" name="Graphic 1" descr="Checkmark">
            <a:extLst>
              <a:ext uri="{FF2B5EF4-FFF2-40B4-BE49-F238E27FC236}">
                <a16:creationId xmlns:a16="http://schemas.microsoft.com/office/drawing/2014/main" id="{3534ED97-75AA-48D5-937F-0110B36C0A0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0392" y="3638172"/>
            <a:ext cx="914400" cy="914400"/>
          </a:xfrm>
          <a:prstGeom prst="rect">
            <a:avLst/>
          </a:prstGeom>
        </p:spPr>
      </p:pic>
      <p:pic>
        <p:nvPicPr>
          <p:cNvPr id="5" name="Graphic 1" descr="Checkmark">
            <a:extLst>
              <a:ext uri="{FF2B5EF4-FFF2-40B4-BE49-F238E27FC236}">
                <a16:creationId xmlns:a16="http://schemas.microsoft.com/office/drawing/2014/main" id="{FBA391C2-5541-45BE-8FFD-D82991A5B35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6014" y="5517232"/>
            <a:ext cx="914400" cy="914400"/>
          </a:xfrm>
          <a:prstGeom prst="rect">
            <a:avLst/>
          </a:prstGeom>
        </p:spPr>
      </p:pic>
    </p:spTree>
    <p:extLst>
      <p:ext uri="{BB962C8B-B14F-4D97-AF65-F5344CB8AC3E}">
        <p14:creationId xmlns:p14="http://schemas.microsoft.com/office/powerpoint/2010/main" val="288214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1E92-0DDF-4F2A-975F-3EFDC5C49A85}"/>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E083C4D3-E4E8-4E04-B792-F785886A817D}"/>
              </a:ext>
            </a:extLst>
          </p:cNvPr>
          <p:cNvSpPr>
            <a:spLocks noGrp="1"/>
          </p:cNvSpPr>
          <p:nvPr>
            <p:ph idx="1"/>
          </p:nvPr>
        </p:nvSpPr>
        <p:spPr>
          <a:xfrm>
            <a:off x="539552" y="1417638"/>
            <a:ext cx="8208912" cy="4551713"/>
          </a:xfrm>
        </p:spPr>
        <p:txBody>
          <a:bodyPr/>
          <a:lstStyle/>
          <a:p>
            <a:r>
              <a:rPr lang="en-AU" dirty="0"/>
              <a:t>Cardiovascular Disease (CVD) is the leading cause of death in Australia</a:t>
            </a:r>
            <a:r>
              <a:rPr lang="en-AU" baseline="30000" dirty="0"/>
              <a:t>1</a:t>
            </a:r>
            <a:r>
              <a:rPr lang="en-AU" dirty="0"/>
              <a:t> </a:t>
            </a:r>
          </a:p>
          <a:p>
            <a:r>
              <a:rPr lang="en-AU" dirty="0"/>
              <a:t>1/4 people in Australia and New Zealand experience a repeat cardiac event post discharge</a:t>
            </a:r>
            <a:r>
              <a:rPr lang="en-AU" baseline="30000" dirty="0"/>
              <a:t>2,3</a:t>
            </a:r>
            <a:r>
              <a:rPr lang="en-AU" dirty="0"/>
              <a:t> </a:t>
            </a:r>
          </a:p>
          <a:p>
            <a:r>
              <a:rPr lang="en-AU" dirty="0"/>
              <a:t>Repeat cardiac events are more likely to be fatal as compared to initial event</a:t>
            </a:r>
            <a:r>
              <a:rPr lang="en-AU" baseline="30000" dirty="0"/>
              <a:t>4</a:t>
            </a:r>
            <a:endParaRPr lang="en-AU" dirty="0"/>
          </a:p>
          <a:p>
            <a:endParaRPr lang="en-AU" dirty="0"/>
          </a:p>
          <a:p>
            <a:endParaRPr lang="en-AU" dirty="0"/>
          </a:p>
        </p:txBody>
      </p:sp>
      <p:sp>
        <p:nvSpPr>
          <p:cNvPr id="5" name="TextBox 4">
            <a:extLst>
              <a:ext uri="{FF2B5EF4-FFF2-40B4-BE49-F238E27FC236}">
                <a16:creationId xmlns:a16="http://schemas.microsoft.com/office/drawing/2014/main" id="{10B79E94-1482-4CEB-9FF2-3B4C9BCCD24B}"/>
              </a:ext>
            </a:extLst>
          </p:cNvPr>
          <p:cNvSpPr txBox="1"/>
          <p:nvPr/>
        </p:nvSpPr>
        <p:spPr>
          <a:xfrm>
            <a:off x="251520" y="5239869"/>
            <a:ext cx="8496944" cy="830997"/>
          </a:xfrm>
          <a:prstGeom prst="rect">
            <a:avLst/>
          </a:prstGeom>
          <a:noFill/>
        </p:spPr>
        <p:txBody>
          <a:bodyPr wrap="square" rtlCol="0">
            <a:spAutoFit/>
          </a:bodyPr>
          <a:lstStyle/>
          <a:p>
            <a:r>
              <a:rPr lang="en-AU" sz="1200" b="1" dirty="0"/>
              <a:t>1.</a:t>
            </a:r>
            <a:r>
              <a:rPr lang="en-AU" sz="1200" dirty="0"/>
              <a:t> Australian Bureau of Statistics 2017, Causes of Death Australia 2016, </a:t>
            </a:r>
            <a:r>
              <a:rPr lang="en-AU" sz="1200" b="1" dirty="0"/>
              <a:t>2. </a:t>
            </a:r>
            <a:r>
              <a:rPr lang="en-AU" sz="1200" dirty="0" err="1"/>
              <a:t>Aliprandi</a:t>
            </a:r>
            <a:r>
              <a:rPr lang="en-AU" sz="1200" dirty="0"/>
              <a:t>-Costa et al., 2011 </a:t>
            </a:r>
            <a:r>
              <a:rPr lang="en-AU" sz="1200" i="1" dirty="0"/>
              <a:t>Med J Aust</a:t>
            </a:r>
            <a:r>
              <a:rPr lang="en-AU" sz="1200" dirty="0"/>
              <a:t> </a:t>
            </a:r>
            <a:r>
              <a:rPr lang="en-AU" sz="1200" b="1" dirty="0"/>
              <a:t>3. </a:t>
            </a:r>
            <a:r>
              <a:rPr lang="en-AU" sz="1200" dirty="0"/>
              <a:t>Chew et al, 2008, </a:t>
            </a:r>
            <a:r>
              <a:rPr lang="en-AU" sz="1200" i="1" dirty="0"/>
              <a:t>MJA</a:t>
            </a:r>
            <a:r>
              <a:rPr lang="en-AU" sz="1200" b="1" i="1" dirty="0"/>
              <a:t> 4</a:t>
            </a:r>
            <a:r>
              <a:rPr lang="en-AU" sz="1200" b="1" dirty="0"/>
              <a:t>. </a:t>
            </a:r>
            <a:r>
              <a:rPr lang="en-AU" sz="1200" dirty="0" err="1"/>
              <a:t>Briffa</a:t>
            </a:r>
            <a:r>
              <a:rPr lang="en-AU" sz="1200" dirty="0"/>
              <a:t> et al, 2011, Population Trends of Recurrent Coronary Heart Disease Event Rates Remain High. </a:t>
            </a:r>
            <a:r>
              <a:rPr lang="en-AU" sz="1200" i="1" dirty="0"/>
              <a:t>Circulation </a:t>
            </a:r>
            <a:endParaRPr lang="en-AU" sz="1200" dirty="0"/>
          </a:p>
          <a:p>
            <a:endParaRPr lang="en-AU" sz="1200" b="1" dirty="0"/>
          </a:p>
        </p:txBody>
      </p:sp>
    </p:spTree>
    <p:extLst>
      <p:ext uri="{BB962C8B-B14F-4D97-AF65-F5344CB8AC3E}">
        <p14:creationId xmlns:p14="http://schemas.microsoft.com/office/powerpoint/2010/main" val="305919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E827-0858-4D02-856A-3720A5356785}"/>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A82C6438-DC0B-4EFE-A25F-FB98C8BFEDD8}"/>
              </a:ext>
            </a:extLst>
          </p:cNvPr>
          <p:cNvSpPr>
            <a:spLocks noGrp="1"/>
          </p:cNvSpPr>
          <p:nvPr>
            <p:ph idx="1"/>
          </p:nvPr>
        </p:nvSpPr>
        <p:spPr>
          <a:xfrm>
            <a:off x="457200" y="1166018"/>
            <a:ext cx="8229600" cy="5287318"/>
          </a:xfrm>
        </p:spPr>
        <p:txBody>
          <a:bodyPr/>
          <a:lstStyle/>
          <a:p>
            <a:pPr marL="514350" indent="-514350">
              <a:buFont typeface="+mj-lt"/>
              <a:buAutoNum type="arabicPeriod"/>
            </a:pPr>
            <a:r>
              <a:rPr lang="en-AU" sz="1200" dirty="0"/>
              <a:t>Australian Bureau of Statistics 2017, Causes of Death Australia 2016, ABS cat. No. 3303.0</a:t>
            </a:r>
          </a:p>
          <a:p>
            <a:pPr marL="514350" indent="-514350">
              <a:buFont typeface="+mj-lt"/>
              <a:buAutoNum type="arabicPeriod"/>
            </a:pPr>
            <a:endParaRPr lang="en-AU" sz="1200" dirty="0"/>
          </a:p>
          <a:p>
            <a:pPr marL="514350" indent="-514350">
              <a:buFont typeface="+mj-lt"/>
              <a:buAutoNum type="arabicPeriod"/>
            </a:pPr>
            <a:r>
              <a:rPr lang="en-AU" sz="1200" dirty="0" err="1"/>
              <a:t>Aliprandi</a:t>
            </a:r>
            <a:r>
              <a:rPr lang="en-AU" sz="1200" dirty="0"/>
              <a:t>-Costa B, Ranasinghe I, Chow V, Kapila S, </a:t>
            </a:r>
            <a:r>
              <a:rPr lang="en-AU" sz="1200" dirty="0" err="1"/>
              <a:t>Juergens</a:t>
            </a:r>
            <a:r>
              <a:rPr lang="en-AU" sz="1200" dirty="0"/>
              <a:t> C, Devlin G, et al. Management and outcomes of patients with acute coronary syndromes in Australia and New Zealand, 2000-2007. Med J Aust. 2011;195(3):116-21</a:t>
            </a:r>
          </a:p>
          <a:p>
            <a:pPr marL="514350" indent="-514350">
              <a:buFont typeface="+mj-lt"/>
              <a:buAutoNum type="arabicPeriod"/>
            </a:pPr>
            <a:endParaRPr lang="en-AU" sz="1200" dirty="0"/>
          </a:p>
          <a:p>
            <a:pPr marL="514350" indent="-514350">
              <a:buFont typeface="+mj-lt"/>
              <a:buAutoNum type="arabicPeriod"/>
            </a:pPr>
            <a:r>
              <a:rPr lang="en-AU" sz="1200" dirty="0"/>
              <a:t>Chew, D. P, </a:t>
            </a:r>
            <a:r>
              <a:rPr lang="en-AU" sz="1200" dirty="0" err="1"/>
              <a:t>Amerena</a:t>
            </a:r>
            <a:r>
              <a:rPr lang="en-AU" sz="1200" dirty="0"/>
              <a:t>, J. V., Coverdale, S. G., Rankin, J. M., Astley, C. M., </a:t>
            </a:r>
            <a:r>
              <a:rPr lang="en-AU" sz="1200" dirty="0" err="1"/>
              <a:t>Soman</a:t>
            </a:r>
            <a:r>
              <a:rPr lang="en-AU" sz="1200" dirty="0"/>
              <a:t>, A., &amp; </a:t>
            </a:r>
            <a:r>
              <a:rPr lang="en-AU" sz="1200" dirty="0" err="1"/>
              <a:t>Brieger</a:t>
            </a:r>
            <a:r>
              <a:rPr lang="en-AU" sz="1200" dirty="0"/>
              <a:t>, D. B. (2008). Invasive management and late clinical outcomes in contemporary Australian management of acute coronary syndromes: observations from the ACACIA registry. </a:t>
            </a:r>
            <a:r>
              <a:rPr lang="en-AU" sz="1200" i="1" dirty="0"/>
              <a:t>The Medical journal of Australia, 188</a:t>
            </a:r>
            <a:r>
              <a:rPr lang="en-AU" sz="1200" dirty="0"/>
              <a:t>(12), 691. </a:t>
            </a:r>
          </a:p>
          <a:p>
            <a:pPr marL="514350" indent="-514350">
              <a:buFont typeface="+mj-lt"/>
              <a:buAutoNum type="arabicPeriod"/>
            </a:pPr>
            <a:endParaRPr lang="en-AU" sz="1200" dirty="0"/>
          </a:p>
          <a:p>
            <a:pPr marL="514350" indent="-514350">
              <a:buFont typeface="+mj-lt"/>
              <a:buAutoNum type="arabicPeriod"/>
            </a:pPr>
            <a:r>
              <a:rPr lang="en-AU" sz="1200" dirty="0" err="1"/>
              <a:t>Briffa</a:t>
            </a:r>
            <a:r>
              <a:rPr lang="en-AU" sz="1200" dirty="0"/>
              <a:t>, G. T., Hobbs, S. M., Tonkin, M. A., Sanfilippo, C. F., Hickling, C. S., </a:t>
            </a:r>
            <a:r>
              <a:rPr lang="en-AU" sz="1200" dirty="0" err="1"/>
              <a:t>Ridout</a:t>
            </a:r>
            <a:r>
              <a:rPr lang="en-AU" sz="1200" dirty="0"/>
              <a:t>, C. S., &amp; </a:t>
            </a:r>
            <a:r>
              <a:rPr lang="en-AU" sz="1200" dirty="0" err="1"/>
              <a:t>Knuiman</a:t>
            </a:r>
            <a:r>
              <a:rPr lang="en-AU" sz="1200" dirty="0"/>
              <a:t>, C. M. (2011). Population Trends of Recurrent Coronary Heart Disease Event Rates Remain High. </a:t>
            </a:r>
            <a:r>
              <a:rPr lang="en-AU" sz="1200" i="1" dirty="0"/>
              <a:t>Circulation: Cardiovascular Quality and Outcomes, 4</a:t>
            </a:r>
            <a:r>
              <a:rPr lang="en-AU" sz="1200" dirty="0"/>
              <a:t>(1), 107-113. doi:10.1161/CIRCOUTCOMES.110.957944</a:t>
            </a:r>
          </a:p>
          <a:p>
            <a:pPr marL="514350" indent="-514350">
              <a:buFont typeface="+mj-lt"/>
              <a:buAutoNum type="arabicPeriod"/>
            </a:pPr>
            <a:endParaRPr lang="en-AU" sz="1200" dirty="0"/>
          </a:p>
          <a:p>
            <a:pPr marL="514350" indent="-514350">
              <a:buFont typeface="+mj-lt"/>
              <a:buAutoNum type="arabicPeriod"/>
            </a:pPr>
            <a:r>
              <a:rPr lang="en-AU" sz="1200" dirty="0"/>
              <a:t>Australia, N. H. F. o. (2016). National Heart Foundation of Australia &amp; Cardiac Society of Australia and New Zealand: Australian Clinical Guidelines for the Management of Acute Coronary Syndromes 2016. </a:t>
            </a:r>
            <a:r>
              <a:rPr lang="en-AU" sz="1200" i="1" dirty="0"/>
              <a:t>Heart, Lung and Circulation, 25</a:t>
            </a:r>
            <a:r>
              <a:rPr lang="en-AU" sz="1200" dirty="0"/>
              <a:t>(9), 895-951. </a:t>
            </a:r>
          </a:p>
          <a:p>
            <a:pPr marL="514350" indent="-514350">
              <a:buFont typeface="+mj-lt"/>
              <a:buAutoNum type="arabicPeriod"/>
            </a:pPr>
            <a:endParaRPr lang="en-AU" sz="1200" dirty="0"/>
          </a:p>
          <a:p>
            <a:pPr marL="514350" indent="-514350">
              <a:buFont typeface="+mj-lt"/>
              <a:buAutoNum type="arabicPeriod"/>
            </a:pPr>
            <a:r>
              <a:rPr lang="en-AU" sz="1200" dirty="0"/>
              <a:t>Clark, R. A., Conway, A., Poulsen, V., Keech, W., </a:t>
            </a:r>
            <a:r>
              <a:rPr lang="en-AU" sz="1200" dirty="0" err="1"/>
              <a:t>Tirimacco</a:t>
            </a:r>
            <a:r>
              <a:rPr lang="en-AU" sz="1200" dirty="0"/>
              <a:t>, R., &amp; </a:t>
            </a:r>
            <a:r>
              <a:rPr lang="en-AU" sz="1200" dirty="0" err="1"/>
              <a:t>Tideman</a:t>
            </a:r>
            <a:r>
              <a:rPr lang="en-AU" sz="1200" dirty="0"/>
              <a:t>, P. (2013). Alternative models of cardiac rehabilitation: A systematic review. </a:t>
            </a:r>
            <a:r>
              <a:rPr lang="en-AU" sz="1200" i="1" dirty="0"/>
              <a:t>European Journal of Preventive Cardiology, 22</a:t>
            </a:r>
            <a:r>
              <a:rPr lang="en-AU" sz="1200" dirty="0"/>
              <a:t>(1), 35-74. doi:10.1177/2047487313501093</a:t>
            </a:r>
          </a:p>
          <a:p>
            <a:pPr marL="514350" indent="-514350">
              <a:buFont typeface="+mj-lt"/>
              <a:buAutoNum type="arabicPeriod"/>
            </a:pPr>
            <a:endParaRPr lang="en-AU" sz="1200" dirty="0"/>
          </a:p>
          <a:p>
            <a:pPr marL="514350" indent="-514350">
              <a:buFont typeface="+mj-lt"/>
              <a:buAutoNum type="arabicPeriod"/>
            </a:pPr>
            <a:r>
              <a:rPr lang="en-AU" sz="1200" dirty="0"/>
              <a:t>National Heart Foundation, 2014, Improving the delivery of cardiac rehabilitation in Australia The Heart Foundations Cardiac Rehabilitation Advocacy Strategy, Viewed 29/07/2018 https://www.heartfoundation.org.au/images/uploads/publications/Improving-the-delivery-of-cardiac-rehabilitation.pdf</a:t>
            </a:r>
          </a:p>
          <a:p>
            <a:pPr marL="514350" indent="-514350">
              <a:buFont typeface="+mj-lt"/>
              <a:buAutoNum type="arabicPeriod"/>
            </a:pPr>
            <a:endParaRPr lang="en-AU" sz="1200" dirty="0"/>
          </a:p>
          <a:p>
            <a:pPr marL="514350" indent="-514350">
              <a:buFont typeface="+mj-lt"/>
              <a:buAutoNum type="arabicPeriod"/>
            </a:pPr>
            <a:endParaRPr lang="en-AU" sz="1200" i="1" dirty="0"/>
          </a:p>
          <a:p>
            <a:pPr marL="514350" indent="-514350">
              <a:buFont typeface="+mj-lt"/>
              <a:buAutoNum type="arabicPeriod"/>
            </a:pPr>
            <a:endParaRPr lang="en-AU" sz="1200" i="1" dirty="0"/>
          </a:p>
          <a:p>
            <a:endParaRPr lang="en-AU" dirty="0"/>
          </a:p>
        </p:txBody>
      </p:sp>
    </p:spTree>
    <p:extLst>
      <p:ext uri="{BB962C8B-B14F-4D97-AF65-F5344CB8AC3E}">
        <p14:creationId xmlns:p14="http://schemas.microsoft.com/office/powerpoint/2010/main" val="83246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FA05-E565-4208-9EE9-499A0F8D1F1F}"/>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077364CD-392F-4B46-813D-7743BF3246F2}"/>
              </a:ext>
            </a:extLst>
          </p:cNvPr>
          <p:cNvSpPr>
            <a:spLocks noGrp="1"/>
          </p:cNvSpPr>
          <p:nvPr>
            <p:ph idx="1"/>
          </p:nvPr>
        </p:nvSpPr>
        <p:spPr>
          <a:xfrm>
            <a:off x="457200" y="1268760"/>
            <a:ext cx="8229600" cy="4525963"/>
          </a:xfrm>
        </p:spPr>
        <p:txBody>
          <a:bodyPr/>
          <a:lstStyle/>
          <a:p>
            <a:pPr marL="514350" indent="-514350">
              <a:buFont typeface="+mj-lt"/>
              <a:buAutoNum type="arabicPeriod" startAt="8"/>
            </a:pPr>
            <a:r>
              <a:rPr lang="en-AU" sz="1200" dirty="0"/>
              <a:t>Hawkes, A.L, Atherton, J., Taylor, C.B et al. BMC Cardiovasc </a:t>
            </a:r>
            <a:r>
              <a:rPr lang="en-AU" sz="1200" dirty="0" err="1"/>
              <a:t>Disord</a:t>
            </a:r>
            <a:r>
              <a:rPr lang="en-AU" sz="1200" dirty="0"/>
              <a:t> (2009) 9:16 </a:t>
            </a:r>
            <a:r>
              <a:rPr lang="en-US" altLang="en-US" sz="1200" dirty="0">
                <a:solidFill>
                  <a:srgbClr val="333333"/>
                </a:solidFill>
                <a:latin typeface="Source Sans Pro"/>
              </a:rPr>
              <a:t>https://doi.org/10.1186/1471-2261-9-16</a:t>
            </a:r>
            <a:endParaRPr lang="en-AU" sz="1200" dirty="0"/>
          </a:p>
          <a:p>
            <a:pPr marL="514350" indent="-514350">
              <a:buFont typeface="+mj-lt"/>
              <a:buAutoNum type="arabicPeriod" startAt="8"/>
            </a:pPr>
            <a:endParaRPr lang="en-AU" sz="1200" dirty="0"/>
          </a:p>
          <a:p>
            <a:pPr marL="514350" indent="-514350">
              <a:buFont typeface="+mj-lt"/>
              <a:buAutoNum type="arabicPeriod" startAt="8"/>
            </a:pPr>
            <a:r>
              <a:rPr lang="en-AU" sz="1200" dirty="0" err="1"/>
              <a:t>Gremeaux</a:t>
            </a:r>
            <a:r>
              <a:rPr lang="en-AU" sz="1200" dirty="0"/>
              <a:t>, Vincent, </a:t>
            </a:r>
            <a:r>
              <a:rPr lang="en-AU" sz="1200" dirty="0" err="1"/>
              <a:t>Troisgros</a:t>
            </a:r>
            <a:r>
              <a:rPr lang="en-AU" sz="1200" dirty="0"/>
              <a:t>, Odile, </a:t>
            </a:r>
            <a:r>
              <a:rPr lang="en-AU" sz="1200" dirty="0" err="1"/>
              <a:t>Benaïm</a:t>
            </a:r>
            <a:r>
              <a:rPr lang="en-AU" sz="1200" dirty="0"/>
              <a:t>, Sylvie, </a:t>
            </a:r>
            <a:r>
              <a:rPr lang="en-AU" sz="1200" dirty="0" err="1"/>
              <a:t>Hannequin</a:t>
            </a:r>
            <a:r>
              <a:rPr lang="en-AU" sz="1200" dirty="0"/>
              <a:t>, </a:t>
            </a:r>
            <a:r>
              <a:rPr lang="en-AU" sz="1200" dirty="0" err="1"/>
              <a:t>Armelle</a:t>
            </a:r>
            <a:r>
              <a:rPr lang="en-AU" sz="1200" dirty="0"/>
              <a:t>, Laurent, Yves, Casillas, Jean-Marie, &amp; </a:t>
            </a:r>
            <a:r>
              <a:rPr lang="en-AU" sz="1200" dirty="0" err="1"/>
              <a:t>Benaïm</a:t>
            </a:r>
            <a:r>
              <a:rPr lang="en-AU" sz="1200" dirty="0"/>
              <a:t>, Charles. (2011). Determining the Minimal Clinically Important Difference for the Six-Minute Walk Test and the 200-Meter Fast-Walk Test During Cardiac Rehabilitation Program in Coronary Artery Disease Patients After Acute Coronary Syndrome. Archives of Physical Medicine and Rehabilitation, 92(4), 611-619.</a:t>
            </a:r>
          </a:p>
          <a:p>
            <a:pPr marL="514350" indent="-514350">
              <a:buFont typeface="+mj-lt"/>
              <a:buAutoNum type="arabicPeriod" startAt="8"/>
            </a:pPr>
            <a:endParaRPr lang="en-AU" sz="1200" dirty="0"/>
          </a:p>
          <a:p>
            <a:pPr marL="514350" indent="-514350">
              <a:buFont typeface="+mj-lt"/>
              <a:buAutoNum type="arabicPeriod" startAt="8"/>
            </a:pPr>
            <a:r>
              <a:rPr lang="en-AU" sz="1200" dirty="0" err="1"/>
              <a:t>Bellet</a:t>
            </a:r>
            <a:r>
              <a:rPr lang="en-AU" sz="1200" dirty="0"/>
              <a:t>, Adams, &amp; Morris. (2012). The 6-minute walk test in outpatient cardiac rehabilitation: Validity, reliability and responsiveness—a systematic review. Physiotherapy, 98(4), 277-287.</a:t>
            </a:r>
          </a:p>
          <a:p>
            <a:pPr marL="514350" indent="-514350">
              <a:buFont typeface="+mj-lt"/>
              <a:buAutoNum type="arabicPeriod" startAt="8"/>
            </a:pPr>
            <a:endParaRPr lang="en-AU" sz="1200" dirty="0"/>
          </a:p>
          <a:p>
            <a:pPr marL="514350" indent="-514350">
              <a:buFont typeface="+mj-lt"/>
              <a:buAutoNum type="arabicPeriod" startAt="8"/>
            </a:pPr>
            <a:r>
              <a:rPr lang="en-AU" sz="1200" dirty="0"/>
              <a:t>Chen, Y., Tsai, J., </a:t>
            </a:r>
            <a:r>
              <a:rPr lang="en-AU" sz="1200" dirty="0" err="1"/>
              <a:t>Liou</a:t>
            </a:r>
            <a:r>
              <a:rPr lang="en-AU" sz="1200" dirty="0"/>
              <a:t>, Y., &amp; Chan, P. (2017). Effectiveness of endurance exercise training in patients with coronary artery disease: A meta-analysis of randomised controlled trials. European Journal of Cardiovascular Nursing, 16(5), 397-408.</a:t>
            </a:r>
          </a:p>
          <a:p>
            <a:pPr marL="514350" indent="-514350">
              <a:buFont typeface="+mj-lt"/>
              <a:buAutoNum type="arabicPeriod" startAt="8"/>
            </a:pPr>
            <a:endParaRPr lang="en-AU" sz="1200" dirty="0"/>
          </a:p>
          <a:p>
            <a:pPr marL="514350" indent="-514350">
              <a:buFont typeface="+mj-lt"/>
              <a:buAutoNum type="arabicPeriod" startAt="8"/>
            </a:pPr>
            <a:r>
              <a:rPr lang="en-AU" sz="1200" dirty="0" err="1"/>
              <a:t>Chatziefstratiou</a:t>
            </a:r>
            <a:r>
              <a:rPr lang="en-AU" sz="1200" dirty="0"/>
              <a:t>, Anastasia A, </a:t>
            </a:r>
            <a:r>
              <a:rPr lang="en-AU" sz="1200" dirty="0" err="1"/>
              <a:t>Giakoumidakis</a:t>
            </a:r>
            <a:r>
              <a:rPr lang="en-AU" sz="1200" dirty="0"/>
              <a:t>, Konstantinos, &amp; </a:t>
            </a:r>
            <a:r>
              <a:rPr lang="en-AU" sz="1200" dirty="0" err="1"/>
              <a:t>Brokalaki</a:t>
            </a:r>
            <a:r>
              <a:rPr lang="en-AU" sz="1200" dirty="0"/>
              <a:t>, Hero. (2013). Cardiac rehabilitation outcomes: Modifiable risk factors. British Journal of Nursing, 22(4), 200-207.</a:t>
            </a:r>
          </a:p>
          <a:p>
            <a:pPr marL="514350" indent="-514350">
              <a:buFont typeface="+mj-lt"/>
              <a:buAutoNum type="arabicPeriod" startAt="8"/>
            </a:pPr>
            <a:endParaRPr lang="en-AU" sz="1200" dirty="0"/>
          </a:p>
          <a:p>
            <a:pPr marL="514350" indent="-514350">
              <a:buFont typeface="+mj-lt"/>
              <a:buAutoNum type="arabicPeriod" startAt="8"/>
            </a:pPr>
            <a:r>
              <a:rPr lang="en-AU" sz="1200" dirty="0" err="1"/>
              <a:t>Vergès</a:t>
            </a:r>
            <a:r>
              <a:rPr lang="en-AU" sz="1200" dirty="0"/>
              <a:t>, B. L., Patois-</a:t>
            </a:r>
            <a:r>
              <a:rPr lang="en-AU" sz="1200" dirty="0" err="1"/>
              <a:t>Vergés</a:t>
            </a:r>
            <a:r>
              <a:rPr lang="en-AU" sz="1200" dirty="0"/>
              <a:t>, B. M., Cohen, M., &amp; Casillas, J. (1998). Comprehensive cardiac rehabilitation improves the control of </a:t>
            </a:r>
            <a:r>
              <a:rPr lang="en-AU" sz="1200" dirty="0" err="1"/>
              <a:t>dyslipidemia</a:t>
            </a:r>
            <a:r>
              <a:rPr lang="en-AU" sz="1200" dirty="0"/>
              <a:t> in secondary prevention. Journal of Cardiopulmonary Rehabilitation, 18(6), 408-415. </a:t>
            </a:r>
          </a:p>
          <a:p>
            <a:pPr marL="514350" indent="-514350">
              <a:buFont typeface="+mj-lt"/>
              <a:buAutoNum type="arabicPeriod" startAt="8"/>
            </a:pPr>
            <a:endParaRPr lang="en-AU" sz="1200" dirty="0"/>
          </a:p>
          <a:p>
            <a:pPr marL="514350" indent="-514350">
              <a:buFont typeface="+mj-lt"/>
              <a:buAutoNum type="arabicPeriod" startAt="8"/>
            </a:pPr>
            <a:r>
              <a:rPr lang="en-AU" sz="1200" dirty="0"/>
              <a:t>University of Melbourne </a:t>
            </a:r>
            <a:r>
              <a:rPr lang="en-AU" sz="1200" dirty="0" err="1"/>
              <a:t>Melbourne</a:t>
            </a:r>
            <a:r>
              <a:rPr lang="en-AU" sz="1200" dirty="0"/>
              <a:t> Institute of Applied Economic and Social Research 2015, </a:t>
            </a:r>
            <a:r>
              <a:rPr lang="en-AU" sz="1200" i="1" dirty="0"/>
              <a:t>2th Annual Statistical Report of the HILDA Survey 2017</a:t>
            </a:r>
            <a:r>
              <a:rPr lang="en-AU" sz="1200" dirty="0"/>
              <a:t>, MIAESR, Melbourne, viewed 29 Jul 2018, https://melbourneinstitute.unimelb.edu.au/__data/assets/pdf_file/0010/2437426/HILDA-SR-med-res.pdf</a:t>
            </a:r>
          </a:p>
          <a:p>
            <a:pPr marL="0" indent="0">
              <a:buNone/>
            </a:pPr>
            <a:endParaRPr lang="en-AU" dirty="0"/>
          </a:p>
        </p:txBody>
      </p:sp>
      <p:sp>
        <p:nvSpPr>
          <p:cNvPr id="5" name="Rectangle 2">
            <a:extLst>
              <a:ext uri="{FF2B5EF4-FFF2-40B4-BE49-F238E27FC236}">
                <a16:creationId xmlns:a16="http://schemas.microsoft.com/office/drawing/2014/main" id="{DE06E161-96AB-405F-A7BF-A59D38DC064D}"/>
              </a:ext>
            </a:extLst>
          </p:cNvPr>
          <p:cNvSpPr>
            <a:spLocks noChangeArrowheads="1"/>
          </p:cNvSpPr>
          <p:nvPr/>
        </p:nvSpPr>
        <p:spPr bwMode="auto">
          <a:xfrm>
            <a:off x="0" y="-215443"/>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333333"/>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621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F2FE8-B34C-4C2B-B2FE-D97BFC14B09A}"/>
              </a:ext>
            </a:extLst>
          </p:cNvPr>
          <p:cNvPicPr>
            <a:picLocks noChangeAspect="1"/>
          </p:cNvPicPr>
          <p:nvPr/>
        </p:nvPicPr>
        <p:blipFill>
          <a:blip r:embed="rId3"/>
          <a:stretch>
            <a:fillRect/>
          </a:stretch>
        </p:blipFill>
        <p:spPr>
          <a:xfrm rot="332182">
            <a:off x="4894544" y="817938"/>
            <a:ext cx="4333807" cy="5061957"/>
          </a:xfrm>
          <a:prstGeom prst="rect">
            <a:avLst/>
          </a:prstGeom>
        </p:spPr>
      </p:pic>
      <p:sp>
        <p:nvSpPr>
          <p:cNvPr id="2" name="Title 1">
            <a:extLst>
              <a:ext uri="{FF2B5EF4-FFF2-40B4-BE49-F238E27FC236}">
                <a16:creationId xmlns:a16="http://schemas.microsoft.com/office/drawing/2014/main" id="{C65CDD60-F701-4EE8-B818-5A4475F27BD1}"/>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9D842847-7B34-4A31-980D-8ED5F638BCD0}"/>
              </a:ext>
            </a:extLst>
          </p:cNvPr>
          <p:cNvSpPr>
            <a:spLocks noGrp="1"/>
          </p:cNvSpPr>
          <p:nvPr>
            <p:ph idx="1"/>
          </p:nvPr>
        </p:nvSpPr>
        <p:spPr>
          <a:xfrm>
            <a:off x="288690" y="1222101"/>
            <a:ext cx="5147406" cy="4525963"/>
          </a:xfrm>
        </p:spPr>
        <p:txBody>
          <a:bodyPr/>
          <a:lstStyle/>
          <a:p>
            <a:r>
              <a:rPr lang="en-AU" dirty="0"/>
              <a:t>Cardiac rehabilitation(CR) improves clinical outcomes</a:t>
            </a:r>
            <a:r>
              <a:rPr lang="en-AU" baseline="30000" dirty="0"/>
              <a:t>5</a:t>
            </a:r>
            <a:r>
              <a:rPr lang="en-AU" dirty="0"/>
              <a:t> however uptake continues to be poor in Australia,10-30%</a:t>
            </a:r>
            <a:r>
              <a:rPr lang="en-AU" baseline="30000" dirty="0"/>
              <a:t>6</a:t>
            </a:r>
            <a:endParaRPr lang="en-AU" dirty="0"/>
          </a:p>
          <a:p>
            <a:r>
              <a:rPr lang="en-AU" dirty="0"/>
              <a:t>Flexible programs are proposed as a strategy to increase uptake</a:t>
            </a:r>
            <a:r>
              <a:rPr lang="en-AU" baseline="30000" dirty="0"/>
              <a:t>6,7</a:t>
            </a:r>
            <a:endParaRPr lang="en-AU" dirty="0"/>
          </a:p>
        </p:txBody>
      </p:sp>
      <p:sp>
        <p:nvSpPr>
          <p:cNvPr id="7" name="TextBox 6">
            <a:extLst>
              <a:ext uri="{FF2B5EF4-FFF2-40B4-BE49-F238E27FC236}">
                <a16:creationId xmlns:a16="http://schemas.microsoft.com/office/drawing/2014/main" id="{35B54301-D130-4B18-86CC-222C884CEB29}"/>
              </a:ext>
            </a:extLst>
          </p:cNvPr>
          <p:cNvSpPr txBox="1"/>
          <p:nvPr/>
        </p:nvSpPr>
        <p:spPr>
          <a:xfrm>
            <a:off x="279389" y="5968054"/>
            <a:ext cx="8568952" cy="830997"/>
          </a:xfrm>
          <a:prstGeom prst="rect">
            <a:avLst/>
          </a:prstGeom>
          <a:noFill/>
        </p:spPr>
        <p:txBody>
          <a:bodyPr wrap="square" rtlCol="0">
            <a:spAutoFit/>
          </a:bodyPr>
          <a:lstStyle/>
          <a:p>
            <a:r>
              <a:rPr lang="en-AU" sz="1200" b="1" dirty="0"/>
              <a:t>5. </a:t>
            </a:r>
            <a:r>
              <a:rPr lang="en-AU" sz="1200" dirty="0"/>
              <a:t>National Heart Foundation of Australia &amp; Cardiac Society of Australia and New Zealand: Australian Clinical Guidelines ACS 2016, </a:t>
            </a:r>
            <a:r>
              <a:rPr lang="en-AU" sz="1200" i="1" dirty="0"/>
              <a:t>Heart Lung and Circulation</a:t>
            </a:r>
            <a:r>
              <a:rPr lang="en-AU" sz="1200" dirty="0"/>
              <a:t> </a:t>
            </a:r>
            <a:r>
              <a:rPr lang="en-AU" sz="1200" b="1" dirty="0"/>
              <a:t>6. </a:t>
            </a:r>
            <a:r>
              <a:rPr lang="en-AU" sz="1200" dirty="0"/>
              <a:t>Clark et al., 2013, </a:t>
            </a:r>
            <a:r>
              <a:rPr lang="en-AU" sz="1200" i="1" dirty="0"/>
              <a:t>European Journal of Preventive Cardiology </a:t>
            </a:r>
            <a:r>
              <a:rPr lang="en-AU" sz="1200" b="1" i="1" dirty="0"/>
              <a:t>7. </a:t>
            </a:r>
            <a:r>
              <a:rPr lang="en-AU" sz="1200" dirty="0"/>
              <a:t>National Heart Foundation, 2014, Cardiac Rehabilitation Advocacy Strategy, 2013-2017</a:t>
            </a:r>
            <a:endParaRPr lang="en-AU" sz="1200" b="1" dirty="0"/>
          </a:p>
          <a:p>
            <a:endParaRPr lang="en-AU" sz="1200" dirty="0"/>
          </a:p>
        </p:txBody>
      </p:sp>
    </p:spTree>
    <p:extLst>
      <p:ext uri="{BB962C8B-B14F-4D97-AF65-F5344CB8AC3E}">
        <p14:creationId xmlns:p14="http://schemas.microsoft.com/office/powerpoint/2010/main" val="244503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C512-AD31-401E-80A9-94896710EBA0}"/>
              </a:ext>
            </a:extLst>
          </p:cNvPr>
          <p:cNvSpPr>
            <a:spLocks noGrp="1"/>
          </p:cNvSpPr>
          <p:nvPr>
            <p:ph type="title"/>
          </p:nvPr>
        </p:nvSpPr>
        <p:spPr/>
        <p:txBody>
          <a:bodyPr/>
          <a:lstStyle/>
          <a:p>
            <a:r>
              <a:rPr lang="en-AU" dirty="0"/>
              <a:t>Retirement Age </a:t>
            </a:r>
          </a:p>
        </p:txBody>
      </p:sp>
      <p:sp>
        <p:nvSpPr>
          <p:cNvPr id="5" name="TextBox 4">
            <a:extLst>
              <a:ext uri="{FF2B5EF4-FFF2-40B4-BE49-F238E27FC236}">
                <a16:creationId xmlns:a16="http://schemas.microsoft.com/office/drawing/2014/main" id="{002D9FDE-8E64-43ED-80B5-07CB7FD346B8}"/>
              </a:ext>
            </a:extLst>
          </p:cNvPr>
          <p:cNvSpPr txBox="1"/>
          <p:nvPr/>
        </p:nvSpPr>
        <p:spPr>
          <a:xfrm>
            <a:off x="107504" y="5466238"/>
            <a:ext cx="4343401" cy="1077218"/>
          </a:xfrm>
          <a:prstGeom prst="rect">
            <a:avLst/>
          </a:prstGeom>
          <a:noFill/>
        </p:spPr>
        <p:txBody>
          <a:bodyPr wrap="square" rtlCol="0">
            <a:spAutoFit/>
          </a:bodyPr>
          <a:lstStyle/>
          <a:p>
            <a:r>
              <a:rPr lang="en-AU" sz="1600" dirty="0"/>
              <a:t>The Household, Income and Labour Dynamics in Australia (HILDA) Survey, 2017, Melbourne Institute Applied Economic &amp; Social Research pages 65-66</a:t>
            </a:r>
          </a:p>
        </p:txBody>
      </p:sp>
      <p:pic>
        <p:nvPicPr>
          <p:cNvPr id="8" name="Content Placeholder 7">
            <a:extLst>
              <a:ext uri="{FF2B5EF4-FFF2-40B4-BE49-F238E27FC236}">
                <a16:creationId xmlns:a16="http://schemas.microsoft.com/office/drawing/2014/main" id="{6C68AAC3-B48B-4847-B36E-6F9604740BD6}"/>
              </a:ext>
            </a:extLst>
          </p:cNvPr>
          <p:cNvPicPr>
            <a:picLocks noGrp="1" noChangeAspect="1"/>
          </p:cNvPicPr>
          <p:nvPr>
            <p:ph idx="1"/>
          </p:nvPr>
        </p:nvPicPr>
        <p:blipFill>
          <a:blip r:embed="rId2"/>
          <a:stretch>
            <a:fillRect/>
          </a:stretch>
        </p:blipFill>
        <p:spPr>
          <a:xfrm>
            <a:off x="3924" y="1391762"/>
            <a:ext cx="4343401" cy="4063182"/>
          </a:xfrm>
          <a:prstGeom prst="rect">
            <a:avLst/>
          </a:prstGeom>
        </p:spPr>
      </p:pic>
      <p:pic>
        <p:nvPicPr>
          <p:cNvPr id="6" name="Picture 5">
            <a:extLst>
              <a:ext uri="{FF2B5EF4-FFF2-40B4-BE49-F238E27FC236}">
                <a16:creationId xmlns:a16="http://schemas.microsoft.com/office/drawing/2014/main" id="{50553AD0-A27B-4961-8C6C-EB0AD78925B9}"/>
              </a:ext>
            </a:extLst>
          </p:cNvPr>
          <p:cNvPicPr>
            <a:picLocks noChangeAspect="1"/>
          </p:cNvPicPr>
          <p:nvPr/>
        </p:nvPicPr>
        <p:blipFill>
          <a:blip r:embed="rId3"/>
          <a:stretch>
            <a:fillRect/>
          </a:stretch>
        </p:blipFill>
        <p:spPr>
          <a:xfrm>
            <a:off x="4387738" y="1418263"/>
            <a:ext cx="4261584" cy="3909446"/>
          </a:xfrm>
          <a:prstGeom prst="rect">
            <a:avLst/>
          </a:prstGeom>
        </p:spPr>
      </p:pic>
      <p:sp>
        <p:nvSpPr>
          <p:cNvPr id="7" name="TextBox 6">
            <a:extLst>
              <a:ext uri="{FF2B5EF4-FFF2-40B4-BE49-F238E27FC236}">
                <a16:creationId xmlns:a16="http://schemas.microsoft.com/office/drawing/2014/main" id="{E02739D8-AE19-4007-B51D-18A23C7AD5BA}"/>
              </a:ext>
            </a:extLst>
          </p:cNvPr>
          <p:cNvSpPr txBox="1"/>
          <p:nvPr/>
        </p:nvSpPr>
        <p:spPr>
          <a:xfrm>
            <a:off x="4644008" y="1124744"/>
            <a:ext cx="3384376" cy="369332"/>
          </a:xfrm>
          <a:prstGeom prst="rect">
            <a:avLst/>
          </a:prstGeom>
          <a:noFill/>
        </p:spPr>
        <p:txBody>
          <a:bodyPr wrap="square" rtlCol="0">
            <a:spAutoFit/>
          </a:bodyPr>
          <a:lstStyle/>
          <a:p>
            <a:r>
              <a:rPr lang="en-AU" dirty="0"/>
              <a:t>2016 Male NSTEMI Cases </a:t>
            </a:r>
          </a:p>
        </p:txBody>
      </p:sp>
      <p:sp>
        <p:nvSpPr>
          <p:cNvPr id="3" name="TextBox 2">
            <a:extLst>
              <a:ext uri="{FF2B5EF4-FFF2-40B4-BE49-F238E27FC236}">
                <a16:creationId xmlns:a16="http://schemas.microsoft.com/office/drawing/2014/main" id="{3FF275E8-CBA8-468C-8E2B-9A9066A2356A}"/>
              </a:ext>
            </a:extLst>
          </p:cNvPr>
          <p:cNvSpPr txBox="1"/>
          <p:nvPr/>
        </p:nvSpPr>
        <p:spPr>
          <a:xfrm>
            <a:off x="4644008" y="5454944"/>
            <a:ext cx="4261584" cy="1200329"/>
          </a:xfrm>
          <a:prstGeom prst="rect">
            <a:avLst/>
          </a:prstGeom>
          <a:noFill/>
        </p:spPr>
        <p:txBody>
          <a:bodyPr wrap="square" rtlCol="0">
            <a:spAutoFit/>
          </a:bodyPr>
          <a:lstStyle/>
          <a:p>
            <a:r>
              <a:rPr lang="en-AU" dirty="0"/>
              <a:t>Queensland Cardiac Outcomes Registry Annual Report 2016, State-wide Cardiac Clinical Network pages 96-98 </a:t>
            </a:r>
          </a:p>
        </p:txBody>
      </p:sp>
    </p:spTree>
    <p:extLst>
      <p:ext uri="{BB962C8B-B14F-4D97-AF65-F5344CB8AC3E}">
        <p14:creationId xmlns:p14="http://schemas.microsoft.com/office/powerpoint/2010/main" val="85989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7A53E-BF1B-4D16-B589-553024D358E9}"/>
              </a:ext>
            </a:extLst>
          </p:cNvPr>
          <p:cNvSpPr>
            <a:spLocks noGrp="1"/>
          </p:cNvSpPr>
          <p:nvPr>
            <p:ph idx="1"/>
          </p:nvPr>
        </p:nvSpPr>
        <p:spPr>
          <a:xfrm>
            <a:off x="539552" y="1212839"/>
            <a:ext cx="8229600" cy="4525963"/>
          </a:xfrm>
        </p:spPr>
        <p:txBody>
          <a:bodyPr/>
          <a:lstStyle/>
          <a:p>
            <a:endParaRPr lang="en-AU" dirty="0"/>
          </a:p>
          <a:p>
            <a:endParaRPr lang="en-AU" dirty="0"/>
          </a:p>
          <a:p>
            <a:endParaRPr lang="en-AU" dirty="0"/>
          </a:p>
          <a:p>
            <a:endParaRPr lang="en-AU" dirty="0"/>
          </a:p>
          <a:p>
            <a:endParaRPr lang="en-AU" dirty="0"/>
          </a:p>
          <a:p>
            <a:endParaRPr lang="en-AU" sz="1800" dirty="0"/>
          </a:p>
          <a:p>
            <a:endParaRPr lang="en-AU" sz="1800" dirty="0"/>
          </a:p>
          <a:p>
            <a:endParaRPr lang="en-AU" sz="1800" dirty="0"/>
          </a:p>
          <a:p>
            <a:endParaRPr lang="en-AU" dirty="0"/>
          </a:p>
          <a:p>
            <a:endParaRPr lang="en-AU" dirty="0"/>
          </a:p>
        </p:txBody>
      </p:sp>
      <p:pic>
        <p:nvPicPr>
          <p:cNvPr id="5" name="Picture 4">
            <a:extLst>
              <a:ext uri="{FF2B5EF4-FFF2-40B4-BE49-F238E27FC236}">
                <a16:creationId xmlns:a16="http://schemas.microsoft.com/office/drawing/2014/main" id="{13493BB6-516F-42F9-B4AF-7A6AF335E72E}"/>
              </a:ext>
            </a:extLst>
          </p:cNvPr>
          <p:cNvPicPr>
            <a:picLocks noChangeAspect="1"/>
          </p:cNvPicPr>
          <p:nvPr/>
        </p:nvPicPr>
        <p:blipFill>
          <a:blip r:embed="rId3"/>
          <a:stretch>
            <a:fillRect/>
          </a:stretch>
        </p:blipFill>
        <p:spPr>
          <a:xfrm rot="21214366">
            <a:off x="331953" y="2152709"/>
            <a:ext cx="4444466" cy="3171486"/>
          </a:xfrm>
          <a:prstGeom prst="rect">
            <a:avLst/>
          </a:prstGeom>
          <a:ln w="41275">
            <a:solidFill>
              <a:schemeClr val="tx1"/>
            </a:solidFill>
          </a:ln>
        </p:spPr>
      </p:pic>
      <p:sp>
        <p:nvSpPr>
          <p:cNvPr id="6" name="TextBox 5">
            <a:extLst>
              <a:ext uri="{FF2B5EF4-FFF2-40B4-BE49-F238E27FC236}">
                <a16:creationId xmlns:a16="http://schemas.microsoft.com/office/drawing/2014/main" id="{BFFCDB58-29BA-4FB6-9909-A28DB3EB8173}"/>
              </a:ext>
            </a:extLst>
          </p:cNvPr>
          <p:cNvSpPr txBox="1"/>
          <p:nvPr/>
        </p:nvSpPr>
        <p:spPr>
          <a:xfrm rot="1052804">
            <a:off x="3895700" y="1972773"/>
            <a:ext cx="5141048" cy="646331"/>
          </a:xfrm>
          <a:prstGeom prst="rect">
            <a:avLst/>
          </a:prstGeom>
          <a:solidFill>
            <a:schemeClr val="accent1">
              <a:lumMod val="20000"/>
              <a:lumOff val="80000"/>
            </a:schemeClr>
          </a:solidFill>
        </p:spPr>
        <p:txBody>
          <a:bodyPr wrap="square" rtlCol="0">
            <a:spAutoFit/>
          </a:bodyPr>
          <a:lstStyle/>
          <a:p>
            <a:r>
              <a:rPr lang="en-AU" dirty="0">
                <a:solidFill>
                  <a:srgbClr val="FF0000"/>
                </a:solidFill>
              </a:rPr>
              <a:t>QLD Government announces funding  to boost CR participation 2015</a:t>
            </a:r>
          </a:p>
        </p:txBody>
      </p:sp>
      <p:pic>
        <p:nvPicPr>
          <p:cNvPr id="8" name="Graphic 2" descr="Coins">
            <a:extLst>
              <a:ext uri="{FF2B5EF4-FFF2-40B4-BE49-F238E27FC236}">
                <a16:creationId xmlns:a16="http://schemas.microsoft.com/office/drawing/2014/main" id="{416BDC08-BC1B-4CB4-A886-A3B19AF1E20D}"/>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0438" y="110564"/>
            <a:ext cx="1224136" cy="1191069"/>
          </a:xfrm>
          <a:prstGeom prst="rect">
            <a:avLst/>
          </a:prstGeom>
        </p:spPr>
      </p:pic>
      <p:sp>
        <p:nvSpPr>
          <p:cNvPr id="2" name="Rectangle 1">
            <a:extLst>
              <a:ext uri="{FF2B5EF4-FFF2-40B4-BE49-F238E27FC236}">
                <a16:creationId xmlns:a16="http://schemas.microsoft.com/office/drawing/2014/main" id="{4F402D9C-94B3-4A59-9F1C-A2692ECCDAB1}"/>
              </a:ext>
            </a:extLst>
          </p:cNvPr>
          <p:cNvSpPr/>
          <p:nvPr/>
        </p:nvSpPr>
        <p:spPr>
          <a:xfrm>
            <a:off x="273283" y="192039"/>
            <a:ext cx="7378943" cy="923330"/>
          </a:xfrm>
          <a:prstGeom prst="rect">
            <a:avLst/>
          </a:prstGeom>
          <a:solidFill>
            <a:srgbClr val="FFFF00"/>
          </a:solid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Government Funding </a:t>
            </a:r>
          </a:p>
        </p:txBody>
      </p:sp>
      <p:pic>
        <p:nvPicPr>
          <p:cNvPr id="15" name="Graphic 3" descr="Money">
            <a:extLst>
              <a:ext uri="{FF2B5EF4-FFF2-40B4-BE49-F238E27FC236}">
                <a16:creationId xmlns:a16="http://schemas.microsoft.com/office/drawing/2014/main" id="{E671C187-33FB-435D-BF41-099F71458937}"/>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3283" y="5714325"/>
            <a:ext cx="914400" cy="914400"/>
          </a:xfrm>
          <a:prstGeom prst="rect">
            <a:avLst/>
          </a:prstGeom>
        </p:spPr>
      </p:pic>
      <p:pic>
        <p:nvPicPr>
          <p:cNvPr id="16" name="Graphic 4" descr="Credit card">
            <a:extLst>
              <a:ext uri="{FF2B5EF4-FFF2-40B4-BE49-F238E27FC236}">
                <a16:creationId xmlns:a16="http://schemas.microsoft.com/office/drawing/2014/main" id="{B16E0AB4-CBFA-46B7-A5AE-1286DA1A3093}"/>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08489" y="5712695"/>
            <a:ext cx="914400" cy="914400"/>
          </a:xfrm>
          <a:prstGeom prst="rect">
            <a:avLst/>
          </a:prstGeom>
        </p:spPr>
      </p:pic>
      <p:pic>
        <p:nvPicPr>
          <p:cNvPr id="17" name="Graphic 5" descr="Wallet">
            <a:extLst>
              <a:ext uri="{FF2B5EF4-FFF2-40B4-BE49-F238E27FC236}">
                <a16:creationId xmlns:a16="http://schemas.microsoft.com/office/drawing/2014/main" id="{6A55F747-003C-41DA-B690-F52DE11B2E89}"/>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11613" y="5712695"/>
            <a:ext cx="914400" cy="914400"/>
          </a:xfrm>
          <a:prstGeom prst="rect">
            <a:avLst/>
          </a:prstGeom>
        </p:spPr>
      </p:pic>
      <p:pic>
        <p:nvPicPr>
          <p:cNvPr id="18" name="Graphic 6" descr="Piggy Bank">
            <a:extLst>
              <a:ext uri="{FF2B5EF4-FFF2-40B4-BE49-F238E27FC236}">
                <a16:creationId xmlns:a16="http://schemas.microsoft.com/office/drawing/2014/main" id="{35E9A9FE-0331-42CA-858A-CD5CAB6BD91A}"/>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14340" y="5843647"/>
            <a:ext cx="914400" cy="914400"/>
          </a:xfrm>
          <a:prstGeom prst="rect">
            <a:avLst/>
          </a:prstGeom>
        </p:spPr>
      </p:pic>
      <p:pic>
        <p:nvPicPr>
          <p:cNvPr id="4" name="Picture 3">
            <a:extLst>
              <a:ext uri="{FF2B5EF4-FFF2-40B4-BE49-F238E27FC236}">
                <a16:creationId xmlns:a16="http://schemas.microsoft.com/office/drawing/2014/main" id="{7FB211CF-2B1C-4170-9095-466ACE50314A}"/>
              </a:ext>
            </a:extLst>
          </p:cNvPr>
          <p:cNvPicPr>
            <a:picLocks noChangeAspect="1"/>
          </p:cNvPicPr>
          <p:nvPr/>
        </p:nvPicPr>
        <p:blipFill>
          <a:blip r:embed="rId14"/>
          <a:stretch>
            <a:fillRect/>
          </a:stretch>
        </p:blipFill>
        <p:spPr>
          <a:xfrm rot="642249">
            <a:off x="4155122" y="3967276"/>
            <a:ext cx="4641725" cy="1457984"/>
          </a:xfrm>
          <a:prstGeom prst="rect">
            <a:avLst/>
          </a:prstGeom>
          <a:solidFill>
            <a:schemeClr val="accent5">
              <a:lumMod val="75000"/>
              <a:alpha val="98000"/>
            </a:schemeClr>
          </a:solidFill>
          <a:ln w="25400">
            <a:solidFill>
              <a:schemeClr val="accent1"/>
            </a:solidFill>
          </a:ln>
          <a:effectLst>
            <a:glow rad="165100">
              <a:schemeClr val="bg2">
                <a:lumMod val="65000"/>
                <a:alpha val="40000"/>
              </a:schemeClr>
            </a:glow>
            <a:outerShdw blurRad="12700" sx="1000" sy="1000" algn="ctr" rotWithShape="0">
              <a:srgbClr val="000000">
                <a:alpha val="4000"/>
              </a:srgbClr>
            </a:outerShdw>
          </a:effectLst>
          <a:scene3d>
            <a:camera prst="orthographicFront"/>
            <a:lightRig rig="threePt" dir="t"/>
          </a:scene3d>
          <a:sp3d>
            <a:bevelT w="44450" prst="relaxedInset"/>
          </a:sp3d>
        </p:spPr>
      </p:pic>
    </p:spTree>
    <p:extLst>
      <p:ext uri="{BB962C8B-B14F-4D97-AF65-F5344CB8AC3E}">
        <p14:creationId xmlns:p14="http://schemas.microsoft.com/office/powerpoint/2010/main" val="226743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FFA10B-E9FB-478E-A53F-E1D83813775C}"/>
              </a:ext>
            </a:extLst>
          </p:cNvPr>
          <p:cNvPicPr>
            <a:picLocks noChangeAspect="1"/>
          </p:cNvPicPr>
          <p:nvPr/>
        </p:nvPicPr>
        <p:blipFill>
          <a:blip r:embed="rId3"/>
          <a:stretch>
            <a:fillRect/>
          </a:stretch>
        </p:blipFill>
        <p:spPr>
          <a:xfrm rot="514797">
            <a:off x="5445839" y="345675"/>
            <a:ext cx="3378923" cy="4781923"/>
          </a:xfrm>
          <a:prstGeom prst="rect">
            <a:avLst/>
          </a:prstGeom>
        </p:spPr>
      </p:pic>
      <p:sp>
        <p:nvSpPr>
          <p:cNvPr id="2" name="Title 1">
            <a:extLst>
              <a:ext uri="{FF2B5EF4-FFF2-40B4-BE49-F238E27FC236}">
                <a16:creationId xmlns:a16="http://schemas.microsoft.com/office/drawing/2014/main" id="{1DE2ACD1-6CAF-4CAA-8871-1863F96A2E72}"/>
              </a:ext>
            </a:extLst>
          </p:cNvPr>
          <p:cNvSpPr>
            <a:spLocks noGrp="1"/>
          </p:cNvSpPr>
          <p:nvPr>
            <p:ph type="title"/>
          </p:nvPr>
        </p:nvSpPr>
        <p:spPr/>
        <p:txBody>
          <a:bodyPr/>
          <a:lstStyle/>
          <a:p>
            <a:r>
              <a:rPr lang="en-AU" dirty="0"/>
              <a:t>Aim</a:t>
            </a:r>
          </a:p>
        </p:txBody>
      </p:sp>
      <p:sp>
        <p:nvSpPr>
          <p:cNvPr id="3" name="Content Placeholder 2">
            <a:extLst>
              <a:ext uri="{FF2B5EF4-FFF2-40B4-BE49-F238E27FC236}">
                <a16:creationId xmlns:a16="http://schemas.microsoft.com/office/drawing/2014/main" id="{726A92AA-A0A6-4CB2-8E71-F4076CE82A2F}"/>
              </a:ext>
            </a:extLst>
          </p:cNvPr>
          <p:cNvSpPr>
            <a:spLocks noGrp="1"/>
          </p:cNvSpPr>
          <p:nvPr>
            <p:ph idx="1"/>
          </p:nvPr>
        </p:nvSpPr>
        <p:spPr>
          <a:xfrm>
            <a:off x="251520" y="1124744"/>
            <a:ext cx="4968552" cy="1728192"/>
          </a:xfrm>
        </p:spPr>
        <p:txBody>
          <a:bodyPr/>
          <a:lstStyle/>
          <a:p>
            <a:r>
              <a:rPr lang="en-AU" dirty="0"/>
              <a:t>To introduce an evidence-based cardiac rehabilitation program operating outside of business hours </a:t>
            </a:r>
          </a:p>
        </p:txBody>
      </p:sp>
      <p:pic>
        <p:nvPicPr>
          <p:cNvPr id="5" name="Picture 4">
            <a:extLst>
              <a:ext uri="{FF2B5EF4-FFF2-40B4-BE49-F238E27FC236}">
                <a16:creationId xmlns:a16="http://schemas.microsoft.com/office/drawing/2014/main" id="{C4097745-DAB2-4C31-B06F-C77AE80E6C8B}"/>
              </a:ext>
            </a:extLst>
          </p:cNvPr>
          <p:cNvPicPr>
            <a:picLocks noChangeAspect="1"/>
          </p:cNvPicPr>
          <p:nvPr/>
        </p:nvPicPr>
        <p:blipFill>
          <a:blip r:embed="rId4"/>
          <a:stretch>
            <a:fillRect/>
          </a:stretch>
        </p:blipFill>
        <p:spPr>
          <a:xfrm rot="21332795">
            <a:off x="140858" y="3076060"/>
            <a:ext cx="6492456" cy="3381380"/>
          </a:xfrm>
          <a:prstGeom prst="rect">
            <a:avLst/>
          </a:prstGeom>
        </p:spPr>
      </p:pic>
    </p:spTree>
    <p:extLst>
      <p:ext uri="{BB962C8B-B14F-4D97-AF65-F5344CB8AC3E}">
        <p14:creationId xmlns:p14="http://schemas.microsoft.com/office/powerpoint/2010/main" val="171232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A306-4F8B-4227-88B9-3AE51F718D96}"/>
              </a:ext>
            </a:extLst>
          </p:cNvPr>
          <p:cNvSpPr>
            <a:spLocks noGrp="1"/>
          </p:cNvSpPr>
          <p:nvPr>
            <p:ph type="title"/>
          </p:nvPr>
        </p:nvSpPr>
        <p:spPr/>
        <p:txBody>
          <a:bodyPr/>
          <a:lstStyle/>
          <a:p>
            <a:r>
              <a:rPr lang="en-AU" dirty="0"/>
              <a:t>Methods</a:t>
            </a:r>
          </a:p>
        </p:txBody>
      </p:sp>
      <p:sp>
        <p:nvSpPr>
          <p:cNvPr id="3" name="Content Placeholder 2">
            <a:extLst>
              <a:ext uri="{FF2B5EF4-FFF2-40B4-BE49-F238E27FC236}">
                <a16:creationId xmlns:a16="http://schemas.microsoft.com/office/drawing/2014/main" id="{1A036E3A-63A3-41CC-9909-69A66360369C}"/>
              </a:ext>
            </a:extLst>
          </p:cNvPr>
          <p:cNvSpPr>
            <a:spLocks noGrp="1"/>
          </p:cNvSpPr>
          <p:nvPr>
            <p:ph idx="1"/>
          </p:nvPr>
        </p:nvSpPr>
        <p:spPr>
          <a:xfrm>
            <a:off x="457200" y="1400072"/>
            <a:ext cx="8229600" cy="4525963"/>
          </a:xfrm>
        </p:spPr>
        <p:txBody>
          <a:bodyPr/>
          <a:lstStyle/>
          <a:p>
            <a:r>
              <a:rPr lang="en-AU" sz="2600" dirty="0"/>
              <a:t>Pilot study</a:t>
            </a:r>
          </a:p>
          <a:p>
            <a:r>
              <a:rPr lang="en-AU" sz="2600" dirty="0"/>
              <a:t>Exercise and education </a:t>
            </a:r>
          </a:p>
          <a:p>
            <a:r>
              <a:rPr lang="en-AU" sz="2600" dirty="0"/>
              <a:t>Once a week program for 8 weeks, 4-6pm</a:t>
            </a:r>
          </a:p>
          <a:p>
            <a:r>
              <a:rPr lang="en-AU" sz="2600" dirty="0"/>
              <a:t>Data collected April 2017- Jan 2018</a:t>
            </a:r>
          </a:p>
          <a:p>
            <a:r>
              <a:rPr lang="en-AU" sz="2600" dirty="0"/>
              <a:t>Participants attended program April-Nov 2017</a:t>
            </a:r>
          </a:p>
          <a:p>
            <a:r>
              <a:rPr lang="en-AU" sz="2600" dirty="0"/>
              <a:t>Class size limited to 10 patient per session </a:t>
            </a:r>
          </a:p>
          <a:p>
            <a:endParaRPr lang="en-AU" dirty="0"/>
          </a:p>
          <a:p>
            <a:endParaRPr lang="en-AU" dirty="0"/>
          </a:p>
          <a:p>
            <a:endParaRPr lang="en-AU" dirty="0"/>
          </a:p>
        </p:txBody>
      </p:sp>
      <p:pic>
        <p:nvPicPr>
          <p:cNvPr id="4" name="Picture 3">
            <a:extLst>
              <a:ext uri="{FF2B5EF4-FFF2-40B4-BE49-F238E27FC236}">
                <a16:creationId xmlns:a16="http://schemas.microsoft.com/office/drawing/2014/main" id="{7ED91CDA-206F-4A9C-8753-62C7E46CAC89}"/>
              </a:ext>
            </a:extLst>
          </p:cNvPr>
          <p:cNvPicPr>
            <a:picLocks noChangeAspect="1"/>
          </p:cNvPicPr>
          <p:nvPr/>
        </p:nvPicPr>
        <p:blipFill>
          <a:blip r:embed="rId3"/>
          <a:stretch>
            <a:fillRect/>
          </a:stretch>
        </p:blipFill>
        <p:spPr>
          <a:xfrm>
            <a:off x="7109810" y="0"/>
            <a:ext cx="2034190" cy="1916832"/>
          </a:xfrm>
          <a:prstGeom prst="rect">
            <a:avLst/>
          </a:prstGeom>
        </p:spPr>
      </p:pic>
      <p:pic>
        <p:nvPicPr>
          <p:cNvPr id="6" name="Graphic 7" descr="Crawl">
            <a:extLst>
              <a:ext uri="{FF2B5EF4-FFF2-40B4-BE49-F238E27FC236}">
                <a16:creationId xmlns:a16="http://schemas.microsoft.com/office/drawing/2014/main" id="{72BDEF25-403C-440D-A9A8-671DFF485E2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528" y="5686740"/>
            <a:ext cx="914400" cy="914400"/>
          </a:xfrm>
          <a:prstGeom prst="rect">
            <a:avLst/>
          </a:prstGeom>
        </p:spPr>
      </p:pic>
      <p:pic>
        <p:nvPicPr>
          <p:cNvPr id="7" name="Graphic 11" descr="Books">
            <a:extLst>
              <a:ext uri="{FF2B5EF4-FFF2-40B4-BE49-F238E27FC236}">
                <a16:creationId xmlns:a16="http://schemas.microsoft.com/office/drawing/2014/main" id="{D68A9A78-CDF3-4C28-ACDD-79FD20D7E70E}"/>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7784" y="5671022"/>
            <a:ext cx="914400" cy="914400"/>
          </a:xfrm>
          <a:prstGeom prst="rect">
            <a:avLst/>
          </a:prstGeom>
        </p:spPr>
      </p:pic>
      <p:pic>
        <p:nvPicPr>
          <p:cNvPr id="8" name="Graphic 18" descr="Watch">
            <a:extLst>
              <a:ext uri="{FF2B5EF4-FFF2-40B4-BE49-F238E27FC236}">
                <a16:creationId xmlns:a16="http://schemas.microsoft.com/office/drawing/2014/main" id="{86BD4F17-2F02-4AB2-9144-8CCFBFB9AA23}"/>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096" y="5663893"/>
            <a:ext cx="914400" cy="914400"/>
          </a:xfrm>
          <a:prstGeom prst="rect">
            <a:avLst/>
          </a:prstGeom>
        </p:spPr>
      </p:pic>
      <p:pic>
        <p:nvPicPr>
          <p:cNvPr id="9" name="Graphic 9" descr="Pencil">
            <a:extLst>
              <a:ext uri="{FF2B5EF4-FFF2-40B4-BE49-F238E27FC236}">
                <a16:creationId xmlns:a16="http://schemas.microsoft.com/office/drawing/2014/main" id="{A5D01437-6BD6-444B-8B68-7A53DEFE2F14}"/>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01000" y="5663893"/>
            <a:ext cx="914400" cy="914400"/>
          </a:xfrm>
          <a:prstGeom prst="rect">
            <a:avLst/>
          </a:prstGeom>
        </p:spPr>
      </p:pic>
      <p:graphicFrame>
        <p:nvGraphicFramePr>
          <p:cNvPr id="5" name="Diagram 4">
            <a:extLst>
              <a:ext uri="{FF2B5EF4-FFF2-40B4-BE49-F238E27FC236}">
                <a16:creationId xmlns:a16="http://schemas.microsoft.com/office/drawing/2014/main" id="{8DF3F49E-E556-4C95-9075-6B3182E9CFAA}"/>
              </a:ext>
            </a:extLst>
          </p:cNvPr>
          <p:cNvGraphicFramePr/>
          <p:nvPr>
            <p:extLst>
              <p:ext uri="{D42A27DB-BD31-4B8C-83A1-F6EECF244321}">
                <p14:modId xmlns:p14="http://schemas.microsoft.com/office/powerpoint/2010/main" val="416213632"/>
              </p:ext>
            </p:extLst>
          </p:nvPr>
        </p:nvGraphicFramePr>
        <p:xfrm>
          <a:off x="1352507" y="4292715"/>
          <a:ext cx="6821760" cy="17439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3943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A968-FF28-428E-9CBC-27A195E5158D}"/>
              </a:ext>
            </a:extLst>
          </p:cNvPr>
          <p:cNvSpPr>
            <a:spLocks noGrp="1"/>
          </p:cNvSpPr>
          <p:nvPr>
            <p:ph type="title"/>
          </p:nvPr>
        </p:nvSpPr>
        <p:spPr/>
        <p:txBody>
          <a:bodyPr/>
          <a:lstStyle/>
          <a:p>
            <a:r>
              <a:rPr lang="en-AU" dirty="0"/>
              <a:t>Exercise</a:t>
            </a:r>
          </a:p>
        </p:txBody>
      </p:sp>
      <p:sp>
        <p:nvSpPr>
          <p:cNvPr id="3" name="Content Placeholder 2">
            <a:extLst>
              <a:ext uri="{FF2B5EF4-FFF2-40B4-BE49-F238E27FC236}">
                <a16:creationId xmlns:a16="http://schemas.microsoft.com/office/drawing/2014/main" id="{E2F57F1D-36F5-4038-BAC8-5D3388580D80}"/>
              </a:ext>
            </a:extLst>
          </p:cNvPr>
          <p:cNvSpPr>
            <a:spLocks noGrp="1"/>
          </p:cNvSpPr>
          <p:nvPr>
            <p:ph idx="1"/>
          </p:nvPr>
        </p:nvSpPr>
        <p:spPr/>
        <p:txBody>
          <a:bodyPr/>
          <a:lstStyle/>
          <a:p>
            <a:r>
              <a:rPr lang="en-AU" dirty="0"/>
              <a:t>Senior Physiotherapist and Clinical Nurse Consultant</a:t>
            </a:r>
          </a:p>
          <a:p>
            <a:r>
              <a:rPr lang="en-AU" dirty="0"/>
              <a:t>Individualised program</a:t>
            </a:r>
          </a:p>
          <a:p>
            <a:r>
              <a:rPr lang="en-AU" dirty="0"/>
              <a:t>25-30 minutes exercise on gym equipment</a:t>
            </a:r>
          </a:p>
          <a:p>
            <a:r>
              <a:rPr lang="en-AU" dirty="0"/>
              <a:t>10 minute warm-up and cool down</a:t>
            </a:r>
          </a:p>
          <a:p>
            <a:r>
              <a:rPr lang="en-AU" dirty="0"/>
              <a:t>Clinical observations are collected pre and post and as required throughout</a:t>
            </a:r>
          </a:p>
          <a:p>
            <a:r>
              <a:rPr lang="en-AU" dirty="0"/>
              <a:t>Family, friend or carer are encouraged to attend</a:t>
            </a:r>
          </a:p>
        </p:txBody>
      </p:sp>
    </p:spTree>
    <p:extLst>
      <p:ext uri="{BB962C8B-B14F-4D97-AF65-F5344CB8AC3E}">
        <p14:creationId xmlns:p14="http://schemas.microsoft.com/office/powerpoint/2010/main" val="221459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590D-601F-48AE-9C71-03D8AB4181B5}"/>
              </a:ext>
            </a:extLst>
          </p:cNvPr>
          <p:cNvSpPr>
            <a:spLocks noGrp="1"/>
          </p:cNvSpPr>
          <p:nvPr>
            <p:ph type="title"/>
          </p:nvPr>
        </p:nvSpPr>
        <p:spPr/>
        <p:txBody>
          <a:bodyPr/>
          <a:lstStyle/>
          <a:p>
            <a:r>
              <a:rPr lang="en-AU" dirty="0"/>
              <a:t>Education</a:t>
            </a:r>
          </a:p>
        </p:txBody>
      </p:sp>
      <p:sp>
        <p:nvSpPr>
          <p:cNvPr id="3" name="Content Placeholder 2">
            <a:extLst>
              <a:ext uri="{FF2B5EF4-FFF2-40B4-BE49-F238E27FC236}">
                <a16:creationId xmlns:a16="http://schemas.microsoft.com/office/drawing/2014/main" id="{DB571499-E429-4FD6-A262-A2CE4E3FF4C1}"/>
              </a:ext>
            </a:extLst>
          </p:cNvPr>
          <p:cNvSpPr>
            <a:spLocks noGrp="1"/>
          </p:cNvSpPr>
          <p:nvPr>
            <p:ph idx="1"/>
          </p:nvPr>
        </p:nvSpPr>
        <p:spPr>
          <a:xfrm>
            <a:off x="457200" y="1417638"/>
            <a:ext cx="8229600" cy="4708525"/>
          </a:xfrm>
        </p:spPr>
        <p:txBody>
          <a:bodyPr/>
          <a:lstStyle/>
          <a:p>
            <a:r>
              <a:rPr lang="en-AU" dirty="0"/>
              <a:t>Take home multimedia resources </a:t>
            </a:r>
          </a:p>
          <a:p>
            <a:r>
              <a:rPr lang="en-AU" dirty="0"/>
              <a:t>Interactive activities </a:t>
            </a:r>
          </a:p>
          <a:p>
            <a:r>
              <a:rPr lang="en-AU" dirty="0"/>
              <a:t>Individual referrals to allied health staff</a:t>
            </a:r>
          </a:p>
        </p:txBody>
      </p:sp>
      <p:pic>
        <p:nvPicPr>
          <p:cNvPr id="4" name="Content Placeholder 4">
            <a:extLst>
              <a:ext uri="{FF2B5EF4-FFF2-40B4-BE49-F238E27FC236}">
                <a16:creationId xmlns:a16="http://schemas.microsoft.com/office/drawing/2014/main" id="{EB673351-6DAD-41A1-9F70-FBFED21CB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2970445"/>
            <a:ext cx="5184576" cy="34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911559"/>
      </p:ext>
    </p:extLst>
  </p:cSld>
  <p:clrMapOvr>
    <a:masterClrMapping/>
  </p:clrMapOvr>
</p:sld>
</file>

<file path=ppt/theme/theme1.xml><?xml version="1.0" encoding="utf-8"?>
<a:theme xmlns:a="http://schemas.openxmlformats.org/drawingml/2006/main" name="Default Design">
  <a:themeElements>
    <a:clrScheme name="Metro South">
      <a:dk1>
        <a:sysClr val="windowText" lastClr="000000"/>
      </a:dk1>
      <a:lt1>
        <a:sysClr val="window" lastClr="FFFFFF"/>
      </a:lt1>
      <a:dk2>
        <a:srgbClr val="D9D9D6"/>
      </a:dk2>
      <a:lt2>
        <a:srgbClr val="FFFFFF"/>
      </a:lt2>
      <a:accent1>
        <a:srgbClr val="0095AF"/>
      </a:accent1>
      <a:accent2>
        <a:srgbClr val="4BB5C2"/>
      </a:accent2>
      <a:accent3>
        <a:srgbClr val="7EC7BE"/>
      </a:accent3>
      <a:accent4>
        <a:srgbClr val="D6F7F1"/>
      </a:accent4>
      <a:accent5>
        <a:srgbClr val="97CA2D"/>
      </a:accent5>
      <a:accent6>
        <a:srgbClr val="C9E6B1"/>
      </a:accent6>
      <a:hlink>
        <a:srgbClr val="236192"/>
      </a:hlink>
      <a:folHlink>
        <a:srgbClr val="23619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6014</TotalTime>
  <Words>2978</Words>
  <Application>Microsoft Office PowerPoint</Application>
  <PresentationFormat>On-screen Show (4:3)</PresentationFormat>
  <Paragraphs>302</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Source Sans Pro</vt:lpstr>
      <vt:lpstr>Default Design</vt:lpstr>
      <vt:lpstr>After Hours Cardiac Rehabilitation</vt:lpstr>
      <vt:lpstr>Background</vt:lpstr>
      <vt:lpstr>Background</vt:lpstr>
      <vt:lpstr>Retirement Age </vt:lpstr>
      <vt:lpstr>PowerPoint Presentation</vt:lpstr>
      <vt:lpstr>Aim</vt:lpstr>
      <vt:lpstr>Methods</vt:lpstr>
      <vt:lpstr>Exercise</vt:lpstr>
      <vt:lpstr>Education</vt:lpstr>
      <vt:lpstr>And educational activities </vt:lpstr>
      <vt:lpstr>Results  </vt:lpstr>
      <vt:lpstr>Results </vt:lpstr>
      <vt:lpstr>Results </vt:lpstr>
      <vt:lpstr>Results </vt:lpstr>
      <vt:lpstr>Satisfaction</vt:lpstr>
      <vt:lpstr>Satisfaction survey n=13</vt:lpstr>
      <vt:lpstr>Discussion</vt:lpstr>
      <vt:lpstr>Considerations for an after hours program</vt:lpstr>
      <vt:lpstr>Conclusion</vt:lpstr>
      <vt:lpstr>References</vt:lpstr>
      <vt:lpstr>References</vt:lpstr>
    </vt:vector>
  </TitlesOfParts>
  <Company>Metro South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Metro South Health</dc:title>
  <dc:subject>Metro South Health PowerPoint presentation template.</dc:subject>
  <dc:creator>Media and Communications;Metro South Health;(07) 3156 4957</dc:creator>
  <cp:keywords>powerpoint; powerpoint template; slide template; metro south</cp:keywords>
  <cp:lastModifiedBy>Emma Mc Glynn</cp:lastModifiedBy>
  <cp:revision>135</cp:revision>
  <cp:lastPrinted>2017-03-08T22:59:27Z</cp:lastPrinted>
  <dcterms:created xsi:type="dcterms:W3CDTF">2008-11-24T08:19:49Z</dcterms:created>
  <dcterms:modified xsi:type="dcterms:W3CDTF">2018-07-31T20:44:11Z</dcterms:modified>
  <cp:category>Templates</cp:category>
</cp:coreProperties>
</file>